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82_BC013D2F.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1" r:id="rId4"/>
  </p:sldMasterIdLst>
  <p:notesMasterIdLst>
    <p:notesMasterId r:id="rId37"/>
  </p:notesMasterIdLst>
  <p:sldIdLst>
    <p:sldId id="256" r:id="rId5"/>
    <p:sldId id="399" r:id="rId6"/>
    <p:sldId id="258" r:id="rId7"/>
    <p:sldId id="259" r:id="rId8"/>
    <p:sldId id="327" r:id="rId9"/>
    <p:sldId id="333" r:id="rId10"/>
    <p:sldId id="328" r:id="rId11"/>
    <p:sldId id="358" r:id="rId12"/>
    <p:sldId id="382" r:id="rId13"/>
    <p:sldId id="334" r:id="rId14"/>
    <p:sldId id="383" r:id="rId15"/>
    <p:sldId id="335" r:id="rId16"/>
    <p:sldId id="384" r:id="rId17"/>
    <p:sldId id="385" r:id="rId18"/>
    <p:sldId id="365" r:id="rId19"/>
    <p:sldId id="386" r:id="rId20"/>
    <p:sldId id="369" r:id="rId21"/>
    <p:sldId id="380" r:id="rId22"/>
    <p:sldId id="389" r:id="rId23"/>
    <p:sldId id="390" r:id="rId24"/>
    <p:sldId id="391" r:id="rId25"/>
    <p:sldId id="393" r:id="rId26"/>
    <p:sldId id="392" r:id="rId27"/>
    <p:sldId id="394" r:id="rId28"/>
    <p:sldId id="398" r:id="rId29"/>
    <p:sldId id="395" r:id="rId30"/>
    <p:sldId id="396" r:id="rId31"/>
    <p:sldId id="397" r:id="rId32"/>
    <p:sldId id="388" r:id="rId33"/>
    <p:sldId id="355" r:id="rId34"/>
    <p:sldId id="400" r:id="rId35"/>
    <p:sldId id="320" r:id="rId36"/>
  </p:sldIdLst>
  <p:sldSz cx="9144000" cy="5143500" type="screen16x9"/>
  <p:notesSz cx="6858000" cy="9144000"/>
  <p:embeddedFontLst>
    <p:embeddedFont>
      <p:font typeface="BoS Pill Gothic" panose="02000503030000020004" pitchFamily="50" charset="0"/>
      <p:bold r:id="rId38"/>
    </p:embeddedFont>
    <p:embeddedFont>
      <p:font typeface="Lloyds Bank Jack" panose="02000503040000020004" pitchFamily="50" charset="0"/>
      <p:regular r:id="rId39"/>
      <p:bold r:id="rId40"/>
      <p:italic r:id="rId41"/>
      <p:boldItalic r:id="rId42"/>
    </p:embeddedFont>
    <p:embeddedFont>
      <p:font typeface="Segoe UI" panose="020B0502040204020203" pitchFamily="34" charset="0"/>
      <p:regular r:id="rId43"/>
      <p:bold r:id="rId44"/>
      <p:italic r:id="rId45"/>
      <p:boldItalic r:id="rId46"/>
    </p:embeddedFont>
  </p:embeddedFontLst>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p:defaultTextStyle>
  <p:modifyVerifier cryptProviderType="rsaAES" cryptAlgorithmClass="hash" cryptAlgorithmType="typeAny" cryptAlgorithmSid="14" spinCount="100000" saltData="1re61c0FZPBuKHH9Wez7Hg==" hashData="iuYjage943T2/Zycn6fEAQbDIsvu3tjF+RxQiAlQgYWN69bq8CDntaPlNLP5EqFRlYilLsSDxs+sSEZRdOo8Gw=="/>
  <p:extLst>
    <p:ext uri="{EFAFB233-063F-42B5-8137-9DF3F51BA10A}">
      <p15:sldGuideLst xmlns:p15="http://schemas.microsoft.com/office/powerpoint/2012/main">
        <p15:guide id="1" orient="horz" pos="3032">
          <p15:clr>
            <a:srgbClr val="A4A3A4"/>
          </p15:clr>
        </p15:guide>
        <p15:guide id="2" pos="4582">
          <p15:clr>
            <a:srgbClr val="A4A3A4"/>
          </p15:clr>
        </p15:guide>
        <p15:guide id="3" pos="55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B04437-6E55-1B1E-8C29-4B362F433407}" name="Cadwallender, Freya (Brightwave)" initials="CF(" userId="S::P50074376@capita.co.uk::1cac62c6-2076-4ccd-b19d-1a79fd53277b" providerId="AD"/>
  <p188:author id="{BB2F7E46-F8AE-DBB7-5364-3463A2BEF8D3}" name="Pelling, Ian (Brightwave)" initials="PI(" userId="S::p10334264@capita.co.uk::9a9fc9d1-5ce5-4bac-ac79-54eba9f7bc3d" providerId="AD"/>
  <p188:author id="{2985C853-2457-CEF6-611A-58EB43070350}" name="Armstrong, Laura (Digital Impact &amp; Inclusion - CCO)" initials="AC" userId="S::laura.armstrong1@lloydsbanking.com::2f5e2b6c-e361-41e9-be32-47ebcb289cb7" providerId="AD"/>
  <p188:author id="{0BE5EFA2-DF11-2BC0-1C86-D243E5EB1D61}" name="Kennedy, Sarah (Brightwave)" initials="KS(" userId="S::P10445171@capita.co.uk::d2b013c2-263f-492f-a884-1f18d25f8344" providerId="AD"/>
  <p188:author id="{337281A7-649C-2E42-5E5E-5DA20328049B}" name="Smith, Michael (Capita Learning)" initials="SM(L" userId="S::P10447474@capita.co.uk::b6b37483-e43c-4d76-9c26-f98713eb7abc" providerId="AD"/>
  <p188:author id="{31DF95B1-F425-3024-69F3-CC46A50C65F1}" name="Mistry, Urvashi (Digital Impact &amp; Inclusion - CCO)" initials="MU(I&amp;IC" userId="S::Urvashi.Mistry@lloydsbanking.com::128b6795-d5c6-4d99-aa22-b235fafd87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dy, Sarah (Capita Learning)" initials="KS(L" lastIdx="3" clrIdx="0">
    <p:extLst>
      <p:ext uri="{19B8F6BF-5375-455C-9EA6-DF929625EA0E}">
        <p15:presenceInfo xmlns:p15="http://schemas.microsoft.com/office/powerpoint/2012/main" userId="S::P10445171@capita.co.uk::d2b013c2-263f-492f-a884-1f18d25f8344" providerId="AD"/>
      </p:ext>
    </p:extLst>
  </p:cmAuthor>
  <p:cmAuthor id="2" name="Pelling, Ian (Capita Learning)" initials="PI(L" lastIdx="3" clrIdx="1">
    <p:extLst>
      <p:ext uri="{19B8F6BF-5375-455C-9EA6-DF929625EA0E}">
        <p15:presenceInfo xmlns:p15="http://schemas.microsoft.com/office/powerpoint/2012/main" userId="S::p10334264@capita.co.uk::9a9fc9d1-5ce5-4bac-ac79-54eba9f7bc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4D"/>
    <a:srgbClr val="0D5494"/>
    <a:srgbClr val="014731"/>
    <a:srgbClr val="000000"/>
    <a:srgbClr val="01694D"/>
    <a:srgbClr val="F1F1F1"/>
    <a:srgbClr val="505050"/>
    <a:srgbClr val="005C68"/>
    <a:srgbClr val="471368"/>
    <a:srgbClr val="217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0"/>
    <p:restoredTop sz="95886" autoAdjust="0"/>
  </p:normalViewPr>
  <p:slideViewPr>
    <p:cSldViewPr snapToGrid="0">
      <p:cViewPr varScale="1">
        <p:scale>
          <a:sx n="146" d="100"/>
          <a:sy n="146" d="100"/>
        </p:scale>
        <p:origin x="810" y="114"/>
      </p:cViewPr>
      <p:guideLst>
        <p:guide orient="horz" pos="3032"/>
        <p:guide pos="4582"/>
        <p:guide pos="55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lin, Chris (Learning – People &amp; Places)" userId="S::chris.franklin@lloydsbanking.com::826ee402-fbdb-4034-a7c7-db309b41606d" providerId="AD" clId="Web-{5F4DC84C-2190-C30A-3709-13FE378C697B}"/>
    <pc:docChg chg="modSld">
      <pc:chgData name="Franklin, Chris (Learning – People &amp; Places)" userId="S::chris.franklin@lloydsbanking.com::826ee402-fbdb-4034-a7c7-db309b41606d" providerId="AD" clId="Web-{5F4DC84C-2190-C30A-3709-13FE378C697B}" dt="2024-02-29T09:30:21" v="1"/>
      <pc:docMkLst>
        <pc:docMk/>
      </pc:docMkLst>
      <pc:sldChg chg="addSp modSp">
        <pc:chgData name="Franklin, Chris (Learning – People &amp; Places)" userId="S::chris.franklin@lloydsbanking.com::826ee402-fbdb-4034-a7c7-db309b41606d" providerId="AD" clId="Web-{5F4DC84C-2190-C30A-3709-13FE378C697B}" dt="2024-02-29T09:30:21" v="1"/>
        <pc:sldMkLst>
          <pc:docMk/>
          <pc:sldMk cId="1697284760" sldId="389"/>
        </pc:sldMkLst>
        <pc:spChg chg="add mod">
          <ac:chgData name="Franklin, Chris (Learning – People &amp; Places)" userId="S::chris.franklin@lloydsbanking.com::826ee402-fbdb-4034-a7c7-db309b41606d" providerId="AD" clId="Web-{5F4DC84C-2190-C30A-3709-13FE378C697B}" dt="2024-02-29T09:30:21" v="1"/>
          <ac:spMkLst>
            <pc:docMk/>
            <pc:sldMk cId="1697284760" sldId="389"/>
            <ac:spMk id="3" creationId="{BBBC44A9-5B55-567B-72C0-153576D98EDA}"/>
          </ac:spMkLst>
        </pc:spChg>
      </pc:sldChg>
    </pc:docChg>
  </pc:docChgLst>
  <pc:docChgLst>
    <pc:chgData name="Johnson, David (Learning – People &amp; Places)" userId="98c0bd93-5d44-4361-8273-c4f9ec36852f" providerId="ADAL" clId="{1A8C6211-EE0A-434D-8D6B-4D3D0C3A7218}"/>
    <pc:docChg chg="addSld modSld sldOrd">
      <pc:chgData name="Johnson, David (Learning – People &amp; Places)" userId="98c0bd93-5d44-4361-8273-c4f9ec36852f" providerId="ADAL" clId="{1A8C6211-EE0A-434D-8D6B-4D3D0C3A7218}" dt="2024-06-19T14:23:48.661" v="3"/>
      <pc:docMkLst>
        <pc:docMk/>
      </pc:docMkLst>
      <pc:sldChg chg="add ord">
        <pc:chgData name="Johnson, David (Learning – People &amp; Places)" userId="98c0bd93-5d44-4361-8273-c4f9ec36852f" providerId="ADAL" clId="{1A8C6211-EE0A-434D-8D6B-4D3D0C3A7218}" dt="2024-06-19T14:23:48.661" v="3"/>
        <pc:sldMkLst>
          <pc:docMk/>
          <pc:sldMk cId="2532915123" sldId="399"/>
        </pc:sldMkLst>
      </pc:sldChg>
      <pc:sldChg chg="add">
        <pc:chgData name="Johnson, David (Learning – People &amp; Places)" userId="98c0bd93-5d44-4361-8273-c4f9ec36852f" providerId="ADAL" clId="{1A8C6211-EE0A-434D-8D6B-4D3D0C3A7218}" dt="2024-06-19T09:35:36.287" v="1"/>
        <pc:sldMkLst>
          <pc:docMk/>
          <pc:sldMk cId="192108563" sldId="400"/>
        </pc:sldMkLst>
      </pc:sldChg>
    </pc:docChg>
  </pc:docChgLst>
  <pc:docChgLst>
    <pc:chgData name="Armstrong, Laura (Group Customer Inclusion)" userId="2f5e2b6c-e361-41e9-be32-47ebcb289cb7" providerId="ADAL" clId="{B7633655-7DF2-4E67-9CD5-951266B76126}"/>
    <pc:docChg chg="undo custSel modMainMaster">
      <pc:chgData name="Armstrong, Laura (Group Customer Inclusion)" userId="2f5e2b6c-e361-41e9-be32-47ebcb289cb7" providerId="ADAL" clId="{B7633655-7DF2-4E67-9CD5-951266B76126}" dt="2024-07-02T13:15:56.113" v="4" actId="478"/>
      <pc:docMkLst>
        <pc:docMk/>
      </pc:docMkLst>
      <pc:sldMasterChg chg="delSp modSp mod">
        <pc:chgData name="Armstrong, Laura (Group Customer Inclusion)" userId="2f5e2b6c-e361-41e9-be32-47ebcb289cb7" providerId="ADAL" clId="{B7633655-7DF2-4E67-9CD5-951266B76126}" dt="2024-07-02T13:15:56.113" v="4" actId="478"/>
        <pc:sldMasterMkLst>
          <pc:docMk/>
          <pc:sldMasterMk cId="1904926237" sldId="2147483691"/>
        </pc:sldMasterMkLst>
        <pc:spChg chg="mod">
          <ac:chgData name="Armstrong, Laura (Group Customer Inclusion)" userId="2f5e2b6c-e361-41e9-be32-47ebcb289cb7" providerId="ADAL" clId="{B7633655-7DF2-4E67-9CD5-951266B76126}" dt="2024-07-02T13:15:46.774" v="1" actId="1076"/>
          <ac:spMkLst>
            <pc:docMk/>
            <pc:sldMasterMk cId="1904926237" sldId="2147483691"/>
            <ac:spMk id="25" creationId="{23167AF9-0307-BECF-38A5-8C4C1BFC23C8}"/>
          </ac:spMkLst>
        </pc:spChg>
        <pc:spChg chg="mod">
          <ac:chgData name="Armstrong, Laura (Group Customer Inclusion)" userId="2f5e2b6c-e361-41e9-be32-47ebcb289cb7" providerId="ADAL" clId="{B7633655-7DF2-4E67-9CD5-951266B76126}" dt="2024-07-02T13:15:53.590" v="3" actId="1076"/>
          <ac:spMkLst>
            <pc:docMk/>
            <pc:sldMasterMk cId="1904926237" sldId="2147483691"/>
            <ac:spMk id="28" creationId="{ADDE4C34-8466-BE80-907C-EF40CA586A97}"/>
          </ac:spMkLst>
        </pc:spChg>
        <pc:spChg chg="del">
          <ac:chgData name="Armstrong, Laura (Group Customer Inclusion)" userId="2f5e2b6c-e361-41e9-be32-47ebcb289cb7" providerId="ADAL" clId="{B7633655-7DF2-4E67-9CD5-951266B76126}" dt="2024-07-02T13:15:56.113" v="4" actId="478"/>
          <ac:spMkLst>
            <pc:docMk/>
            <pc:sldMasterMk cId="1904926237" sldId="2147483691"/>
            <ac:spMk id="29" creationId="{89CC53A4-4DE9-A46B-525A-EF49D4346DE6}"/>
          </ac:spMkLst>
        </pc:spChg>
      </pc:sldMasterChg>
    </pc:docChg>
  </pc:docChgLst>
  <pc:docChgLst>
    <pc:chgData name="Holmes, Em (Group Customer Inclusion)" userId="f0fbbf99-57c5-4bee-9415-35f2675381ec" providerId="ADAL" clId="{D9A77A10-FCF6-47D9-8038-1E6B32B0E4FE}"/>
    <pc:docChg chg="undo custSel modSld">
      <pc:chgData name="Holmes, Em (Group Customer Inclusion)" userId="f0fbbf99-57c5-4bee-9415-35f2675381ec" providerId="ADAL" clId="{D9A77A10-FCF6-47D9-8038-1E6B32B0E4FE}" dt="2024-05-08T09:09:28.318" v="6" actId="164"/>
      <pc:docMkLst>
        <pc:docMk/>
      </pc:docMkLst>
      <pc:sldChg chg="addSp modSp mod">
        <pc:chgData name="Holmes, Em (Group Customer Inclusion)" userId="f0fbbf99-57c5-4bee-9415-35f2675381ec" providerId="ADAL" clId="{D9A77A10-FCF6-47D9-8038-1E6B32B0E4FE}" dt="2024-05-08T09:09:28.318" v="6" actId="164"/>
        <pc:sldMkLst>
          <pc:docMk/>
          <pc:sldMk cId="1697284760" sldId="389"/>
        </pc:sldMkLst>
        <pc:spChg chg="mod">
          <ac:chgData name="Holmes, Em (Group Customer Inclusion)" userId="f0fbbf99-57c5-4bee-9415-35f2675381ec" providerId="ADAL" clId="{D9A77A10-FCF6-47D9-8038-1E6B32B0E4FE}" dt="2024-05-08T09:09:28.318" v="6" actId="164"/>
          <ac:spMkLst>
            <pc:docMk/>
            <pc:sldMk cId="1697284760" sldId="389"/>
            <ac:spMk id="3" creationId="{BBBC44A9-5B55-567B-72C0-153576D98EDA}"/>
          </ac:spMkLst>
        </pc:spChg>
        <pc:grpChg chg="add mod">
          <ac:chgData name="Holmes, Em (Group Customer Inclusion)" userId="f0fbbf99-57c5-4bee-9415-35f2675381ec" providerId="ADAL" clId="{D9A77A10-FCF6-47D9-8038-1E6B32B0E4FE}" dt="2024-05-08T09:09:28.318" v="6" actId="164"/>
          <ac:grpSpMkLst>
            <pc:docMk/>
            <pc:sldMk cId="1697284760" sldId="389"/>
            <ac:grpSpMk id="4" creationId="{695C74ED-063B-BD78-FDD6-290EB509963D}"/>
          </ac:grpSpMkLst>
        </pc:grpChg>
        <pc:picChg chg="mod">
          <ac:chgData name="Holmes, Em (Group Customer Inclusion)" userId="f0fbbf99-57c5-4bee-9415-35f2675381ec" providerId="ADAL" clId="{D9A77A10-FCF6-47D9-8038-1E6B32B0E4FE}" dt="2024-05-08T09:09:28.318" v="6" actId="164"/>
          <ac:picMkLst>
            <pc:docMk/>
            <pc:sldMk cId="1697284760" sldId="389"/>
            <ac:picMk id="2" creationId="{7BD6D511-6D45-433D-E9D3-B1685C9DE383}"/>
          </ac:picMkLst>
        </pc:picChg>
      </pc:sldChg>
    </pc:docChg>
  </pc:docChgLst>
  <pc:docChgLst>
    <pc:chgData name="Johnson, David (Group Customer Inclusion)" userId="98c0bd93-5d44-4361-8273-c4f9ec36852f" providerId="ADAL" clId="{846E50A6-4968-4B5C-BBBD-48C72BCAFF5C}"/>
    <pc:docChg chg="addSld modSld">
      <pc:chgData name="Johnson, David (Group Customer Inclusion)" userId="98c0bd93-5d44-4361-8273-c4f9ec36852f" providerId="ADAL" clId="{846E50A6-4968-4B5C-BBBD-48C72BCAFF5C}" dt="2023-07-26T09:21:06.528" v="69" actId="20577"/>
      <pc:docMkLst>
        <pc:docMk/>
      </pc:docMkLst>
      <pc:sldChg chg="modSp add modNotesTx">
        <pc:chgData name="Johnson, David (Group Customer Inclusion)" userId="98c0bd93-5d44-4361-8273-c4f9ec36852f" providerId="ADAL" clId="{846E50A6-4968-4B5C-BBBD-48C72BCAFF5C}" dt="2023-07-26T09:21:06.528" v="69" actId="20577"/>
        <pc:sldMkLst>
          <pc:docMk/>
          <pc:sldMk cId="2587665041" sldId="398"/>
        </pc:sldMkLst>
        <pc:spChg chg="mod">
          <ac:chgData name="Johnson, David (Group Customer Inclusion)" userId="98c0bd93-5d44-4361-8273-c4f9ec36852f" providerId="ADAL" clId="{846E50A6-4968-4B5C-BBBD-48C72BCAFF5C}" dt="2023-07-26T09:19:41.313" v="29" actId="20577"/>
          <ac:spMkLst>
            <pc:docMk/>
            <pc:sldMk cId="2587665041" sldId="398"/>
            <ac:spMk id="2" creationId="{102B937F-E31D-A035-97A9-81CCB1A30373}"/>
          </ac:spMkLst>
        </pc:spChg>
      </pc:sldChg>
    </pc:docChg>
  </pc:docChgLst>
  <pc:docChgLst>
    <pc:chgData name="Holmes, George (Group Customer Inclusion)" userId="f0fbbf99-57c5-4bee-9415-35f2675381ec" providerId="ADAL" clId="{BC0AD13B-72DA-4C92-9FB0-CE2F5DDEA000}"/>
    <pc:docChg chg="custSel modSld">
      <pc:chgData name="Holmes, George (Group Customer Inclusion)" userId="f0fbbf99-57c5-4bee-9415-35f2675381ec" providerId="ADAL" clId="{BC0AD13B-72DA-4C92-9FB0-CE2F5DDEA000}" dt="2024-08-02T13:17:51.428" v="3"/>
      <pc:docMkLst>
        <pc:docMk/>
      </pc:docMkLst>
      <pc:sldChg chg="addSp delSp modSp">
        <pc:chgData name="Holmes, George (Group Customer Inclusion)" userId="f0fbbf99-57c5-4bee-9415-35f2675381ec" providerId="ADAL" clId="{BC0AD13B-72DA-4C92-9FB0-CE2F5DDEA000}" dt="2024-08-02T13:17:35.630" v="1"/>
        <pc:sldMkLst>
          <pc:docMk/>
          <pc:sldMk cId="2532915123" sldId="399"/>
        </pc:sldMkLst>
        <pc:picChg chg="del">
          <ac:chgData name="Holmes, George (Group Customer Inclusion)" userId="f0fbbf99-57c5-4bee-9415-35f2675381ec" providerId="ADAL" clId="{BC0AD13B-72DA-4C92-9FB0-CE2F5DDEA000}" dt="2024-08-02T13:17:34.559" v="0" actId="478"/>
          <ac:picMkLst>
            <pc:docMk/>
            <pc:sldMk cId="2532915123" sldId="399"/>
            <ac:picMk id="3" creationId="{1883003A-003E-8814-02D2-2940072AAA67}"/>
          </ac:picMkLst>
        </pc:picChg>
        <pc:picChg chg="add mod">
          <ac:chgData name="Holmes, George (Group Customer Inclusion)" userId="f0fbbf99-57c5-4bee-9415-35f2675381ec" providerId="ADAL" clId="{BC0AD13B-72DA-4C92-9FB0-CE2F5DDEA000}" dt="2024-08-02T13:17:35.630" v="1"/>
          <ac:picMkLst>
            <pc:docMk/>
            <pc:sldMk cId="2532915123" sldId="399"/>
            <ac:picMk id="4" creationId="{73BF457C-2425-0B19-1CFA-BA07F6E72E97}"/>
          </ac:picMkLst>
        </pc:picChg>
      </pc:sldChg>
      <pc:sldChg chg="addSp delSp modSp mod">
        <pc:chgData name="Holmes, George (Group Customer Inclusion)" userId="f0fbbf99-57c5-4bee-9415-35f2675381ec" providerId="ADAL" clId="{BC0AD13B-72DA-4C92-9FB0-CE2F5DDEA000}" dt="2024-08-02T13:17:51.428" v="3"/>
        <pc:sldMkLst>
          <pc:docMk/>
          <pc:sldMk cId="192108563" sldId="400"/>
        </pc:sldMkLst>
        <pc:picChg chg="add mod">
          <ac:chgData name="Holmes, George (Group Customer Inclusion)" userId="f0fbbf99-57c5-4bee-9415-35f2675381ec" providerId="ADAL" clId="{BC0AD13B-72DA-4C92-9FB0-CE2F5DDEA000}" dt="2024-08-02T13:17:51.428" v="3"/>
          <ac:picMkLst>
            <pc:docMk/>
            <pc:sldMk cId="192108563" sldId="400"/>
            <ac:picMk id="3" creationId="{CC23D9A8-50A5-59C7-7F0D-8E9EB4022D5F}"/>
          </ac:picMkLst>
        </pc:picChg>
        <pc:picChg chg="del">
          <ac:chgData name="Holmes, George (Group Customer Inclusion)" userId="f0fbbf99-57c5-4bee-9415-35f2675381ec" providerId="ADAL" clId="{BC0AD13B-72DA-4C92-9FB0-CE2F5DDEA000}" dt="2024-08-02T13:17:50.987" v="2" actId="478"/>
          <ac:picMkLst>
            <pc:docMk/>
            <pc:sldMk cId="192108563" sldId="400"/>
            <ac:picMk id="5" creationId="{517EED9C-F2DA-96F0-CEA1-84C846BF548E}"/>
          </ac:picMkLst>
        </pc:picChg>
      </pc:sldChg>
    </pc:docChg>
  </pc:docChgLst>
</pc:chgInfo>
</file>

<file path=ppt/comments/modernComment_182_BC013D2F.xml><?xml version="1.0" encoding="utf-8"?>
<p188:cmLst xmlns:a="http://schemas.openxmlformats.org/drawingml/2006/main" xmlns:r="http://schemas.openxmlformats.org/officeDocument/2006/relationships" xmlns:p188="http://schemas.microsoft.com/office/powerpoint/2018/8/main">
  <p188:cm id="{FEBE9CF1-5CA4-274E-A6AE-AE153ECBE43D}" authorId="{BB2F7E46-F8AE-DBB7-5364-3463A2BEF8D3}" created="2023-02-28T12:06:47.294">
    <pc:sldMkLst xmlns:pc="http://schemas.microsoft.com/office/powerpoint/2013/main/command">
      <pc:docMk/>
      <pc:sldMk cId="3154197807" sldId="386"/>
    </pc:sldMkLst>
    <p188:txBody>
      <a:bodyPr/>
      <a:lstStyle/>
      <a:p>
        <a:r>
          <a:rPr lang="en-US"/>
          <a:t>@vashi - Rebranded as BOS but needs checking if correct.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006ED-3F81-8647-96ED-5DF9890AE9A9}"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2216-AECB-E249-9832-754428E96F93}" type="slidenum">
              <a:rPr lang="en-US" smtClean="0"/>
              <a:t>‹#›</a:t>
            </a:fld>
            <a:endParaRPr lang="en-US"/>
          </a:p>
        </p:txBody>
      </p:sp>
    </p:spTree>
    <p:extLst>
      <p:ext uri="{BB962C8B-B14F-4D97-AF65-F5344CB8AC3E}">
        <p14:creationId xmlns:p14="http://schemas.microsoft.com/office/powerpoint/2010/main" val="40155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a:t>
            </a:fld>
            <a:endParaRPr lang="en-US"/>
          </a:p>
        </p:txBody>
      </p:sp>
    </p:spTree>
    <p:extLst>
      <p:ext uri="{BB962C8B-B14F-4D97-AF65-F5344CB8AC3E}">
        <p14:creationId xmlns:p14="http://schemas.microsoft.com/office/powerpoint/2010/main" val="240470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look at how you go about setting up online banking.</a:t>
            </a: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marL="0" indent="0" algn="l" rtl="0" fontAlgn="base">
              <a:buFont typeface="Arial" panose="020B0604020202020204" pitchFamily="34" charset="0"/>
              <a:buNone/>
            </a:pPr>
            <a:r>
              <a:rPr lang="en-GB" sz="1800" b="0" i="0" dirty="0">
                <a:solidFill>
                  <a:srgbClr val="000000"/>
                </a:solidFill>
                <a:effectLst/>
                <a:latin typeface="AvenirNext LT Pro Regular" panose="020B0504020202020204"/>
              </a:rPr>
              <a:t>So by the end of this section, you should be able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Set up an online account</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10</a:t>
            </a:fld>
            <a:endParaRPr lang="en-US"/>
          </a:p>
        </p:txBody>
      </p:sp>
    </p:spTree>
    <p:extLst>
      <p:ext uri="{BB962C8B-B14F-4D97-AF65-F5344CB8AC3E}">
        <p14:creationId xmlns:p14="http://schemas.microsoft.com/office/powerpoint/2010/main" val="21795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is wondering about the best way to access the internet, what would you advise her to do? </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THEY CAN WRITE A FEW NOTES IN THEIR WORKBOOK HERE (PAGE 6) – OR CALL OUT / USE FLIPCHART </a:t>
            </a:r>
            <a:endParaRPr lang="en-GB" sz="1800" b="1"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If required, prompt: </a:t>
            </a:r>
            <a:r>
              <a:rPr lang="en-GB" sz="1800" b="0" i="0" dirty="0">
                <a:solidFill>
                  <a:srgbClr val="000000"/>
                </a:solidFill>
                <a:effectLst/>
                <a:latin typeface="AvenirNext LT Pro Regular" panose="020B0504020202020204"/>
              </a:rPr>
              <a:t>what could Mary use, if she wants to use the internet?</a:t>
            </a:r>
            <a:endParaRPr lang="en-GB" sz="1800" b="1" i="0" dirty="0">
              <a:solidFill>
                <a:srgbClr val="000000"/>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To use online banking, Mary will need to have access to the internet.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She might use her mobile phone, a computer or a laptop linked to her home internet, or she may have someone she visits – maybe her daughter - who would let her use their internet access.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There are also lots of ways to access the internet in public too, Mary could try her local library or businesses such as local pubs, cafés and restaurants.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11</a:t>
            </a:fld>
            <a:endParaRPr lang="en-US"/>
          </a:p>
        </p:txBody>
      </p:sp>
    </p:spTree>
    <p:extLst>
      <p:ext uri="{BB962C8B-B14F-4D97-AF65-F5344CB8AC3E}">
        <p14:creationId xmlns:p14="http://schemas.microsoft.com/office/powerpoint/2010/main" val="83866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Now Mary has access to a device such as a mobile phone or computer, and she’s connected this to the internet. So she’s all ready to set up her online account.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Before she goes ahead, her daughter explains that she can access online banking through a browser, or she can download an app onto her mobile phone. Mary asks her daughter what the difference is. </a:t>
            </a:r>
            <a:endParaRPr lang="en-GB" sz="1800" b="0" i="0" dirty="0">
              <a:solidFill>
                <a:srgbClr val="00084D"/>
              </a:solidFill>
              <a:effectLst/>
              <a:latin typeface="AvenirNext LT Pro Regular" panose="020B0504020202020204"/>
            </a:endParaRPr>
          </a:p>
          <a:p>
            <a:pPr algn="l" rtl="0" fontAlgn="base"/>
            <a:r>
              <a:rPr lang="en-GB" sz="1800" b="0" i="0" dirty="0">
                <a:solidFill>
                  <a:srgbClr val="00084D"/>
                </a:solidFill>
                <a:effectLst/>
                <a:latin typeface="WordVisiCarriageReturn_MSFontService"/>
              </a:rPr>
              <a:t> </a:t>
            </a:r>
            <a:br>
              <a:rPr lang="en-GB" sz="1800" b="0" i="0" dirty="0">
                <a:solidFill>
                  <a:srgbClr val="00084D"/>
                </a:solidFill>
                <a:effectLst/>
                <a:latin typeface="WordVisiCarriageReturn_MSFontService"/>
              </a:rPr>
            </a:br>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Mary's daughter explains that a banking </a:t>
            </a:r>
            <a:r>
              <a:rPr lang="en-GB" sz="1800" b="1" i="0" dirty="0">
                <a:solidFill>
                  <a:srgbClr val="000000"/>
                </a:solidFill>
                <a:effectLst/>
                <a:latin typeface="AvenirNext LT Pro Regular" panose="020B0504020202020204"/>
              </a:rPr>
              <a:t>app</a:t>
            </a:r>
            <a:r>
              <a:rPr lang="en-GB" sz="1800" b="0" i="0" dirty="0">
                <a:solidFill>
                  <a:srgbClr val="000000"/>
                </a:solidFill>
                <a:effectLst/>
                <a:latin typeface="AvenirNext LT Pro Regular" panose="020B0504020202020204"/>
              </a:rPr>
              <a:t> is something you can download onto your phone. It gives you access to most features. But using your internet browser to connect to the online banking </a:t>
            </a:r>
            <a:r>
              <a:rPr lang="en-GB" sz="1800" b="1" i="0" dirty="0">
                <a:solidFill>
                  <a:srgbClr val="000000"/>
                </a:solidFill>
                <a:effectLst/>
                <a:latin typeface="AvenirNext LT Pro Regular" panose="020B0504020202020204"/>
              </a:rPr>
              <a:t>website</a:t>
            </a:r>
            <a:r>
              <a:rPr lang="en-GB" sz="1800" b="0" i="0" dirty="0">
                <a:solidFill>
                  <a:srgbClr val="000000"/>
                </a:solidFill>
                <a:effectLst/>
                <a:latin typeface="AvenirNext LT Pro Regular" panose="020B0504020202020204"/>
              </a:rPr>
              <a:t> will give you access to more information, as well as being able to do more activities.</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Pause here, and prompt them to jot down these differences in their workbook (page 6), if this helps them </a:t>
            </a:r>
            <a:endParaRPr lang="en-GB" sz="1800" b="1" i="0" dirty="0">
              <a:solidFill>
                <a:srgbClr val="00084D"/>
              </a:solidFill>
              <a:effectLst/>
              <a:latin typeface="AvenirNext LT Pro Regular" panose="020B0504020202020204"/>
            </a:endParaRPr>
          </a:p>
          <a:p>
            <a:r>
              <a:rPr lang="en-US" dirty="0"/>
              <a:t>You can see here the main features that you can access from both the website and the app. Bear in mind that if you want to pay in a cheque online, you’ll need a device with a camera for this.</a:t>
            </a:r>
          </a:p>
        </p:txBody>
      </p:sp>
      <p:sp>
        <p:nvSpPr>
          <p:cNvPr id="4" name="Slide Number Placeholder 3"/>
          <p:cNvSpPr>
            <a:spLocks noGrp="1"/>
          </p:cNvSpPr>
          <p:nvPr>
            <p:ph type="sldNum" sz="quarter" idx="5"/>
          </p:nvPr>
        </p:nvSpPr>
        <p:spPr/>
        <p:txBody>
          <a:bodyPr/>
          <a:lstStyle/>
          <a:p>
            <a:fld id="{1B302216-AECB-E249-9832-754428E96F93}" type="slidenum">
              <a:rPr lang="en-US" smtClean="0"/>
              <a:t>12</a:t>
            </a:fld>
            <a:endParaRPr lang="en-US"/>
          </a:p>
        </p:txBody>
      </p:sp>
    </p:spTree>
    <p:extLst>
      <p:ext uri="{BB962C8B-B14F-4D97-AF65-F5344CB8AC3E}">
        <p14:creationId xmlns:p14="http://schemas.microsoft.com/office/powerpoint/2010/main" val="38067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is wondering how she can set up an online account. Where and how would you advise Mary to set up an online account?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go online.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go into a branch.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phone your bank.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You can go online</a:t>
            </a:r>
            <a:r>
              <a:rPr lang="en-GB" sz="1800" b="0" i="0" dirty="0">
                <a:solidFill>
                  <a:srgbClr val="000000"/>
                </a:solidFill>
                <a:effectLst/>
                <a:latin typeface="AvenirNext LT Pro Regular" panose="020B0504020202020204"/>
              </a:rPr>
              <a:t> – if you feel comfortable, you can use a web browser to visit your bank's website. From there you can find out how to register for online banking. Some will let you do it online, others may ask you to go into a branch or phone them.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You can go into a branch</a:t>
            </a:r>
            <a:r>
              <a:rPr lang="en-GB" sz="1800" b="0" i="0" dirty="0">
                <a:solidFill>
                  <a:srgbClr val="000000"/>
                </a:solidFill>
                <a:effectLst/>
                <a:latin typeface="AvenirNext LT Pro Regular" panose="020B0504020202020204"/>
              </a:rPr>
              <a:t> – they can help you understand how to get started with their online banking services.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Or you can phone your bank</a:t>
            </a:r>
            <a:r>
              <a:rPr lang="en-GB" sz="1800" b="0" i="0" dirty="0">
                <a:solidFill>
                  <a:srgbClr val="000000"/>
                </a:solidFill>
                <a:effectLst/>
                <a:latin typeface="AvenirNext LT Pro Regular" panose="020B0504020202020204"/>
              </a:rPr>
              <a:t> – from there, they should be able to help you get started.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13</a:t>
            </a:fld>
            <a:endParaRPr lang="en-US"/>
          </a:p>
        </p:txBody>
      </p:sp>
    </p:spTree>
    <p:extLst>
      <p:ext uri="{BB962C8B-B14F-4D97-AF65-F5344CB8AC3E}">
        <p14:creationId xmlns:p14="http://schemas.microsoft.com/office/powerpoint/2010/main" val="4006438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What type of information will Mary need, and what will she need to do, to set up an online account?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Personal details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Log in details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Confirm she's read the terms and conditions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Undergo some security checks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If face-to-face training and you have a whiteboard or flipchart, use these to note their suggestions</a:t>
            </a: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 To find Mary's account, the bank asked for some </a:t>
            </a:r>
            <a:r>
              <a:rPr lang="en-GB" sz="1800" b="1" i="0" dirty="0">
                <a:solidFill>
                  <a:srgbClr val="000000"/>
                </a:solidFill>
                <a:effectLst/>
                <a:latin typeface="AvenirNext LT Pro Regular" panose="020B0504020202020204"/>
              </a:rPr>
              <a:t>personal details</a:t>
            </a:r>
            <a:r>
              <a:rPr lang="en-GB" sz="1800" b="0" i="0" dirty="0">
                <a:solidFill>
                  <a:srgbClr val="000000"/>
                </a:solidFill>
                <a:effectLst/>
                <a:latin typeface="AvenirNext LT Pro Regular" panose="020B0504020202020204"/>
              </a:rPr>
              <a:t>, like her name, date of birth, postcode and account details.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 </a:t>
            </a:r>
            <a:r>
              <a:rPr lang="en-GB" sz="1800" b="0" i="0" dirty="0">
                <a:solidFill>
                  <a:srgbClr val="000000"/>
                </a:solidFill>
                <a:effectLst/>
                <a:latin typeface="AvenirNext LT Pro Regular" panose="020B0504020202020204"/>
              </a:rPr>
              <a:t>Mary was given a </a:t>
            </a:r>
            <a:r>
              <a:rPr lang="en-GB" sz="1800" b="1" i="0" dirty="0">
                <a:solidFill>
                  <a:srgbClr val="000000"/>
                </a:solidFill>
                <a:effectLst/>
                <a:latin typeface="AvenirNext LT Pro Regular" panose="020B0504020202020204"/>
              </a:rPr>
              <a:t>customer number </a:t>
            </a:r>
            <a:r>
              <a:rPr lang="en-GB" sz="1800" b="0" i="0" dirty="0">
                <a:solidFill>
                  <a:srgbClr val="000000"/>
                </a:solidFill>
                <a:effectLst/>
                <a:latin typeface="AvenirNext LT Pro Regular" panose="020B0504020202020204"/>
              </a:rPr>
              <a:t>to help her to log on to her online banking. Mary was also asked to fill out some </a:t>
            </a:r>
            <a:r>
              <a:rPr lang="en-GB" sz="1800" b="1" i="0" dirty="0">
                <a:solidFill>
                  <a:srgbClr val="000000"/>
                </a:solidFill>
                <a:effectLst/>
                <a:latin typeface="AvenirNext LT Pro Regular" panose="020B0504020202020204"/>
              </a:rPr>
              <a:t>other details</a:t>
            </a:r>
            <a:r>
              <a:rPr lang="en-GB" sz="1800" b="0" i="0" dirty="0">
                <a:solidFill>
                  <a:srgbClr val="000000"/>
                </a:solidFill>
                <a:effectLst/>
                <a:latin typeface="AvenirNext LT Pro Regular" panose="020B0504020202020204"/>
              </a:rPr>
              <a:t>. These details are how Mary, and only Mary, will be able to unlock her account. </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AvenirNext LT Pro Regular" panose="020B0504020202020204"/>
              </a:rPr>
              <a:t>Some banks do this by asking the person to create a </a:t>
            </a:r>
            <a:r>
              <a:rPr lang="en-GB" sz="1800" b="1" i="0" dirty="0">
                <a:solidFill>
                  <a:srgbClr val="000000"/>
                </a:solidFill>
                <a:effectLst/>
                <a:latin typeface="AvenirNext LT Pro Regular" panose="020B0504020202020204"/>
              </a:rPr>
              <a:t>username and password</a:t>
            </a:r>
            <a:r>
              <a:rPr lang="en-GB" sz="1800" b="0" i="0" dirty="0">
                <a:solidFill>
                  <a:srgbClr val="000000"/>
                </a:solidFill>
                <a:effectLst/>
                <a:latin typeface="AvenirNext LT Pro Regular" panose="020B0504020202020204"/>
              </a:rPr>
              <a:t>. Others will ask you to set up other types of protection like a </a:t>
            </a:r>
            <a:r>
              <a:rPr lang="en-GB" sz="1800" b="1" i="0" dirty="0">
                <a:solidFill>
                  <a:srgbClr val="000000"/>
                </a:solidFill>
                <a:effectLst/>
                <a:latin typeface="AvenirNext LT Pro Regular" panose="020B0504020202020204"/>
              </a:rPr>
              <a:t>PIN</a:t>
            </a:r>
            <a:r>
              <a:rPr lang="en-GB" sz="1800" b="0" i="0" dirty="0">
                <a:solidFill>
                  <a:srgbClr val="000000"/>
                </a:solidFill>
                <a:effectLst/>
                <a:latin typeface="AvenirNext LT Pro Regular" panose="020B0504020202020204"/>
              </a:rPr>
              <a:t>, or some </a:t>
            </a:r>
            <a:r>
              <a:rPr lang="en-GB" sz="1800" b="1" i="0" dirty="0">
                <a:solidFill>
                  <a:srgbClr val="000000"/>
                </a:solidFill>
                <a:effectLst/>
                <a:latin typeface="AvenirNext LT Pro Regular" panose="020B0504020202020204"/>
              </a:rPr>
              <a:t>memorable information</a:t>
            </a:r>
            <a:r>
              <a:rPr lang="en-GB" sz="1800" b="0" i="0" dirty="0">
                <a:solidFill>
                  <a:srgbClr val="000000"/>
                </a:solidFill>
                <a:effectLst/>
                <a:latin typeface="AvenirNext LT Pro Regular" panose="020B0504020202020204"/>
              </a:rPr>
              <a:t>. </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AvenirNext LT Pro Regular" panose="020B0504020202020204"/>
              </a:rPr>
              <a:t>Others may also ask you to set up a different kind of authentication, like a fingerprint or face identification. These all act as an extra layer of protection, to make sure Mary is the only one who can use the account.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was asked to read and agree to some </a:t>
            </a:r>
            <a:r>
              <a:rPr lang="en-GB" sz="1800" b="1" i="0" dirty="0">
                <a:solidFill>
                  <a:srgbClr val="000000"/>
                </a:solidFill>
                <a:effectLst/>
                <a:latin typeface="AvenirNext LT Pro Regular" panose="020B0504020202020204"/>
              </a:rPr>
              <a:t>terms and conditions</a:t>
            </a:r>
            <a:r>
              <a:rPr lang="en-GB" sz="1800" b="0" i="0" dirty="0">
                <a:solidFill>
                  <a:srgbClr val="000000"/>
                </a:solidFill>
                <a:effectLst/>
                <a:latin typeface="AvenirNext LT Pro Regular" panose="020B0504020202020204"/>
              </a:rPr>
              <a:t>.  When setting up your account, you should read these and make sure you're comfortable with what you're signing up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Some banks will add extra </a:t>
            </a:r>
            <a:r>
              <a:rPr lang="en-GB" sz="1800" b="1" i="0" dirty="0">
                <a:solidFill>
                  <a:srgbClr val="000000"/>
                </a:solidFill>
                <a:effectLst/>
                <a:latin typeface="AvenirNext LT Pro Regular" panose="020B0504020202020204"/>
              </a:rPr>
              <a:t>security checks</a:t>
            </a:r>
            <a:r>
              <a:rPr lang="en-GB" sz="1800" b="0" i="0" dirty="0">
                <a:solidFill>
                  <a:srgbClr val="000000"/>
                </a:solidFill>
                <a:effectLst/>
                <a:latin typeface="AvenirNext LT Pro Regular" panose="020B0504020202020204"/>
              </a:rPr>
              <a:t> into the process. This is just to make sure it really is Mary who is setting up online banking. This can sometimes be a phone call with the bank, or Mary may need to record a short video of herself so the bank can check she is who she says she is. Because most banks will require Mary to do a security check via call or message, Mary will need some kind of phone number.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14</a:t>
            </a:fld>
            <a:endParaRPr lang="en-US"/>
          </a:p>
        </p:txBody>
      </p:sp>
    </p:spTree>
    <p:extLst>
      <p:ext uri="{BB962C8B-B14F-4D97-AF65-F5344CB8AC3E}">
        <p14:creationId xmlns:p14="http://schemas.microsoft.com/office/powerpoint/2010/main" val="193772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Now that Mary is registered for online banking, she goes to her bank's website and clicks where it says 'log in'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She now needs to enter her unique details, given to her when she registered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15</a:t>
            </a:fld>
            <a:endParaRPr lang="en-US"/>
          </a:p>
        </p:txBody>
      </p:sp>
    </p:spTree>
    <p:extLst>
      <p:ext uri="{BB962C8B-B14F-4D97-AF65-F5344CB8AC3E}">
        <p14:creationId xmlns:p14="http://schemas.microsoft.com/office/powerpoint/2010/main" val="376472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wants to set up the app on her phone for quick, easy access to her online account.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First, she'll need to download her bank's app from Google Play or the Apple App Store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isn’t sure how to do this, so she calls the Digital Helpline on 0345 222 0333.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This is a free service and she doesn't need to be a customer.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It is open Monday to Friday, 9am – 5pm.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These details are in your workbook. The Digital Helpline can give free one-to-one support with digital skills to anyone over 18.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Or of course, Mary could contact her bank for support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finds she can also get a link to download the mobile banking app through the bank's website.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Once she has downloaded and opened the app, she can log in using the details given to her when she registered. </a:t>
            </a:r>
            <a:endParaRPr lang="en-GB" sz="1800" b="0" i="0" dirty="0">
              <a:solidFill>
                <a:srgbClr val="00084D"/>
              </a:solidFill>
              <a:effectLst/>
              <a:latin typeface="AvenirNext LT Pro Regular" panose="020B0504020202020204"/>
            </a:endParaRPr>
          </a:p>
          <a:p>
            <a:pPr algn="l" rtl="0" fontAlgn="base"/>
            <a:r>
              <a:rPr lang="en-GB" sz="1800" b="1" i="0" u="none" strike="noStrike" dirty="0">
                <a:solidFill>
                  <a:srgbClr val="000000"/>
                </a:solidFill>
                <a:effectLst/>
                <a:latin typeface="AvenirNext LT Pro Regular" panose="020B0504020202020204"/>
              </a:rPr>
              <a:t>PAUSE HERE AND CHECK HOW THE LEARNERS ARE FEELING </a:t>
            </a:r>
            <a:r>
              <a:rPr lang="en-GB" sz="1800" b="0" i="0" u="none" strike="noStrike" dirty="0">
                <a:solidFill>
                  <a:srgbClr val="000000"/>
                </a:solidFill>
                <a:effectLst/>
                <a:latin typeface="AvenirNext LT Pro Regular" panose="020B0504020202020204"/>
              </a:rPr>
              <a:t>– SO YOU CAN ADJUST THE TRAINING AS NEEDED</a:t>
            </a:r>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16</a:t>
            </a:fld>
            <a:endParaRPr lang="en-US"/>
          </a:p>
        </p:txBody>
      </p:sp>
    </p:spTree>
    <p:extLst>
      <p:ext uri="{BB962C8B-B14F-4D97-AF65-F5344CB8AC3E}">
        <p14:creationId xmlns:p14="http://schemas.microsoft.com/office/powerpoint/2010/main" val="1009345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Mary has got into her bank account online, let’s explore the kind of things she can do with it.</a:t>
            </a: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And by the end of this section, you should be able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Set up an online account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17</a:t>
            </a:fld>
            <a:endParaRPr lang="en-US"/>
          </a:p>
        </p:txBody>
      </p:sp>
    </p:spTree>
    <p:extLst>
      <p:ext uri="{BB962C8B-B14F-4D97-AF65-F5344CB8AC3E}">
        <p14:creationId xmlns:p14="http://schemas.microsoft.com/office/powerpoint/2010/main" val="404638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First, let's chat a bit more about logging into online banking.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What types of information might Mary's bank ask her for in order to access her new online account? </a:t>
            </a:r>
            <a:endParaRPr lang="en-GB" sz="1800" b="0" i="0" dirty="0">
              <a:solidFill>
                <a:srgbClr val="00084D"/>
              </a:solidFill>
              <a:effectLst/>
              <a:latin typeface="AvenirNext LT Pro Regular" panose="020B0504020202020204"/>
            </a:endParaRPr>
          </a:p>
          <a:p>
            <a:pPr algn="l" rtl="0" fontAlgn="base"/>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Passwords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Multi-factor identification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PINs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Memorable information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Face scan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Fingerprint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If training face-to-face and you have access to a whiteboard or flipchart, use this to note their suggestions (and add any that they don’t get, as you talk through them).</a:t>
            </a:r>
          </a:p>
          <a:p>
            <a:pPr algn="l" rtl="0" fontAlgn="base"/>
            <a:r>
              <a:rPr lang="en-GB" sz="1800" b="1" i="0" dirty="0">
                <a:solidFill>
                  <a:srgbClr val="000000"/>
                </a:solidFill>
                <a:effectLst/>
                <a:latin typeface="AvenirNext LT Pro Regular" panose="020B0504020202020204"/>
              </a:rPr>
              <a:t>Facilitator note:</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Explain the different options and what they mean</a:t>
            </a: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Passwords</a:t>
            </a:r>
            <a:r>
              <a:rPr lang="en-GB" sz="1800" b="0" i="0" dirty="0">
                <a:solidFill>
                  <a:srgbClr val="000000"/>
                </a:solidFill>
                <a:effectLst/>
                <a:latin typeface="AvenirNext LT Pro Regular" panose="020B0504020202020204"/>
              </a:rPr>
              <a:t> – this is where you choose a set of letters, numbers and symbols which you will enter when you log in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Multi-factor authentication</a:t>
            </a:r>
            <a:r>
              <a:rPr lang="en-GB" sz="1800" b="0" i="0" dirty="0">
                <a:solidFill>
                  <a:srgbClr val="000000"/>
                </a:solidFill>
                <a:effectLst/>
                <a:latin typeface="AvenirNext LT Pro Regular" panose="020B0504020202020204"/>
              </a:rPr>
              <a:t> – this is a type of security used to lock and keep your accounts safe. It means using two or more types of lock. So, if someone gets your password, for example, they will still need to get through a different kind of lock.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PINs</a:t>
            </a:r>
            <a:r>
              <a:rPr lang="en-GB" sz="1800" b="0" i="0" dirty="0">
                <a:solidFill>
                  <a:srgbClr val="000000"/>
                </a:solidFill>
                <a:effectLst/>
                <a:latin typeface="AvenirNext LT Pro Regular" panose="020B0504020202020204"/>
              </a:rPr>
              <a:t> – you would select four or more numbers. You mainly use this with a password as a second type of lock in case someone gets through the first.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Memorable information</a:t>
            </a:r>
            <a:r>
              <a:rPr lang="en-GB" sz="1800" b="0" i="0" dirty="0">
                <a:solidFill>
                  <a:srgbClr val="000000"/>
                </a:solidFill>
                <a:effectLst/>
                <a:latin typeface="AvenirNext LT Pro Regular" panose="020B0504020202020204"/>
              </a:rPr>
              <a:t> – this is usually the answer to a question, it should be something meaningful to you. It is often used with a password as an extra lock. It is also sometimes used to help unlock your account, if you forget your password.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Face scan</a:t>
            </a:r>
            <a:r>
              <a:rPr lang="en-GB" sz="1800" b="0" i="0" dirty="0">
                <a:solidFill>
                  <a:srgbClr val="000000"/>
                </a:solidFill>
                <a:effectLst/>
                <a:latin typeface="AvenirNext LT Pro Regular" panose="020B0504020202020204"/>
              </a:rPr>
              <a:t> – a type of security where you use your device's camera to scan your face.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Fingerprint</a:t>
            </a:r>
            <a:r>
              <a:rPr lang="en-GB" sz="1800" b="0" i="0" dirty="0">
                <a:solidFill>
                  <a:srgbClr val="000000"/>
                </a:solidFill>
                <a:effectLst/>
                <a:latin typeface="AvenirNext LT Pro Regular" panose="020B0504020202020204"/>
              </a:rPr>
              <a:t> – another type of security lock, but this time using your fingerprint to unlock your account. You will need to have a fingerprint scanner on your device. Most modern smartphones will have this built-in. </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PAUSE THE SLIDES HERE, FOR THE CARDS-BASED ACTIVITY</a:t>
            </a:r>
            <a:endParaRPr lang="en-GB" sz="1800" b="1"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18</a:t>
            </a:fld>
            <a:endParaRPr lang="en-US"/>
          </a:p>
        </p:txBody>
      </p:sp>
    </p:spTree>
    <p:extLst>
      <p:ext uri="{BB962C8B-B14F-4D97-AF65-F5344CB8AC3E}">
        <p14:creationId xmlns:p14="http://schemas.microsoft.com/office/powerpoint/2010/main" val="1685328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everyone can see the details here – if not, point them to the image in the workbook. </a:t>
            </a:r>
          </a:p>
          <a:p>
            <a:pPr algn="l" rtl="0" fontAlgn="base"/>
            <a:r>
              <a:rPr lang="en-GB" sz="1800" b="1" i="0" dirty="0">
                <a:solidFill>
                  <a:srgbClr val="000000"/>
                </a:solidFill>
                <a:effectLst/>
                <a:latin typeface="AvenirNext LT Pro Regular" panose="020B0504020202020204"/>
              </a:rPr>
              <a:t>Exercise:</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Point out the image of a generic internet banking screen on the screen / in the workbook and discuss with the learners what features they can see. Discuss each of these areas and their functionality with the learners. </a:t>
            </a:r>
          </a:p>
          <a:p>
            <a:pPr algn="l" rtl="0" fontAlgn="base">
              <a:buFontTx/>
              <a:buNone/>
            </a:pPr>
            <a:r>
              <a:rPr lang="en-GB" sz="1800" b="1" i="0" dirty="0">
                <a:solidFill>
                  <a:srgbClr val="000000"/>
                </a:solidFill>
                <a:effectLst/>
                <a:latin typeface="AvenirNext LT Pro Regular" panose="020B0504020202020204"/>
              </a:rPr>
              <a:t>top area:</a:t>
            </a:r>
            <a:endParaRPr lang="en-GB" sz="1800" b="1" i="0" dirty="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Search</a:t>
            </a:r>
            <a:r>
              <a:rPr lang="en-GB" sz="1800" b="0" i="0" dirty="0">
                <a:solidFill>
                  <a:srgbClr val="000000"/>
                </a:solidFill>
                <a:effectLst/>
                <a:latin typeface="AvenirNext LT Pro Regular" panose="020B0504020202020204"/>
              </a:rPr>
              <a:t> – you will usually see some kind of search bar. This will allow you to look for help or find something in your accounts.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Your accounts </a:t>
            </a:r>
            <a:r>
              <a:rPr lang="en-GB" sz="1800" b="0" i="0" dirty="0">
                <a:solidFill>
                  <a:srgbClr val="000000"/>
                </a:solidFill>
                <a:effectLst/>
                <a:latin typeface="AvenirNext LT Pro Regular" panose="020B0504020202020204"/>
              </a:rPr>
              <a:t>– you will be able to see a tile or list of all the accounts you have with the bank. You can see in the main part of the screen that Mary has two accounts – a main account and a savings account.</a:t>
            </a:r>
            <a:endParaRPr lang="en-GB" sz="1800" b="0" i="0" dirty="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Settings</a:t>
            </a:r>
            <a:r>
              <a:rPr lang="en-GB" sz="1800" b="0" i="0" dirty="0">
                <a:solidFill>
                  <a:srgbClr val="000000"/>
                </a:solidFill>
                <a:effectLst/>
                <a:latin typeface="AvenirNext LT Pro Regular" panose="020B0504020202020204"/>
              </a:rPr>
              <a:t> – you will usually see a link to manage your account settings. This might look like a cog or gear symbol. </a:t>
            </a:r>
            <a:endParaRPr lang="en-GB" sz="1800" b="0" i="0" dirty="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Support</a:t>
            </a:r>
            <a:r>
              <a:rPr lang="en-GB" sz="1800" b="0" i="0" dirty="0">
                <a:solidFill>
                  <a:srgbClr val="000000"/>
                </a:solidFill>
                <a:effectLst/>
                <a:latin typeface="AvenirNext LT Pro Regular" panose="020B0504020202020204"/>
              </a:rPr>
              <a:t> – there will usually be some kind of help or support button or section. You can use this to get help with your banking or how to bank online.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1" i="0" dirty="0">
                <a:solidFill>
                  <a:srgbClr val="000000"/>
                </a:solidFill>
                <a:effectLst/>
                <a:latin typeface="AvenirNext LT Pro Regular" panose="020B0504020202020204"/>
              </a:rPr>
              <a:t>On the left:</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Spending</a:t>
            </a:r>
            <a:r>
              <a:rPr lang="en-GB" sz="1800" b="0" i="0" dirty="0">
                <a:solidFill>
                  <a:srgbClr val="000000"/>
                </a:solidFill>
                <a:effectLst/>
                <a:latin typeface="AvenirNext LT Pro Regular" panose="020B0504020202020204"/>
              </a:rPr>
              <a:t> – you will find some kind of representation of your spending or a link to see this information.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Card management </a:t>
            </a:r>
            <a:r>
              <a:rPr lang="en-GB" sz="1800" b="0" i="0" dirty="0">
                <a:solidFill>
                  <a:srgbClr val="000000"/>
                </a:solidFill>
                <a:effectLst/>
                <a:latin typeface="AvenirNext LT Pro Regular" panose="020B0504020202020204"/>
              </a:rPr>
              <a:t>– there will often be some kind of card management section, especially on apps. These allow actions like seeing your card details, cancelling and ordering new cards, reporting a card lost or freezing/unfreezing a card.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Our products and services</a:t>
            </a:r>
            <a:r>
              <a:rPr lang="en-GB" sz="1800" b="0" i="0" dirty="0">
                <a:solidFill>
                  <a:srgbClr val="000000"/>
                </a:solidFill>
                <a:effectLst/>
                <a:latin typeface="AvenirNext LT Pro Regular" panose="020B0504020202020204"/>
              </a:rPr>
              <a:t> – there will usually be some way to apply for new products, so you can set up new accounts. With most banks, you won't be able to set up all of their products online, so you might be referred to speak to someone via phone or branch</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u="none" dirty="0">
                <a:solidFill>
                  <a:srgbClr val="000000"/>
                </a:solidFill>
                <a:effectLst/>
                <a:latin typeface="AvenirNext LT Pro Regular" panose="020B0504020202020204"/>
              </a:rPr>
              <a:t>On the right:</a:t>
            </a: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Pay and transfer </a:t>
            </a:r>
            <a:r>
              <a:rPr lang="en-GB" sz="1800" b="0" i="0" dirty="0">
                <a:solidFill>
                  <a:srgbClr val="000000"/>
                </a:solidFill>
                <a:effectLst/>
                <a:latin typeface="AvenirNext LT Pro Regular" panose="020B0504020202020204"/>
              </a:rPr>
              <a:t>– you will usually have some kind of pay or transfer button or tab. This lets you see accounts you have paid previously or set up new payees and make a payment. It will also usually include your list of direct debits and standing orders.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19</a:t>
            </a:fld>
            <a:endParaRPr lang="en-US"/>
          </a:p>
        </p:txBody>
      </p:sp>
    </p:spTree>
    <p:extLst>
      <p:ext uri="{BB962C8B-B14F-4D97-AF65-F5344CB8AC3E}">
        <p14:creationId xmlns:p14="http://schemas.microsoft.com/office/powerpoint/2010/main" val="170438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learners to scan the QR code here and complete our short pre-session survey around levels of confidence in the session’s topics today, plus what they would like to get out of the session</a:t>
            </a:r>
          </a:p>
        </p:txBody>
      </p:sp>
      <p:sp>
        <p:nvSpPr>
          <p:cNvPr id="4" name="Slide Number Placeholder 3"/>
          <p:cNvSpPr>
            <a:spLocks noGrp="1"/>
          </p:cNvSpPr>
          <p:nvPr>
            <p:ph type="sldNum" sz="quarter" idx="5"/>
          </p:nvPr>
        </p:nvSpPr>
        <p:spPr/>
        <p:txBody>
          <a:bodyPr/>
          <a:lstStyle/>
          <a:p>
            <a:fld id="{1B302216-AECB-E249-9832-754428E96F93}" type="slidenum">
              <a:rPr lang="en-US" smtClean="0"/>
              <a:t>2</a:t>
            </a:fld>
            <a:endParaRPr lang="en-US"/>
          </a:p>
        </p:txBody>
      </p:sp>
    </p:spTree>
    <p:extLst>
      <p:ext uri="{BB962C8B-B14F-4D97-AF65-F5344CB8AC3E}">
        <p14:creationId xmlns:p14="http://schemas.microsoft.com/office/powerpoint/2010/main" val="3363741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There are lots of ways Mary can use online banking to make payments and send money. </a:t>
            </a: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She can pay new and existing payees. (</a:t>
            </a:r>
            <a:r>
              <a:rPr lang="en-GB" sz="1800" b="1" i="0" dirty="0">
                <a:solidFill>
                  <a:srgbClr val="000000"/>
                </a:solidFill>
                <a:effectLst/>
                <a:latin typeface="AvenirNext LT Pro Regular" panose="020B0504020202020204"/>
              </a:rPr>
              <a:t>this is a good point to check if they recall / understand the term ‘payee’) </a:t>
            </a: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She can also move money between her accounts. This means she can pay and move money from anywhere.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Online, Mary can manage direct debits and standing orders. She can cancel them and review upcoming payments.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may even be able to send money outside the UK. Who she can pay and how she can pay will depend on the bank; if Mary needs any help with this she can speak to the bank or look in the help section online.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20</a:t>
            </a:fld>
            <a:endParaRPr lang="en-US"/>
          </a:p>
        </p:txBody>
      </p:sp>
    </p:spTree>
    <p:extLst>
      <p:ext uri="{BB962C8B-B14F-4D97-AF65-F5344CB8AC3E}">
        <p14:creationId xmlns:p14="http://schemas.microsoft.com/office/powerpoint/2010/main" val="985794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Direct debits automatically pay a company once a month from the money in your account. Lots of companies like you to use this payment method, as you don't have to remember to pay your bill – the bank will automatically do it for you each month.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Who is responsible for setting up a direct debit?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Direct debits are set up by the company you are paying.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It's still important that you check your direct debits, to make sure they're set up right.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It's also important you make sure you have enough money in your account to pay your direct debits, or you may be charged a fee for missing a payment.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21</a:t>
            </a:fld>
            <a:endParaRPr lang="en-US"/>
          </a:p>
        </p:txBody>
      </p:sp>
    </p:spTree>
    <p:extLst>
      <p:ext uri="{BB962C8B-B14F-4D97-AF65-F5344CB8AC3E}">
        <p14:creationId xmlns:p14="http://schemas.microsoft.com/office/powerpoint/2010/main" val="2097302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Standing Orders</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wants to send a monthly payment to a local charity by standing order. Who would be responsible for setting up the standing order?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because standing orders are set up by the account holder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 first thing Mary will need to do is set up the person/organisation she wants to pay as a 'payee'. To do this, Mary will need to know their name, bank account number and sort code.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Once she has these details, she is ready to start.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Most banking services will have a 'pay and transfer' section. It might not be called this, but it will be something similar.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In this menu, there is usually a button or link that will say 'Add new person' or 'Create new payee'.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After clicking on this, Mary will be able to fill in the details of the charity.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can review and manage her payments online at any time, giving her control over her spending.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22</a:t>
            </a:fld>
            <a:endParaRPr lang="en-US"/>
          </a:p>
        </p:txBody>
      </p:sp>
    </p:spTree>
    <p:extLst>
      <p:ext uri="{BB962C8B-B14F-4D97-AF65-F5344CB8AC3E}">
        <p14:creationId xmlns:p14="http://schemas.microsoft.com/office/powerpoint/2010/main" val="774909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a:t>
            </a:r>
          </a:p>
          <a:p>
            <a:r>
              <a:rPr lang="en-US" dirty="0"/>
              <a:t>•Why should you always double-check the details of the person or company you are paying? </a:t>
            </a:r>
            <a:endParaRPr lang="en-US" dirty="0">
              <a:cs typeface="Calibri"/>
            </a:endParaRPr>
          </a:p>
          <a:p>
            <a:r>
              <a:rPr lang="en-US" b="1" dirty="0"/>
              <a:t>Explain:</a:t>
            </a:r>
            <a:r>
              <a:rPr lang="en-US" dirty="0"/>
              <a:t> </a:t>
            </a:r>
            <a:endParaRPr lang="en-US" dirty="0">
              <a:cs typeface="Calibri"/>
            </a:endParaRPr>
          </a:p>
          <a:p>
            <a:r>
              <a:rPr lang="en-US" dirty="0"/>
              <a:t>•Always double-check that the details you enter are correct - or you could end up sending the payment to the wrong account.  </a:t>
            </a:r>
            <a:endParaRPr lang="en-US" dirty="0">
              <a:cs typeface="Calibri"/>
            </a:endParaRPr>
          </a:p>
          <a:p>
            <a:r>
              <a:rPr lang="en-US" dirty="0"/>
              <a:t>•Some banks will now have a step where they will check with you whether the details you have entered match what they have on file. So, for example, if you want to pay John Smith with the account details 01234567, sort code 00-00-00, but the bank has a record that shows that this bank account belongs to James Wright, then they may encourage you to check. </a:t>
            </a:r>
            <a:endParaRPr lang="en-US" dirty="0">
              <a:cs typeface="Calibri"/>
            </a:endParaRPr>
          </a:p>
          <a:p>
            <a:r>
              <a:rPr lang="en-US" dirty="0"/>
              <a:t>•You will also need to set an amount and the date you want the payment to go out on – for example, the first day of the month. You will also need to say how regularly the payment needs to be made – weekly, once a month and so on. You will also need to add a reference. The reference shows how it will appear on your statement and the statement of the payee, so it might be something like  'holiday deposit'. Some companies will ask you to put something specific as the reference to help identify the payment when it comes into their account. </a:t>
            </a:r>
            <a:endParaRPr lang="en-US" dirty="0">
              <a:cs typeface="Calibri"/>
            </a:endParaRPr>
          </a:p>
          <a:p>
            <a:r>
              <a:rPr lang="en-US" dirty="0"/>
              <a:t>•Once you’re sure all these details are correct, you can confirm and finish setting up the standing order. Some banks will ask you to re-enter your password at this point, or go through an extra layer of security to make sure it's you.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02216-AECB-E249-9832-754428E96F9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903982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Talk through:</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Mary's washing machine broke down. A repairman came and fixed it and asked Mary to send the payment through to his bank account. He gives Mary an invoice with the payment details.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 way you set up a one-time payment is similar to setting up a standing order, except you need fewer details and the payment is usually made there and then.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Once you set up or find the payee in your list of payees, you can enter how much you want to pay and add a reference. Some banks will also allow you to schedule the payment for a later date.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Bear in mind that all banks will have some kind of limit on the amount you can pay in a one-time payment or in a period of time. For example, they may say no more than £10,000 in one payment, or no more than £10,000 in one day.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24</a:t>
            </a:fld>
            <a:endParaRPr lang="en-US"/>
          </a:p>
        </p:txBody>
      </p:sp>
    </p:spTree>
    <p:extLst>
      <p:ext uri="{BB962C8B-B14F-4D97-AF65-F5344CB8AC3E}">
        <p14:creationId xmlns:p14="http://schemas.microsoft.com/office/powerpoint/2010/main" val="3995812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 </a:t>
            </a:r>
            <a:r>
              <a:rPr lang="en-GB" sz="1800" b="1" i="0" dirty="0">
                <a:solidFill>
                  <a:srgbClr val="000000"/>
                </a:solidFill>
                <a:effectLst/>
                <a:latin typeface="AvenirNext LT Pro Regular" panose="020B0504020202020204"/>
              </a:rPr>
              <a:t>NOTE – THIS SLIDE IS ANIMATED TO SHOW EACH STEP IN TURN</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Mary decides to pay in the cheque online – this is how she did it: </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(THIS IS THE START OF THE ANIMATION – CLICK AND TALK THROUGH EACH STEP IN TURN)</a:t>
            </a:r>
            <a:endParaRPr lang="en-GB" sz="1800" b="1" i="0" dirty="0">
              <a:solidFill>
                <a:srgbClr val="00084D"/>
              </a:solidFill>
              <a:effectLst/>
              <a:latin typeface="AvenirNext LT Pro Regular" panose="020B0504020202020204"/>
            </a:endParaRPr>
          </a:p>
          <a:p>
            <a:pPr algn="l" rtl="0" fontAlgn="base">
              <a:buFont typeface="+mj-lt"/>
              <a:buAutoNum type="arabicPeriod"/>
            </a:pPr>
            <a:r>
              <a:rPr lang="en-GB" sz="1800" b="0" i="0" dirty="0">
                <a:solidFill>
                  <a:srgbClr val="000000"/>
                </a:solidFill>
                <a:effectLst/>
                <a:latin typeface="AvenirNext LT Pro Regular" panose="020B0504020202020204"/>
              </a:rPr>
              <a:t>Mary logs onto his app and chooses the account she wants to pay it into. </a:t>
            </a:r>
          </a:p>
          <a:p>
            <a:pPr algn="l" rtl="0" fontAlgn="base">
              <a:buFont typeface="+mj-lt"/>
              <a:buAutoNum type="arabicPeriod" startAt="2"/>
            </a:pPr>
            <a:r>
              <a:rPr lang="en-GB" sz="1800" b="0" i="0" dirty="0">
                <a:solidFill>
                  <a:srgbClr val="000000"/>
                </a:solidFill>
                <a:effectLst/>
                <a:latin typeface="AvenirNext LT Pro Regular" panose="020B0504020202020204"/>
              </a:rPr>
              <a:t>Next, Mary selects the Cheque deposit option. </a:t>
            </a:r>
          </a:p>
          <a:p>
            <a:pPr algn="l" rtl="0" fontAlgn="base">
              <a:buFont typeface="+mj-lt"/>
              <a:buAutoNum type="arabicPeriod" startAt="3"/>
            </a:pPr>
            <a:r>
              <a:rPr lang="en-GB" sz="1800" b="0" i="0" dirty="0">
                <a:solidFill>
                  <a:srgbClr val="000000"/>
                </a:solidFill>
                <a:effectLst/>
                <a:latin typeface="AvenirNext LT Pro Regular" panose="020B0504020202020204"/>
              </a:rPr>
              <a:t>Mary enters the amount shown on the cheque. </a:t>
            </a:r>
          </a:p>
          <a:p>
            <a:pPr algn="l" rtl="0" fontAlgn="base">
              <a:buFont typeface="+mj-lt"/>
              <a:buAutoNum type="arabicPeriod" startAt="4"/>
            </a:pPr>
            <a:r>
              <a:rPr lang="en-GB" sz="1800" b="0" i="0" dirty="0">
                <a:solidFill>
                  <a:srgbClr val="000000"/>
                </a:solidFill>
                <a:effectLst/>
                <a:latin typeface="AvenirNext LT Pro Regular" panose="020B0504020202020204"/>
              </a:rPr>
              <a:t>Next, she selects the front of the cheque and gives the app permission to use her camera. </a:t>
            </a:r>
          </a:p>
          <a:p>
            <a:pPr algn="l" rtl="0" fontAlgn="base">
              <a:buFont typeface="+mj-lt"/>
              <a:buAutoNum type="arabicPeriod" startAt="5"/>
            </a:pPr>
            <a:r>
              <a:rPr lang="en-GB" sz="1800" b="0" i="0" dirty="0">
                <a:solidFill>
                  <a:srgbClr val="000000"/>
                </a:solidFill>
                <a:effectLst/>
                <a:latin typeface="AvenirNext LT Pro Regular" panose="020B0504020202020204"/>
              </a:rPr>
              <a:t>Then she places the cheque on a dark, flat surface. Mary uses her dining table. She holds the camera over the cheque until the green box is shown around the cheque. The app then scans the cheque. </a:t>
            </a:r>
          </a:p>
          <a:p>
            <a:pPr algn="l" rtl="0" fontAlgn="base">
              <a:buFont typeface="+mj-lt"/>
              <a:buAutoNum type="arabicPeriod" startAt="6"/>
            </a:pPr>
            <a:r>
              <a:rPr lang="en-GB" sz="1800" b="0" i="0" dirty="0">
                <a:solidFill>
                  <a:srgbClr val="000000"/>
                </a:solidFill>
                <a:effectLst/>
                <a:latin typeface="AvenirNext LT Pro Regular" panose="020B0504020202020204"/>
              </a:rPr>
              <a:t>Next, Mary selects the back of the cheque, turns the cheque over and repeats the process. </a:t>
            </a:r>
          </a:p>
          <a:p>
            <a:pPr algn="l" rtl="0" fontAlgn="base">
              <a:buFont typeface="+mj-lt"/>
              <a:buAutoNum type="arabicPeriod" startAt="7"/>
            </a:pPr>
            <a:r>
              <a:rPr lang="en-GB" sz="1800" b="0" i="0" dirty="0">
                <a:solidFill>
                  <a:srgbClr val="000000"/>
                </a:solidFill>
                <a:effectLst/>
                <a:latin typeface="AvenirNext LT Pro Regular" panose="020B0504020202020204"/>
              </a:rPr>
              <a:t>Finally</a:t>
            </a:r>
            <a:r>
              <a:rPr lang="en-GB" sz="1800" b="0" i="0">
                <a:solidFill>
                  <a:srgbClr val="000000"/>
                </a:solidFill>
                <a:effectLst/>
                <a:latin typeface="AvenirNext LT Pro Regular" panose="020B0504020202020204"/>
              </a:rPr>
              <a:t>, she </a:t>
            </a:r>
            <a:r>
              <a:rPr lang="en-GB" sz="1800" b="0" i="0" dirty="0">
                <a:solidFill>
                  <a:srgbClr val="000000"/>
                </a:solidFill>
                <a:effectLst/>
                <a:latin typeface="AvenirNext LT Pro Regular" panose="020B0504020202020204"/>
              </a:rPr>
              <a:t>selects Review your deposit and checks that the details are correct and confirms the deposit. </a:t>
            </a: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25</a:t>
            </a:fld>
            <a:endParaRPr lang="en-US"/>
          </a:p>
        </p:txBody>
      </p:sp>
    </p:spTree>
    <p:extLst>
      <p:ext uri="{BB962C8B-B14F-4D97-AF65-F5344CB8AC3E}">
        <p14:creationId xmlns:p14="http://schemas.microsoft.com/office/powerpoint/2010/main" val="2807736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Exercise:</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Split the class into groups. </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Ask each group to list the types of actions they expect to be able to do online to help them manage their money. </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Once the groups have come up with their lists ask them to share their findings with the rest of the class. </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Walk them through each answer as follows: </a:t>
            </a:r>
            <a:endParaRPr lang="en-GB" sz="1800" b="1"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 Check your statements </a:t>
            </a:r>
            <a:r>
              <a:rPr lang="en-GB" sz="1800" b="0" i="0" dirty="0">
                <a:solidFill>
                  <a:srgbClr val="000000"/>
                </a:solidFill>
                <a:effectLst/>
                <a:latin typeface="AvenirNext LT Pro Regular" panose="020B0504020202020204"/>
              </a:rPr>
              <a:t>– you can see these as soon as they are created, so you don't need to wait for them in the post.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 </a:t>
            </a:r>
            <a:r>
              <a:rPr lang="en-GB" sz="1800" b="1" i="0" dirty="0">
                <a:solidFill>
                  <a:srgbClr val="000000"/>
                </a:solidFill>
                <a:effectLst/>
                <a:latin typeface="AvenirNext LT Pro Regular" panose="020B0504020202020204"/>
              </a:rPr>
              <a:t>Download your statements </a:t>
            </a:r>
            <a:r>
              <a:rPr lang="en-GB" sz="1800" b="0" i="0" dirty="0">
                <a:solidFill>
                  <a:srgbClr val="000000"/>
                </a:solidFill>
                <a:effectLst/>
                <a:latin typeface="AvenirNext LT Pro Regular" panose="020B0504020202020204"/>
              </a:rPr>
              <a:t>for your records. You can also send them to, for example, a landlord to prove your income etc.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dirty="0">
                <a:solidFill>
                  <a:srgbClr val="000000"/>
                </a:solidFill>
                <a:effectLst/>
                <a:latin typeface="AvenirNext LT Pro Regular" panose="020B0504020202020204"/>
              </a:rPr>
              <a:t> Search for specific payments </a:t>
            </a:r>
            <a:r>
              <a:rPr lang="en-GB" sz="1800" b="0" i="0" dirty="0">
                <a:solidFill>
                  <a:srgbClr val="000000"/>
                </a:solidFill>
                <a:effectLst/>
                <a:latin typeface="AvenirNext LT Pro Regular" panose="020B0504020202020204"/>
              </a:rPr>
              <a:t>and learn more about them. You can also see all your spending within a certain date range.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none" dirty="0">
                <a:solidFill>
                  <a:srgbClr val="000000"/>
                </a:solidFill>
                <a:effectLst/>
                <a:latin typeface="AvenirNext LT Pro Regular" panose="020B0504020202020204"/>
              </a:rPr>
              <a:t> </a:t>
            </a:r>
            <a:r>
              <a:rPr lang="en-GB" sz="1800" b="1" i="0" u="none" dirty="0">
                <a:solidFill>
                  <a:srgbClr val="000000"/>
                </a:solidFill>
                <a:effectLst/>
                <a:latin typeface="AvenirNext LT Pro Regular" panose="020B0504020202020204"/>
              </a:rPr>
              <a:t>See the details of purchases </a:t>
            </a:r>
            <a:r>
              <a:rPr lang="en-GB" sz="1800" b="0" i="0" dirty="0">
                <a:solidFill>
                  <a:srgbClr val="000000"/>
                </a:solidFill>
                <a:effectLst/>
                <a:latin typeface="AvenirNext LT Pro Regular" panose="020B0504020202020204"/>
              </a:rPr>
              <a:t>– it can be easy to forget you bought something, so you might be worried when you see something on your account you don't recognise. With online banking, you can see the details of your spending so you can find out when you spent the money and where. This can help reassure you that all the money from your account was spent by you.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 With everything you need online, at your fingertips, you can </a:t>
            </a:r>
            <a:r>
              <a:rPr lang="en-GB" sz="1800" b="1" i="0" dirty="0">
                <a:solidFill>
                  <a:srgbClr val="000000"/>
                </a:solidFill>
                <a:effectLst/>
                <a:latin typeface="AvenirNext LT Pro Regular" panose="020B0504020202020204"/>
              </a:rPr>
              <a:t>go paperless </a:t>
            </a:r>
            <a:r>
              <a:rPr lang="en-GB" sz="1800" b="0" i="0" dirty="0">
                <a:solidFill>
                  <a:srgbClr val="000000"/>
                </a:solidFill>
                <a:effectLst/>
                <a:latin typeface="AvenirNext LT Pro Regular" panose="020B0504020202020204"/>
              </a:rPr>
              <a:t>and receive all your letters from the bank online. This can save paper and time waiting for messages in the post.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 Change your personal details </a:t>
            </a:r>
            <a:r>
              <a:rPr lang="en-GB" sz="1800" b="0" i="0" dirty="0">
                <a:solidFill>
                  <a:srgbClr val="000000"/>
                </a:solidFill>
                <a:effectLst/>
                <a:latin typeface="AvenirNext LT Pro Regular" panose="020B0504020202020204"/>
              </a:rPr>
              <a:t>like your address and mobile number in your account settings in an instant. This helps to make sure changes happen quickly. </a:t>
            </a:r>
            <a:endParaRPr lang="en-GB" sz="1800" b="0" i="0" dirty="0">
              <a:solidFill>
                <a:srgbClr val="00084D"/>
              </a:solidFill>
              <a:effectLst/>
              <a:latin typeface="AvenirNext LT Pro Regular" panose="020B0504020202020204"/>
            </a:endParaRPr>
          </a:p>
          <a:p>
            <a:r>
              <a:rPr lang="en-US" b="1" dirty="0"/>
              <a:t>(CONTINUED ON NEXT SLIDE)</a:t>
            </a:r>
          </a:p>
        </p:txBody>
      </p:sp>
      <p:sp>
        <p:nvSpPr>
          <p:cNvPr id="4" name="Slide Number Placeholder 3"/>
          <p:cNvSpPr>
            <a:spLocks noGrp="1"/>
          </p:cNvSpPr>
          <p:nvPr>
            <p:ph type="sldNum" sz="quarter" idx="5"/>
          </p:nvPr>
        </p:nvSpPr>
        <p:spPr/>
        <p:txBody>
          <a:bodyPr/>
          <a:lstStyle/>
          <a:p>
            <a:fld id="{1B302216-AECB-E249-9832-754428E96F93}" type="slidenum">
              <a:rPr lang="en-US" smtClean="0"/>
              <a:t>26</a:t>
            </a:fld>
            <a:endParaRPr lang="en-US"/>
          </a:p>
        </p:txBody>
      </p:sp>
    </p:spTree>
    <p:extLst>
      <p:ext uri="{BB962C8B-B14F-4D97-AF65-F5344CB8AC3E}">
        <p14:creationId xmlns:p14="http://schemas.microsoft.com/office/powerpoint/2010/main" val="2566090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dirty="0">
                <a:solidFill>
                  <a:srgbClr val="000000"/>
                </a:solidFill>
                <a:effectLst/>
                <a:latin typeface="AvenirNext LT Pro Regular" panose="020B0504020202020204"/>
              </a:rPr>
              <a:t> See your pending payments </a:t>
            </a:r>
            <a:r>
              <a:rPr lang="en-GB" sz="1200" b="0" i="0" dirty="0">
                <a:solidFill>
                  <a:srgbClr val="000000"/>
                </a:solidFill>
                <a:effectLst/>
                <a:latin typeface="AvenirNext LT Pro Regular" panose="020B0504020202020204"/>
              </a:rPr>
              <a:t>– when you make a card payment, they don't automatically go out of your account. This can make it hard to know how much you have left to spend. This is why online banking usually shows you your 'available funds' which is the amount you will have to spend once your pending payments have left your account. They're a better indication of how much money you currently have. </a:t>
            </a:r>
            <a:endParaRPr lang="en-GB" sz="12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27</a:t>
            </a:fld>
            <a:endParaRPr lang="en-US"/>
          </a:p>
        </p:txBody>
      </p:sp>
    </p:spTree>
    <p:extLst>
      <p:ext uri="{BB962C8B-B14F-4D97-AF65-F5344CB8AC3E}">
        <p14:creationId xmlns:p14="http://schemas.microsoft.com/office/powerpoint/2010/main" val="2472206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Talk through the slide text</a:t>
            </a: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What other services relating to your bank card do you think you can do online? </a:t>
            </a:r>
            <a:endParaRPr lang="en-GB" sz="1800" b="0" i="0" dirty="0">
              <a:solidFill>
                <a:srgbClr val="00084D"/>
              </a:solidFill>
              <a:effectLst/>
              <a:latin typeface="AvenirNext LT Pro Regular" panose="020B0504020202020204"/>
            </a:endParaRPr>
          </a:p>
          <a:p>
            <a:endParaRPr lang="en-US" dirty="0"/>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usually use online banking to manage your card and card's PIN.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order new cards.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report cards lost or stolen or you may be able to freeze your card while you try to find it to stop it from being used.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also sometimes see your details like your card details, your PIN and your card's contactless limit.</a:t>
            </a:r>
            <a:endParaRPr lang="en-GB" sz="1800" b="0" i="0" dirty="0">
              <a:solidFill>
                <a:srgbClr val="00084D"/>
              </a:solidFill>
              <a:effectLst/>
              <a:latin typeface="AvenirNext LT Pro Regular" panose="020B0504020202020204"/>
            </a:endParaRPr>
          </a:p>
          <a:p>
            <a:endParaRPr lang="en-US" dirty="0"/>
          </a:p>
          <a:p>
            <a:r>
              <a:rPr lang="en-US" b="1" dirty="0"/>
              <a:t>PAUSE SLIDES HERE, FOR THE SAFETY AROUND ONLINE BANKING (MULTI-CHOICE) EXERCISE</a:t>
            </a:r>
          </a:p>
        </p:txBody>
      </p:sp>
      <p:sp>
        <p:nvSpPr>
          <p:cNvPr id="4" name="Slide Number Placeholder 3"/>
          <p:cNvSpPr>
            <a:spLocks noGrp="1"/>
          </p:cNvSpPr>
          <p:nvPr>
            <p:ph type="sldNum" sz="quarter" idx="5"/>
          </p:nvPr>
        </p:nvSpPr>
        <p:spPr/>
        <p:txBody>
          <a:bodyPr/>
          <a:lstStyle/>
          <a:p>
            <a:fld id="{1B302216-AECB-E249-9832-754428E96F93}" type="slidenum">
              <a:rPr lang="en-US" smtClean="0"/>
              <a:t>28</a:t>
            </a:fld>
            <a:endParaRPr lang="en-US"/>
          </a:p>
        </p:txBody>
      </p:sp>
    </p:spTree>
    <p:extLst>
      <p:ext uri="{BB962C8B-B14F-4D97-AF65-F5344CB8AC3E}">
        <p14:creationId xmlns:p14="http://schemas.microsoft.com/office/powerpoint/2010/main" val="3697106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000000"/>
                </a:solidFill>
                <a:effectLst/>
                <a:latin typeface="AvenirNext LT Pro Regular" panose="020B0504020202020204"/>
              </a:rPr>
              <a:t>Review the workshop with the delegates by running back through the objectives on the slide here, and asking them if the question they wrote down at the start of the workshop has been answered. </a:t>
            </a:r>
            <a:endParaRPr lang="en-US" b="1" dirty="0"/>
          </a:p>
        </p:txBody>
      </p:sp>
      <p:sp>
        <p:nvSpPr>
          <p:cNvPr id="4" name="Slide Number Placeholder 3"/>
          <p:cNvSpPr>
            <a:spLocks noGrp="1"/>
          </p:cNvSpPr>
          <p:nvPr>
            <p:ph type="sldNum" sz="quarter" idx="5"/>
          </p:nvPr>
        </p:nvSpPr>
        <p:spPr/>
        <p:txBody>
          <a:bodyPr/>
          <a:lstStyle/>
          <a:p>
            <a:fld id="{1B302216-AECB-E249-9832-754428E96F93}" type="slidenum">
              <a:rPr lang="en-US" smtClean="0"/>
              <a:t>29</a:t>
            </a:fld>
            <a:endParaRPr lang="en-US"/>
          </a:p>
        </p:txBody>
      </p:sp>
    </p:spTree>
    <p:extLst>
      <p:ext uri="{BB962C8B-B14F-4D97-AF65-F5344CB8AC3E}">
        <p14:creationId xmlns:p14="http://schemas.microsoft.com/office/powerpoint/2010/main" val="377745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a:t>
            </a:fld>
            <a:endParaRPr lang="en-US"/>
          </a:p>
        </p:txBody>
      </p:sp>
    </p:spTree>
    <p:extLst>
      <p:ext uri="{BB962C8B-B14F-4D97-AF65-F5344CB8AC3E}">
        <p14:creationId xmlns:p14="http://schemas.microsoft.com/office/powerpoint/2010/main" val="1772662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000000"/>
                </a:solidFill>
                <a:effectLst/>
                <a:latin typeface="AvenirNext LT Pro Regular" panose="020B0504020202020204"/>
              </a:rPr>
              <a:t>Ask the learners if they have any questions about what's been covered. Encourage learners to help and support each other. </a:t>
            </a:r>
            <a:endParaRPr lang="en-US" b="1" dirty="0"/>
          </a:p>
        </p:txBody>
      </p:sp>
      <p:sp>
        <p:nvSpPr>
          <p:cNvPr id="4" name="Slide Number Placeholder 3"/>
          <p:cNvSpPr>
            <a:spLocks noGrp="1"/>
          </p:cNvSpPr>
          <p:nvPr>
            <p:ph type="sldNum" sz="quarter" idx="5"/>
          </p:nvPr>
        </p:nvSpPr>
        <p:spPr/>
        <p:txBody>
          <a:bodyPr/>
          <a:lstStyle/>
          <a:p>
            <a:fld id="{1B302216-AECB-E249-9832-754428E96F93}" type="slidenum">
              <a:rPr lang="en-US" smtClean="0"/>
              <a:t>30</a:t>
            </a:fld>
            <a:endParaRPr lang="en-US"/>
          </a:p>
        </p:txBody>
      </p:sp>
    </p:spTree>
    <p:extLst>
      <p:ext uri="{BB962C8B-B14F-4D97-AF65-F5344CB8AC3E}">
        <p14:creationId xmlns:p14="http://schemas.microsoft.com/office/powerpoint/2010/main" val="965375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learners to scan the QR code here and complete our short post-session survey around levels of confidence now they have completed the training, plus any other comments or feedback about </a:t>
            </a:r>
            <a:r>
              <a:rPr lang="en-GB"/>
              <a:t>the session</a:t>
            </a:r>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31</a:t>
            </a:fld>
            <a:endParaRPr lang="en-US"/>
          </a:p>
        </p:txBody>
      </p:sp>
    </p:spTree>
    <p:extLst>
      <p:ext uri="{BB962C8B-B14F-4D97-AF65-F5344CB8AC3E}">
        <p14:creationId xmlns:p14="http://schemas.microsoft.com/office/powerpoint/2010/main" val="3480691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Lloyds Bank Jack"/>
              </a:rPr>
              <a:t>Explain:         </a:t>
            </a:r>
            <a:r>
              <a:rPr lang="en-GB" sz="1800" b="0" i="0" dirty="0">
                <a:solidFill>
                  <a:srgbClr val="000000"/>
                </a:solidFill>
                <a:effectLst/>
                <a:latin typeface="Lloyds Bank Jack"/>
              </a:rPr>
              <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This is the end of this workshop. Thank you for attending – we hope it's been useful.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Please keep your workbooks so that you can refer back to your notes.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The workbook also contains helpful links to information on the internet as well as an explanation of financial terms to help you understand the terminology of banking.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32</a:t>
            </a:fld>
            <a:endParaRPr lang="en-US"/>
          </a:p>
        </p:txBody>
      </p:sp>
    </p:spTree>
    <p:extLst>
      <p:ext uri="{BB962C8B-B14F-4D97-AF65-F5344CB8AC3E}">
        <p14:creationId xmlns:p14="http://schemas.microsoft.com/office/powerpoint/2010/main" val="247891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u="none" strike="noStrike" dirty="0">
                <a:solidFill>
                  <a:srgbClr val="000000"/>
                </a:solidFill>
                <a:effectLst/>
                <a:latin typeface="AvenirNext LT Pro Regular" panose="020B0504020202020204"/>
              </a:rPr>
              <a:t>Introduce yourself and outline what qualifies you to run the course. </a:t>
            </a:r>
            <a:r>
              <a:rPr lang="en-GB" sz="1800" b="1" i="0" dirty="0">
                <a:solidFill>
                  <a:srgbClr val="000000"/>
                </a:solidFill>
                <a:effectLst/>
                <a:latin typeface="AvenirNext LT Pro Regular" panose="020B0504020202020204"/>
              </a:rPr>
              <a:t>​</a:t>
            </a:r>
            <a:endParaRPr lang="en-GB" sz="1800" b="1"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800" b="1" i="0" u="none" strike="noStrike" dirty="0">
                <a:solidFill>
                  <a:srgbClr val="000000"/>
                </a:solidFill>
                <a:effectLst/>
                <a:latin typeface="AvenirNext LT Pro Regular" panose="020B0504020202020204"/>
              </a:rPr>
              <a:t>Emphasise that this is a safe space to ask questions about money, and to check understanding of financial language and practice. </a:t>
            </a:r>
            <a:r>
              <a:rPr lang="en-GB" sz="1800" b="1" i="0" dirty="0">
                <a:solidFill>
                  <a:srgbClr val="000000"/>
                </a:solidFill>
                <a:effectLst/>
                <a:latin typeface="AvenirNext LT Pro Regular" panose="020B0504020202020204"/>
              </a:rPr>
              <a:t>​</a:t>
            </a:r>
            <a:endParaRPr lang="en-GB" sz="1800" b="1"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800" b="1" i="0" u="none" strike="noStrike" dirty="0">
                <a:solidFill>
                  <a:srgbClr val="000000"/>
                </a:solidFill>
                <a:effectLst/>
                <a:latin typeface="AvenirNext LT Pro Regular" panose="020B0504020202020204"/>
              </a:rPr>
              <a:t>Ask the learners to introduce themselves – if the training is being delivered to a larger group, then ask the delegates to introduce themselves to the person on their right. </a:t>
            </a:r>
            <a:r>
              <a:rPr lang="en-GB" sz="1800" b="1" i="0" dirty="0">
                <a:solidFill>
                  <a:srgbClr val="000000"/>
                </a:solidFill>
                <a:effectLst/>
                <a:latin typeface="AvenirNext LT Pro Regular" panose="020B0504020202020204"/>
              </a:rPr>
              <a:t>​</a:t>
            </a:r>
            <a:endParaRPr lang="en-GB" sz="1800" b="1"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800" b="1" i="0" u="none" strike="noStrike" dirty="0">
                <a:solidFill>
                  <a:srgbClr val="000000"/>
                </a:solidFill>
                <a:effectLst/>
                <a:latin typeface="AvenirNext LT Pro Regular" panose="020B0504020202020204"/>
              </a:rPr>
              <a:t>As part of their introduction, ask the learners to name one objective they'd personally like to get from the workshop. </a:t>
            </a:r>
            <a:endParaRPr lang="en-GB" sz="1800" b="1"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4</a:t>
            </a:fld>
            <a:endParaRPr lang="en-US"/>
          </a:p>
        </p:txBody>
      </p:sp>
    </p:spTree>
    <p:extLst>
      <p:ext uri="{BB962C8B-B14F-4D97-AF65-F5344CB8AC3E}">
        <p14:creationId xmlns:p14="http://schemas.microsoft.com/office/powerpoint/2010/main" val="314116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 through the slide:</a:t>
            </a: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This workshop aims to help you to manage your bank accounts online.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By the end of this workshop, you should be able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list the benefits of banking online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set up an online account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and feel confident about managing your account online</a:t>
            </a:r>
            <a:endParaRPr lang="en-GB" sz="1800" b="0" i="0" dirty="0">
              <a:solidFill>
                <a:srgbClr val="00084D"/>
              </a:solidFill>
              <a:effectLst/>
              <a:latin typeface="Lloyds Bank Jack"/>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5</a:t>
            </a:fld>
            <a:endParaRPr lang="en-US"/>
          </a:p>
        </p:txBody>
      </p:sp>
    </p:spTree>
    <p:extLst>
      <p:ext uri="{BB962C8B-B14F-4D97-AF65-F5344CB8AC3E}">
        <p14:creationId xmlns:p14="http://schemas.microsoft.com/office/powerpoint/2010/main" val="35391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panose="020B0504020202020204"/>
              </a:rPr>
              <a:t>Run through basic health and safety (fire exits, trip hazards etc).  </a:t>
            </a:r>
            <a:r>
              <a:rPr lang="en-GB" sz="1800" b="0" i="0" dirty="0">
                <a:solidFill>
                  <a:srgbClr val="000000"/>
                </a:solidFill>
                <a:effectLst/>
                <a:latin typeface="AvenirNext LT Pro Regular" panose="020B0504020202020204"/>
              </a:rPr>
              <a:t>​</a:t>
            </a:r>
            <a:endParaRPr lang="en-GB" sz="2800"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panose="020B0504020202020204"/>
              </a:rPr>
              <a:t>Run through the agenda. </a:t>
            </a:r>
            <a:r>
              <a:rPr lang="en-GB" sz="1800" b="0" i="0" dirty="0">
                <a:solidFill>
                  <a:srgbClr val="000000"/>
                </a:solidFill>
                <a:effectLst/>
                <a:latin typeface="AvenirNext LT Pro Regular" panose="020B0504020202020204"/>
              </a:rPr>
              <a:t>​</a:t>
            </a:r>
            <a:endParaRPr lang="en-GB" sz="2800"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panose="020B0504020202020204"/>
              </a:rPr>
              <a:t>Read out the disclaimer:</a:t>
            </a:r>
            <a:r>
              <a:rPr lang="en-GB" sz="1800" b="0" i="0" u="none" strike="noStrike" dirty="0">
                <a:solidFill>
                  <a:srgbClr val="000000"/>
                </a:solidFill>
                <a:effectLst/>
                <a:latin typeface="WordVisiCarriageReturn_MSFontService"/>
              </a:rPr>
              <a:t> </a:t>
            </a:r>
            <a:r>
              <a:rPr lang="en-GB" sz="1800" b="0" i="0" dirty="0">
                <a:solidFill>
                  <a:srgbClr val="000000"/>
                </a:solidFill>
                <a:effectLst/>
                <a:latin typeface="WordVisiCarriageReturn_MSFontService"/>
              </a:rPr>
              <a:t>​</a:t>
            </a:r>
            <a:br>
              <a:rPr lang="en-GB" sz="1800" b="0" i="0" dirty="0">
                <a:solidFill>
                  <a:srgbClr val="000000"/>
                </a:solidFill>
                <a:effectLst/>
                <a:latin typeface="WordVisiCarriageReturn_MSFontService"/>
              </a:rPr>
            </a:br>
            <a:r>
              <a:rPr lang="en-GB" sz="1800" b="0" i="0" u="none" strike="noStrike" dirty="0">
                <a:solidFill>
                  <a:srgbClr val="000000"/>
                </a:solidFill>
                <a:effectLst/>
                <a:latin typeface="AvenirNext LT Pro Regular" panose="020B0504020202020204"/>
              </a:rPr>
              <a:t>Everything that is discussed today is for guidance and is not financial advice. Any websites, tools etc. are examples of what's available </a:t>
            </a:r>
            <a:r>
              <a:rPr lang="en-GB" sz="1800" b="0" i="0" dirty="0">
                <a:solidFill>
                  <a:srgbClr val="000000"/>
                </a:solidFill>
                <a:effectLst/>
                <a:latin typeface="AvenirNext LT Pro Regular" panose="020B0504020202020204"/>
              </a:rPr>
              <a:t>​</a:t>
            </a:r>
            <a:endParaRPr lang="en-GB" sz="2800"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panose="020B0504020202020204"/>
              </a:rPr>
              <a:t>Hand out the workbook and explain it's for the learners to make notes as we go through the workshop and has some useful links to further information. </a:t>
            </a:r>
            <a:r>
              <a:rPr lang="en-GB" sz="1800" b="0" i="0" dirty="0">
                <a:solidFill>
                  <a:srgbClr val="000000"/>
                </a:solidFill>
                <a:effectLst/>
                <a:latin typeface="AvenirNext LT Pro Regular" panose="020B0504020202020204"/>
              </a:rPr>
              <a:t>​</a:t>
            </a:r>
            <a:endParaRPr lang="en-GB" sz="2800"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6</a:t>
            </a:fld>
            <a:endParaRPr lang="en-US"/>
          </a:p>
        </p:txBody>
      </p:sp>
    </p:spTree>
    <p:extLst>
      <p:ext uri="{BB962C8B-B14F-4D97-AF65-F5344CB8AC3E}">
        <p14:creationId xmlns:p14="http://schemas.microsoft.com/office/powerpoint/2010/main" val="78934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First, we’re going to take a look at the benefits of banking online</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And by the end of this section, you should be able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list the benefits of banking online.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7</a:t>
            </a:fld>
            <a:endParaRPr lang="en-US"/>
          </a:p>
        </p:txBody>
      </p:sp>
    </p:spTree>
    <p:extLst>
      <p:ext uri="{BB962C8B-B14F-4D97-AF65-F5344CB8AC3E}">
        <p14:creationId xmlns:p14="http://schemas.microsoft.com/office/powerpoint/2010/main" val="71323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has been thinking about setting up online banking after her daughter suggested she gave it a try. What do you think the benefits will be?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Bank from anywhere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Checking balance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Moving money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Statements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View and make and change payments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Manage direct debits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Updating your personal information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Access to safety features such as freezing your card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Most large banks now offer really secure, sophisticated online banking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still go to your bank branch as normal, but internet banking makes it easy to access your account and move money around with it, whenever you like and wherever you are </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If you are asked about branches closing, empathise with the learner and say something like: </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 way people are choosing to bank is constantly changing and evolving and as a result, sometimes decisions are made to close branches. This can be unsettling and upsetting but unfortunately, it’s not something that is in my hands. There is an extensive process in place before the decision is made and alternative means of support are offered when a branch does close.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8</a:t>
            </a:fld>
            <a:endParaRPr lang="en-US"/>
          </a:p>
        </p:txBody>
      </p:sp>
    </p:spTree>
    <p:extLst>
      <p:ext uri="{BB962C8B-B14F-4D97-AF65-F5344CB8AC3E}">
        <p14:creationId xmlns:p14="http://schemas.microsoft.com/office/powerpoint/2010/main" val="187955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What types of concerns might Mary have about setting up and using online banking?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It's understandable to have concerns, but the banks have strong protection in place to help stop this.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Banks see how you use your account normally. They’ll let you know if they see anything unusual, for example, an unusually large payment or your card being used in a different country.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Banks react quickly in these situations and will help you set things right. This does mean that occasionally they may ask about one of your transactions to check if it's really you. Once you confirm this, they will let that transaction go through.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Remember, your online bank details – things like passwords and PINs - are for your eyes only. Never share these details with anyone or write them down in a note or email.</a:t>
            </a:r>
            <a:endParaRPr lang="en-GB" sz="1800" b="0" i="0" dirty="0">
              <a:solidFill>
                <a:srgbClr val="00084D"/>
              </a:solidFill>
              <a:effectLst/>
              <a:latin typeface="AvenirNext LT Pro Regular" panose="020B0504020202020204"/>
            </a:endParaRPr>
          </a:p>
          <a:p>
            <a:r>
              <a:rPr lang="en-GB" sz="1800" b="1" i="0" dirty="0">
                <a:solidFill>
                  <a:srgbClr val="000000"/>
                </a:solidFill>
                <a:effectLst/>
                <a:latin typeface="AvenirNext LT Pro Regular" panose="020B0504020202020204"/>
              </a:rPr>
              <a:t>If anyone is concerned about fraud point them to the Stop Fraud website (the link is in the workbook, page 5) which can help you to understand how to be aware of fraud. </a:t>
            </a:r>
            <a:endParaRPr lang="en-US" b="1" i="0" dirty="0"/>
          </a:p>
        </p:txBody>
      </p:sp>
      <p:sp>
        <p:nvSpPr>
          <p:cNvPr id="4" name="Slide Number Placeholder 3"/>
          <p:cNvSpPr>
            <a:spLocks noGrp="1"/>
          </p:cNvSpPr>
          <p:nvPr>
            <p:ph type="sldNum" sz="quarter" idx="5"/>
          </p:nvPr>
        </p:nvSpPr>
        <p:spPr/>
        <p:txBody>
          <a:bodyPr/>
          <a:lstStyle/>
          <a:p>
            <a:fld id="{1B302216-AECB-E249-9832-754428E96F93}" type="slidenum">
              <a:rPr lang="en-US" smtClean="0"/>
              <a:t>9</a:t>
            </a:fld>
            <a:endParaRPr lang="en-US"/>
          </a:p>
        </p:txBody>
      </p:sp>
    </p:spTree>
    <p:extLst>
      <p:ext uri="{BB962C8B-B14F-4D97-AF65-F5344CB8AC3E}">
        <p14:creationId xmlns:p14="http://schemas.microsoft.com/office/powerpoint/2010/main" val="4056854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v2">
    <p:bg>
      <p:bgPr>
        <a:solidFill>
          <a:srgbClr val="00084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CCC61C-1162-71DC-DEEA-80514A74F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4660901"/>
          </a:xfrm>
          <a:prstGeom prst="rect">
            <a:avLst/>
          </a:prstGeom>
        </p:spPr>
      </p:pic>
      <p:sp>
        <p:nvSpPr>
          <p:cNvPr id="2" name="Rectangle 1">
            <a:extLst>
              <a:ext uri="{FF2B5EF4-FFF2-40B4-BE49-F238E27FC236}">
                <a16:creationId xmlns:a16="http://schemas.microsoft.com/office/drawing/2014/main" id="{58E585B7-DC02-D3E4-071C-1E2F2EDBC71C}"/>
              </a:ext>
            </a:extLst>
          </p:cNvPr>
          <p:cNvSpPr/>
          <p:nvPr/>
        </p:nvSpPr>
        <p:spPr>
          <a:xfrm>
            <a:off x="-1"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38" name="Rectangle 2"/>
          <p:cNvSpPr>
            <a:spLocks noGrp="1" noChangeArrowheads="1"/>
          </p:cNvSpPr>
          <p:nvPr>
            <p:ph type="ctrTitle" hasCustomPrompt="1"/>
          </p:nvPr>
        </p:nvSpPr>
        <p:spPr>
          <a:xfrm>
            <a:off x="-1" y="2243968"/>
            <a:ext cx="4572000" cy="2102400"/>
          </a:xfrm>
          <a:solidFill>
            <a:srgbClr val="00084D"/>
          </a:solidFill>
        </p:spPr>
        <p:txBody>
          <a:bodyPr wrap="square" lIns="288000" tIns="288000" rIns="288000" bIns="288000">
            <a:noAutofit/>
          </a:bodyPr>
          <a:lstStyle>
            <a:lvl1pPr>
              <a:defRPr sz="4000" b="0" i="0">
                <a:solidFill>
                  <a:schemeClr val="tx1"/>
                </a:solidFill>
                <a:latin typeface="BoS Pill Gothic" panose="02000503030000020004" pitchFamily="2" charset="77"/>
              </a:defRPr>
            </a:lvl1pPr>
          </a:lstStyle>
          <a:p>
            <a:pPr lvl="0"/>
            <a:r>
              <a:rPr lang="en-GB" noProof="0" dirty="0"/>
              <a:t>Presentation title</a:t>
            </a:r>
          </a:p>
        </p:txBody>
      </p:sp>
      <p:sp>
        <p:nvSpPr>
          <p:cNvPr id="65539" name="Rectangle 3"/>
          <p:cNvSpPr>
            <a:spLocks noGrp="1" noChangeArrowheads="1"/>
          </p:cNvSpPr>
          <p:nvPr>
            <p:ph type="subTitle" idx="1" hasCustomPrompt="1"/>
          </p:nvPr>
        </p:nvSpPr>
        <p:spPr>
          <a:xfrm>
            <a:off x="-2" y="3870000"/>
            <a:ext cx="4572000" cy="338400"/>
          </a:xfrm>
        </p:spPr>
        <p:txBody>
          <a:bodyPr lIns="288000" tIns="46800" rIns="288000"/>
          <a:lstStyle>
            <a:lvl1pPr marL="0" indent="0">
              <a:buFontTx/>
              <a:buNone/>
              <a:defRPr b="0" i="0">
                <a:solidFill>
                  <a:schemeClr val="tx1"/>
                </a:solidFill>
                <a:latin typeface="AvenirNext LT Pro Regular" panose="020B0504020202020204" pitchFamily="34" charset="77"/>
              </a:defRPr>
            </a:lvl1pPr>
          </a:lstStyle>
          <a:p>
            <a:pPr lvl="0"/>
            <a:r>
              <a:rPr lang="en-GB" noProof="0" dirty="0"/>
              <a:t>Presentation sub-heading text</a:t>
            </a:r>
          </a:p>
        </p:txBody>
      </p:sp>
      <p:pic>
        <p:nvPicPr>
          <p:cNvPr id="4" name="Picture 3">
            <a:extLst>
              <a:ext uri="{FF2B5EF4-FFF2-40B4-BE49-F238E27FC236}">
                <a16:creationId xmlns:a16="http://schemas.microsoft.com/office/drawing/2014/main" id="{4309F3E8-573C-5AC4-95EF-74A8533BAA03}"/>
              </a:ext>
              <a:ext uri="{C183D7F6-B498-43B3-948B-1728B52AA6E4}">
                <adec:decorative xmlns:adec="http://schemas.microsoft.com/office/drawing/2017/decorative" val="1"/>
              </a:ext>
            </a:extLst>
          </p:cNvPr>
          <p:cNvPicPr>
            <a:picLocks noChangeAspect="1"/>
          </p:cNvPicPr>
          <p:nvPr/>
        </p:nvPicPr>
        <p:blipFill>
          <a:blip r:embed="rId3"/>
          <a:stretch/>
        </p:blipFill>
        <p:spPr>
          <a:xfrm>
            <a:off x="317124" y="298880"/>
            <a:ext cx="1536700" cy="228600"/>
          </a:xfrm>
          <a:prstGeom prst="rect">
            <a:avLst/>
          </a:prstGeom>
        </p:spPr>
      </p:pic>
      <p:pic>
        <p:nvPicPr>
          <p:cNvPr id="5" name="Picture 4">
            <a:extLst>
              <a:ext uri="{FF2B5EF4-FFF2-40B4-BE49-F238E27FC236}">
                <a16:creationId xmlns:a16="http://schemas.microsoft.com/office/drawing/2014/main" id="{2C960C37-FDA4-B3FF-F9B5-A037D3AB7DC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 y="0"/>
            <a:ext cx="9144000" cy="4660900"/>
          </a:xfrm>
          <a:prstGeom prst="rect">
            <a:avLst/>
          </a:prstGeom>
        </p:spPr>
      </p:pic>
      <p:sp>
        <p:nvSpPr>
          <p:cNvPr id="6" name="Rectangle 5">
            <a:extLst>
              <a:ext uri="{FF2B5EF4-FFF2-40B4-BE49-F238E27FC236}">
                <a16:creationId xmlns:a16="http://schemas.microsoft.com/office/drawing/2014/main" id="{48FF0D04-A575-8CDE-E7DF-15456043F4C8}"/>
              </a:ext>
            </a:extLst>
          </p:cNvPr>
          <p:cNvSpPr/>
          <p:nvPr userDrawn="1"/>
        </p:nvSpPr>
        <p:spPr>
          <a:xfrm>
            <a:off x="0"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CD3E201A-3801-8AF2-5F5B-B22D9A18996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18933" y="316800"/>
            <a:ext cx="1544533" cy="230400"/>
          </a:xfrm>
          <a:prstGeom prst="rect">
            <a:avLst/>
          </a:prstGeom>
        </p:spPr>
      </p:pic>
    </p:spTree>
    <p:extLst>
      <p:ext uri="{BB962C8B-B14F-4D97-AF65-F5344CB8AC3E}">
        <p14:creationId xmlns:p14="http://schemas.microsoft.com/office/powerpoint/2010/main" val="1236953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8400" y="2248585"/>
            <a:ext cx="4527200" cy="514756"/>
          </a:xfrm>
        </p:spPr>
        <p:txBody>
          <a:bodyPr/>
          <a:lstStyle>
            <a:lvl1pPr algn="ctr">
              <a:defRPr sz="3000" b="0" i="0" cap="none">
                <a:solidFill>
                  <a:schemeClr val="tx1"/>
                </a:solidFill>
                <a:latin typeface="BoS Pill Gothic" panose="02000503030000020004"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409313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xt only 2 columns v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643946" cy="430246"/>
          </a:xfrm>
        </p:spPr>
        <p:txBody>
          <a:bodyPr/>
          <a:lstStyle>
            <a:lvl1pPr>
              <a:defRPr sz="2400" b="0">
                <a:solidFill>
                  <a:schemeClr val="tx1"/>
                </a:solidFill>
                <a:latin typeface="BoS Pill Gothic" panose="02000503030000020004" pitchFamily="2" charset="77"/>
              </a:defRPr>
            </a:lvl1pPr>
          </a:lstStyle>
          <a:p>
            <a:r>
              <a:rPr lang="en-GB"/>
              <a:t>Click to edit Master title style</a:t>
            </a:r>
            <a:endParaRPr lang="en-US" dirty="0"/>
          </a:p>
        </p:txBody>
      </p:sp>
      <p:sp>
        <p:nvSpPr>
          <p:cNvPr id="3" name="Text Placeholder 2"/>
          <p:cNvSpPr>
            <a:spLocks noGrp="1"/>
          </p:cNvSpPr>
          <p:nvPr>
            <p:ph type="body" idx="1"/>
          </p:nvPr>
        </p:nvSpPr>
        <p:spPr>
          <a:xfrm>
            <a:off x="252000" y="792000"/>
            <a:ext cx="4140000" cy="338554"/>
          </a:xfrm>
        </p:spPr>
        <p:txBody>
          <a:bodyPr lIns="90000" anchor="b"/>
          <a:lstStyle>
            <a:lvl1pPr marL="0" indent="0">
              <a:buNone/>
              <a:defRPr sz="1600" b="0" i="0">
                <a:solidFill>
                  <a:schemeClr val="tx1"/>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2000" y="1131590"/>
            <a:ext cx="4140000" cy="1520416"/>
          </a:xfrm>
        </p:spPr>
        <p:txBody>
          <a:bodyPr/>
          <a:lstStyle>
            <a:lvl1pPr>
              <a:defRPr sz="1600" b="0" i="0">
                <a:solidFill>
                  <a:schemeClr val="tx1"/>
                </a:solidFill>
                <a:latin typeface="AvenirNext LT Pro Regular" panose="020B0504020202020204" pitchFamily="34" charset="77"/>
              </a:defRPr>
            </a:lvl1pPr>
            <a:lvl2pPr>
              <a:defRPr sz="1600" b="0" i="0">
                <a:solidFill>
                  <a:schemeClr val="tx1"/>
                </a:solidFill>
                <a:latin typeface="AvenirNext LT Pro Regular" panose="020B0504020202020204" pitchFamily="34" charset="77"/>
              </a:defRPr>
            </a:lvl2pPr>
            <a:lvl3pPr>
              <a:defRPr sz="1600" b="0" i="0">
                <a:solidFill>
                  <a:schemeClr val="tx1"/>
                </a:solidFill>
                <a:latin typeface="AvenirNext LT Pro Regular" panose="020B0504020202020204" pitchFamily="34" charset="77"/>
              </a:defRPr>
            </a:lvl3pPr>
            <a:lvl4pPr>
              <a:defRPr sz="1600" b="0" i="0">
                <a:solidFill>
                  <a:schemeClr val="tx1"/>
                </a:solidFill>
                <a:latin typeface="AvenirNext LT Pro Regular" panose="020B0504020202020204" pitchFamily="34" charset="77"/>
              </a:defRPr>
            </a:lvl4pPr>
            <a:lvl5pPr>
              <a:defRPr sz="1600" b="0" i="0">
                <a:solidFill>
                  <a:schemeClr val="tx1"/>
                </a:solidFill>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2000" y="792000"/>
            <a:ext cx="4140000" cy="338554"/>
          </a:xfrm>
        </p:spPr>
        <p:txBody>
          <a:bodyPr lIns="90000" anchor="b"/>
          <a:lstStyle>
            <a:lvl1pPr marL="0" indent="0">
              <a:buNone/>
              <a:defRPr sz="1600" b="0" i="0">
                <a:solidFill>
                  <a:schemeClr val="tx1"/>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2000" y="1131591"/>
            <a:ext cx="4140000" cy="1520416"/>
          </a:xfrm>
        </p:spPr>
        <p:txBody>
          <a:bodyPr/>
          <a:lstStyle>
            <a:lvl1pPr>
              <a:defRPr sz="1600" b="0" i="0">
                <a:solidFill>
                  <a:schemeClr val="tx1"/>
                </a:solidFill>
                <a:latin typeface="AvenirNext LT Pro Regular" panose="020B0504020202020204" pitchFamily="34" charset="77"/>
              </a:defRPr>
            </a:lvl1pPr>
            <a:lvl2pPr>
              <a:defRPr sz="1600" b="0" i="0">
                <a:solidFill>
                  <a:schemeClr val="tx1"/>
                </a:solidFill>
                <a:latin typeface="AvenirNext LT Pro Regular" panose="020B0504020202020204" pitchFamily="34" charset="77"/>
              </a:defRPr>
            </a:lvl2pPr>
            <a:lvl3pPr>
              <a:defRPr sz="1600" b="0" i="0">
                <a:solidFill>
                  <a:schemeClr val="tx1"/>
                </a:solidFill>
                <a:latin typeface="AvenirNext LT Pro Regular" panose="020B0504020202020204" pitchFamily="34" charset="77"/>
              </a:defRPr>
            </a:lvl3pPr>
            <a:lvl4pPr>
              <a:defRPr sz="1600" b="0" i="0">
                <a:solidFill>
                  <a:schemeClr val="tx1"/>
                </a:solidFill>
                <a:latin typeface="AvenirNext LT Pro Regular" panose="020B0504020202020204" pitchFamily="34" charset="77"/>
              </a:defRPr>
            </a:lvl4pPr>
            <a:lvl5pPr>
              <a:defRPr sz="1600" b="0" i="0">
                <a:solidFill>
                  <a:schemeClr val="tx1"/>
                </a:solidFill>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7271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643946" cy="430246"/>
          </a:xfrm>
        </p:spPr>
        <p:txBody>
          <a:bodyPr/>
          <a:lstStyle>
            <a:lvl1pPr>
              <a:defRPr sz="2400" b="0">
                <a:latin typeface="BoS Pill Gothic" panose="02000503030000020004" pitchFamily="2" charset="77"/>
              </a:defRPr>
            </a:lvl1pPr>
          </a:lstStyle>
          <a:p>
            <a:r>
              <a:rPr lang="en-GB"/>
              <a:t>Click to edit Master title style</a:t>
            </a:r>
            <a:endParaRPr lang="en-US" dirty="0"/>
          </a:p>
        </p:txBody>
      </p:sp>
      <p:sp>
        <p:nvSpPr>
          <p:cNvPr id="3" name="Content Placeholder 2"/>
          <p:cNvSpPr>
            <a:spLocks noGrp="1"/>
          </p:cNvSpPr>
          <p:nvPr>
            <p:ph idx="1"/>
          </p:nvPr>
        </p:nvSpPr>
        <p:spPr>
          <a:xfrm>
            <a:off x="252000" y="792000"/>
            <a:ext cx="8640960" cy="1520416"/>
          </a:xfrm>
        </p:spPr>
        <p:txBody>
          <a:bodyPr lIns="90000"/>
          <a:lstStyle>
            <a:lvl1pPr>
              <a:defRPr b="0" i="0">
                <a:latin typeface="AvenirNext LT Pro Regular" panose="020B0504020202020204" pitchFamily="34" charset="77"/>
              </a:defRPr>
            </a:lvl1pPr>
            <a:lvl2pPr>
              <a:defRPr b="0" i="0">
                <a:latin typeface="AvenirNext LT Pro Regular" panose="020B0504020202020204" pitchFamily="34" charset="77"/>
              </a:defRPr>
            </a:lvl2pPr>
            <a:lvl3pPr>
              <a:defRPr b="0" i="0">
                <a:latin typeface="AvenirNext LT Pro Regular" panose="020B0504020202020204" pitchFamily="34" charset="77"/>
              </a:defRPr>
            </a:lvl3pPr>
            <a:lvl4pPr>
              <a:defRPr b="0" i="0">
                <a:latin typeface="AvenirNext LT Pro Regular" panose="020B0504020202020204" pitchFamily="34" charset="77"/>
              </a:defRPr>
            </a:lvl4pPr>
            <a:lvl5pPr>
              <a:defRPr b="0" i="0">
                <a:latin typeface="AvenirNext LT Pro Regular"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669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phic r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140000" cy="430246"/>
          </a:xfrm>
        </p:spPr>
        <p:txBody>
          <a:bodyPr wrap="square"/>
          <a:lstStyle>
            <a:lvl1pPr>
              <a:defRPr sz="2400" b="0">
                <a:latin typeface="BoS Pill Gothic" panose="02000503030000020004" pitchFamily="2" charset="77"/>
              </a:defRPr>
            </a:lvl1pPr>
          </a:lstStyle>
          <a:p>
            <a:r>
              <a:rPr lang="en-GB"/>
              <a:t>Click to edit Master title style</a:t>
            </a:r>
            <a:endParaRPr lang="en-US" dirty="0"/>
          </a:p>
        </p:txBody>
      </p:sp>
      <p:sp>
        <p:nvSpPr>
          <p:cNvPr id="4" name="Content Placeholder 3"/>
          <p:cNvSpPr>
            <a:spLocks noGrp="1"/>
          </p:cNvSpPr>
          <p:nvPr>
            <p:ph sz="half" idx="2"/>
          </p:nvPr>
        </p:nvSpPr>
        <p:spPr>
          <a:xfrm>
            <a:off x="252000" y="792000"/>
            <a:ext cx="4140000" cy="1378839"/>
          </a:xfrm>
        </p:spPr>
        <p:txBody>
          <a:bodyPr/>
          <a:lstStyle>
            <a:lvl1pPr marL="0" indent="0">
              <a:buFontTx/>
              <a:buNone/>
              <a:defRPr sz="1400" b="0" i="0">
                <a:latin typeface="AvenirNext LT Pro Regular" panose="020B0504020202020204" pitchFamily="34" charset="77"/>
              </a:defRPr>
            </a:lvl1pPr>
            <a:lvl2pPr marL="457200" indent="0">
              <a:buFontTx/>
              <a:buNone/>
              <a:defRPr sz="1400" b="0" i="0">
                <a:latin typeface="AvenirNext LT Pro Regular" panose="020B0504020202020204" pitchFamily="34" charset="77"/>
              </a:defRPr>
            </a:lvl2pPr>
            <a:lvl3pPr marL="914400" indent="0">
              <a:buFontTx/>
              <a:buNone/>
              <a:defRPr sz="1400" b="0" i="0">
                <a:latin typeface="AvenirNext LT Pro Regular" panose="020B0504020202020204" pitchFamily="34" charset="77"/>
              </a:defRPr>
            </a:lvl3pPr>
            <a:lvl4pPr marL="1371600" indent="0">
              <a:buFontTx/>
              <a:buNone/>
              <a:defRPr sz="1400" b="0" i="0">
                <a:latin typeface="AvenirNext LT Pro Regular" panose="020B0504020202020204" pitchFamily="34" charset="77"/>
              </a:defRPr>
            </a:lvl4pPr>
            <a:lvl5pPr marL="1828800" indent="0">
              <a:buFontTx/>
              <a:buNone/>
              <a:defRPr sz="1400" b="0" i="0">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4572000" y="0"/>
            <a:ext cx="4572000" cy="4645479"/>
          </a:xfrm>
        </p:spPr>
        <p:txBody>
          <a:bodyPr/>
          <a:lstStyle>
            <a:lvl1pPr>
              <a:defRPr b="0" i="0">
                <a:latin typeface="AvenirNext LT Pro Regular" panose="020B0504020202020204" pitchFamily="34" charset="77"/>
              </a:defRPr>
            </a:lvl1pPr>
          </a:lstStyle>
          <a:p>
            <a:r>
              <a:rPr lang="en-GB"/>
              <a:t>Click icon to add picture</a:t>
            </a:r>
            <a:endParaRPr lang="en-US" dirty="0"/>
          </a:p>
        </p:txBody>
      </p:sp>
    </p:spTree>
    <p:extLst>
      <p:ext uri="{BB962C8B-B14F-4D97-AF65-F5344CB8AC3E}">
        <p14:creationId xmlns:p14="http://schemas.microsoft.com/office/powerpoint/2010/main" val="35449780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ic le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480" y="252000"/>
            <a:ext cx="4140000" cy="430246"/>
          </a:xfrm>
        </p:spPr>
        <p:txBody>
          <a:bodyPr wrap="square"/>
          <a:lstStyle>
            <a:lvl1pPr>
              <a:defRPr sz="2400" b="0">
                <a:latin typeface="BoS Pill Gothic" panose="02000503030000020004" pitchFamily="2" charset="77"/>
              </a:defRPr>
            </a:lvl1pPr>
          </a:lstStyle>
          <a:p>
            <a:r>
              <a:rPr lang="en-GB"/>
              <a:t>Click to edit Master title style</a:t>
            </a:r>
            <a:endParaRPr lang="en-US" dirty="0"/>
          </a:p>
        </p:txBody>
      </p:sp>
      <p:sp>
        <p:nvSpPr>
          <p:cNvPr id="4" name="Content Placeholder 3"/>
          <p:cNvSpPr>
            <a:spLocks noGrp="1"/>
          </p:cNvSpPr>
          <p:nvPr>
            <p:ph sz="half" idx="2"/>
          </p:nvPr>
        </p:nvSpPr>
        <p:spPr>
          <a:xfrm>
            <a:off x="4752480" y="792850"/>
            <a:ext cx="4140000" cy="1520416"/>
          </a:xfrm>
        </p:spPr>
        <p:txBody>
          <a:bodyPr/>
          <a:lstStyle>
            <a:lvl1pPr marL="0" indent="0">
              <a:buFontTx/>
              <a:buNone/>
              <a:defRPr sz="1600" b="0" i="0">
                <a:latin typeface="AvenirNext LT Pro Regular" panose="020B0504020202020204" pitchFamily="34" charset="77"/>
              </a:defRPr>
            </a:lvl1pPr>
            <a:lvl2pPr marL="457200" indent="0">
              <a:buFontTx/>
              <a:buNone/>
              <a:defRPr sz="1600" b="0" i="0">
                <a:latin typeface="AvenirNext LT Pro Regular" panose="020B0504020202020204" pitchFamily="34" charset="77"/>
              </a:defRPr>
            </a:lvl2pPr>
            <a:lvl3pPr marL="914400" indent="0">
              <a:buFontTx/>
              <a:buNone/>
              <a:defRPr sz="1600" b="0" i="0">
                <a:latin typeface="AvenirNext LT Pro Regular" panose="020B0504020202020204" pitchFamily="34" charset="77"/>
              </a:defRPr>
            </a:lvl3pPr>
            <a:lvl4pPr marL="1371600" indent="0">
              <a:buFontTx/>
              <a:buNone/>
              <a:defRPr sz="1600" b="0" i="0">
                <a:latin typeface="AvenirNext LT Pro Regular" panose="020B0504020202020204" pitchFamily="34" charset="77"/>
              </a:defRPr>
            </a:lvl4pPr>
            <a:lvl5pPr marL="1828800" indent="0">
              <a:buFontTx/>
              <a:buNone/>
              <a:defRPr sz="1600" b="0" i="0">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0" y="0"/>
            <a:ext cx="4572000" cy="4645479"/>
          </a:xfrm>
        </p:spPr>
        <p:txBody>
          <a:bodyPr/>
          <a:lstStyle>
            <a:lvl1pPr>
              <a:defRPr b="0" i="0">
                <a:latin typeface="AvenirNext LT Pro Regular" panose="020B0504020202020204" pitchFamily="34" charset="77"/>
              </a:defRPr>
            </a:lvl1pPr>
          </a:lstStyle>
          <a:p>
            <a:r>
              <a:rPr lang="en-GB"/>
              <a:t>Click icon to add picture</a:t>
            </a:r>
            <a:endParaRPr lang="en-US" dirty="0"/>
          </a:p>
        </p:txBody>
      </p:sp>
    </p:spTree>
    <p:extLst>
      <p:ext uri="{BB962C8B-B14F-4D97-AF65-F5344CB8AC3E}">
        <p14:creationId xmlns:p14="http://schemas.microsoft.com/office/powerpoint/2010/main" val="312662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2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59C7D-538E-55AC-FA43-4A9E8FA97F5A}"/>
              </a:ext>
            </a:extLst>
          </p:cNvPr>
          <p:cNvPicPr>
            <a:picLocks noChangeAspect="1"/>
          </p:cNvPicPr>
          <p:nvPr/>
        </p:nvPicPr>
        <p:blipFill>
          <a:blip r:embed="rId2"/>
          <a:stretch/>
        </p:blipFill>
        <p:spPr bwMode="auto">
          <a:xfrm>
            <a:off x="3803650" y="2457450"/>
            <a:ext cx="153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5292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bankofscotlandacademy.co.uk/"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bankofscotlandacademy.com/"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84D"/>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80D0FB-EB2A-2641-B83D-211A498923C4}"/>
              </a:ext>
            </a:extLst>
          </p:cNvPr>
          <p:cNvSpPr>
            <a:spLocks noGrp="1" noChangeArrowheads="1"/>
          </p:cNvSpPr>
          <p:nvPr>
            <p:ph type="title"/>
          </p:nvPr>
        </p:nvSpPr>
        <p:spPr bwMode="auto">
          <a:xfrm>
            <a:off x="395288" y="322263"/>
            <a:ext cx="1526380" cy="486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anchor="t" anchorCtr="0" compatLnSpc="1">
            <a:prstTxWarp prst="textNoShape">
              <a:avLst/>
            </a:prstTxWarp>
            <a:spAutoFit/>
          </a:bodyPr>
          <a:lstStyle/>
          <a:p>
            <a:pPr lvl="0"/>
            <a:r>
              <a:rPr lang="en-GB" dirty="0"/>
              <a:t>Slide title</a:t>
            </a:r>
          </a:p>
        </p:txBody>
      </p:sp>
      <p:sp>
        <p:nvSpPr>
          <p:cNvPr id="64515" name="Rectangle 3">
            <a:extLst>
              <a:ext uri="{FF2B5EF4-FFF2-40B4-BE49-F238E27FC236}">
                <a16:creationId xmlns:a16="http://schemas.microsoft.com/office/drawing/2014/main" id="{B3D4E5CF-0A17-9041-B579-EE9A19AF1505}"/>
              </a:ext>
            </a:extLst>
          </p:cNvPr>
          <p:cNvSpPr>
            <a:spLocks noGrp="1" noChangeArrowheads="1"/>
          </p:cNvSpPr>
          <p:nvPr>
            <p:ph type="body" idx="1"/>
          </p:nvPr>
        </p:nvSpPr>
        <p:spPr bwMode="auto">
          <a:xfrm>
            <a:off x="395288" y="1255713"/>
            <a:ext cx="5653087" cy="1557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GB" dirty="0"/>
              <a:t>Slide body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28" name="Picture 5">
            <a:extLst>
              <a:ext uri="{FF2B5EF4-FFF2-40B4-BE49-F238E27FC236}">
                <a16:creationId xmlns:a16="http://schemas.microsoft.com/office/drawing/2014/main" id="{101461E8-93F9-AF42-BE19-AE7BBCD3E2A8}"/>
              </a:ext>
            </a:extLst>
          </p:cNvPr>
          <p:cNvPicPr>
            <a:picLocks noChangeAspect="1"/>
          </p:cNvPicPr>
          <p:nvPr/>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A9F345A-D1A6-474E-8497-FA3D271AB2F5}"/>
              </a:ext>
            </a:extLst>
          </p:cNvPr>
          <p:cNvSpPr/>
          <p:nvPr/>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TextBox 3">
            <a:extLst>
              <a:ext uri="{FF2B5EF4-FFF2-40B4-BE49-F238E27FC236}">
                <a16:creationId xmlns:a16="http://schemas.microsoft.com/office/drawing/2014/main" id="{ED333A2D-CEC4-A942-BF17-6D4DE850ED6F}"/>
              </a:ext>
            </a:extLst>
          </p:cNvPr>
          <p:cNvSpPr txBox="1"/>
          <p:nvPr/>
        </p:nvSpPr>
        <p:spPr>
          <a:xfrm>
            <a:off x="218421" y="4772629"/>
            <a:ext cx="2173715"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dirty="0">
                <a:latin typeface="AvenirNext LT Pro Regular" panose="020B0504020202020204" pitchFamily="34" charset="77"/>
              </a:rPr>
              <a:t>#</a:t>
            </a:r>
            <a:r>
              <a:rPr lang="en-GB" sz="1100" b="0" i="0" dirty="0" err="1">
                <a:effectLst/>
                <a:latin typeface="Segoe UI" panose="020B0502040204020203" pitchFamily="34" charset="0"/>
              </a:rPr>
              <a:t>BankofScotlandAcadem</a:t>
            </a:r>
            <a:r>
              <a:rPr lang="en-GB" sz="1100" b="0" i="0" dirty="0" err="1">
                <a:effectLst/>
                <a:latin typeface="AvenirNext LT Pro Regular" panose="020B0504020202020204" pitchFamily="34" charset="77"/>
              </a:rPr>
              <a:t>y</a:t>
            </a:r>
            <a:endParaRPr lang="en-GB" sz="1100" b="0" i="0" dirty="0">
              <a:effectLst/>
              <a:latin typeface="Segoe UI" panose="020B0502040204020203" pitchFamily="34" charset="0"/>
            </a:endParaRPr>
          </a:p>
        </p:txBody>
      </p:sp>
      <p:sp>
        <p:nvSpPr>
          <p:cNvPr id="5" name="TextBox 4">
            <a:extLst>
              <a:ext uri="{FF2B5EF4-FFF2-40B4-BE49-F238E27FC236}">
                <a16:creationId xmlns:a16="http://schemas.microsoft.com/office/drawing/2014/main" id="{9B2AA0EF-021E-A601-CB50-C59E42D1E2BF}"/>
              </a:ext>
            </a:extLst>
          </p:cNvPr>
          <p:cNvSpPr txBox="1"/>
          <p:nvPr/>
        </p:nvSpPr>
        <p:spPr>
          <a:xfrm>
            <a:off x="4572000" y="4772629"/>
            <a:ext cx="435357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0" i="0" dirty="0">
                <a:latin typeface="AvenirNext LT Pro Regular" panose="020B0504020202020204" pitchFamily="34" charset="77"/>
              </a:rPr>
              <a:t> Visit our online lessons at </a:t>
            </a:r>
            <a:r>
              <a:rPr lang="en-GB" sz="1100" dirty="0" err="1">
                <a:effectLst/>
                <a:latin typeface="Helvetica Neue" panose="02000503000000020004" pitchFamily="2" charset="0"/>
              </a:rPr>
              <a:t>www.bankofscotlandacademy.com</a:t>
            </a:r>
            <a:endParaRPr lang="en-GB" sz="1100" dirty="0">
              <a:effectLst/>
              <a:latin typeface="Helvetica Neue" panose="02000503000000020004" pitchFamily="2" charset="0"/>
            </a:endParaRPr>
          </a:p>
        </p:txBody>
      </p:sp>
      <p:sp>
        <p:nvSpPr>
          <p:cNvPr id="12" name="Rectangle 11">
            <a:hlinkClick r:id="rId11"/>
            <a:extLst>
              <a:ext uri="{FF2B5EF4-FFF2-40B4-BE49-F238E27FC236}">
                <a16:creationId xmlns:a16="http://schemas.microsoft.com/office/drawing/2014/main" id="{4777E558-824B-642B-2728-C1628EA67422}"/>
              </a:ext>
            </a:extLst>
          </p:cNvPr>
          <p:cNvSpPr/>
          <p:nvPr/>
        </p:nvSpPr>
        <p:spPr>
          <a:xfrm>
            <a:off x="6613071" y="4808746"/>
            <a:ext cx="2242893" cy="219456"/>
          </a:xfrm>
          <a:prstGeom prst="rect">
            <a:avLst/>
          </a:prstGeom>
          <a:solidFill>
            <a:schemeClr val="accent2">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167AF9-0307-BECF-38A5-8C4C1BFC23C8}"/>
              </a:ext>
            </a:extLst>
          </p:cNvPr>
          <p:cNvSpPr/>
          <p:nvPr userDrawn="1"/>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TextBox 25">
            <a:extLst>
              <a:ext uri="{FF2B5EF4-FFF2-40B4-BE49-F238E27FC236}">
                <a16:creationId xmlns:a16="http://schemas.microsoft.com/office/drawing/2014/main" id="{D25A22F2-7DB8-BAA5-6594-7EDA0771CD68}"/>
              </a:ext>
            </a:extLst>
          </p:cNvPr>
          <p:cNvSpPr txBox="1"/>
          <p:nvPr userDrawn="1"/>
        </p:nvSpPr>
        <p:spPr>
          <a:xfrm>
            <a:off x="218421" y="4772629"/>
            <a:ext cx="1899491" cy="261610"/>
          </a:xfrm>
          <a:prstGeom prst="rect">
            <a:avLst/>
          </a:prstGeom>
          <a:noFill/>
        </p:spPr>
        <p:txBody>
          <a:bodyPr wrap="square" rtlCol="0">
            <a:spAutoFit/>
          </a:bodyPr>
          <a:lstStyle/>
          <a:p>
            <a:r>
              <a:rPr lang="en-GB" sz="1100" b="0" i="0" dirty="0">
                <a:effectLst/>
                <a:latin typeface="AvenirNext LT Pro Regular" panose="020B0504020202020204" pitchFamily="34" charset="77"/>
              </a:rPr>
              <a:t>#BankofScotlandAcademy</a:t>
            </a:r>
          </a:p>
        </p:txBody>
      </p:sp>
      <p:sp>
        <p:nvSpPr>
          <p:cNvPr id="27" name="TextBox 26">
            <a:extLst>
              <a:ext uri="{FF2B5EF4-FFF2-40B4-BE49-F238E27FC236}">
                <a16:creationId xmlns:a16="http://schemas.microsoft.com/office/drawing/2014/main" id="{89A796A4-8AF6-EBAF-6903-2D77A50BEF98}"/>
              </a:ext>
            </a:extLst>
          </p:cNvPr>
          <p:cNvSpPr txBox="1"/>
          <p:nvPr userDrawn="1"/>
        </p:nvSpPr>
        <p:spPr>
          <a:xfrm>
            <a:off x="4572000" y="4772629"/>
            <a:ext cx="435357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0" i="0" spc="0" dirty="0">
                <a:latin typeface="AvenirNext LT Pro Regular" panose="020B0504020202020204" pitchFamily="34" charset="77"/>
              </a:rPr>
              <a:t> Visit our online lessons at </a:t>
            </a:r>
            <a:r>
              <a:rPr lang="en-GB" sz="1100" spc="0" dirty="0">
                <a:effectLst/>
                <a:latin typeface="Helvetica Neue" panose="02000503000000020004" pitchFamily="2" charset="0"/>
              </a:rPr>
              <a:t>www.bankofscotlandacademy.co.uk</a:t>
            </a:r>
          </a:p>
        </p:txBody>
      </p:sp>
      <p:sp>
        <p:nvSpPr>
          <p:cNvPr id="28" name="Rectangle 27">
            <a:hlinkClick r:id="rId12"/>
            <a:extLst>
              <a:ext uri="{FF2B5EF4-FFF2-40B4-BE49-F238E27FC236}">
                <a16:creationId xmlns:a16="http://schemas.microsoft.com/office/drawing/2014/main" id="{ADDE4C34-8466-BE80-907C-EF40CA586A97}"/>
              </a:ext>
            </a:extLst>
          </p:cNvPr>
          <p:cNvSpPr/>
          <p:nvPr userDrawn="1"/>
        </p:nvSpPr>
        <p:spPr>
          <a:xfrm>
            <a:off x="6543456" y="4780822"/>
            <a:ext cx="2300523" cy="219456"/>
          </a:xfrm>
          <a:prstGeom prst="rect">
            <a:avLst/>
          </a:prstGeom>
          <a:solidFill>
            <a:schemeClr val="accent2">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B70D9E8-F5B7-E7CD-5DAF-B15E06D868AB}"/>
              </a:ext>
            </a:extLst>
          </p:cNvPr>
          <p:cNvSpPr/>
          <p:nvPr userDrawn="1"/>
        </p:nvSpPr>
        <p:spPr>
          <a:xfrm>
            <a:off x="9206633" y="6311"/>
            <a:ext cx="360000" cy="360000"/>
          </a:xfrm>
          <a:prstGeom prst="rect">
            <a:avLst/>
          </a:prstGeom>
          <a:solidFill>
            <a:srgbClr val="000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34BFD8A-F877-8CD7-06F9-FE3A9169BBD5}"/>
              </a:ext>
            </a:extLst>
          </p:cNvPr>
          <p:cNvSpPr/>
          <p:nvPr userDrawn="1"/>
        </p:nvSpPr>
        <p:spPr>
          <a:xfrm>
            <a:off x="9206633" y="438791"/>
            <a:ext cx="360000" cy="360000"/>
          </a:xfrm>
          <a:prstGeom prst="rect">
            <a:avLst/>
          </a:prstGeom>
          <a:solidFill>
            <a:srgbClr val="0527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77938B-B6CD-CED5-DF95-0C82935485D4}"/>
              </a:ext>
            </a:extLst>
          </p:cNvPr>
          <p:cNvSpPr/>
          <p:nvPr userDrawn="1"/>
        </p:nvSpPr>
        <p:spPr>
          <a:xfrm>
            <a:off x="9206633" y="871271"/>
            <a:ext cx="360000" cy="360000"/>
          </a:xfrm>
          <a:prstGeom prst="rect">
            <a:avLst/>
          </a:prstGeom>
          <a:solidFill>
            <a:srgbClr val="005B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BD92BCB-751E-E945-8749-2F346360E21C}"/>
              </a:ext>
            </a:extLst>
          </p:cNvPr>
          <p:cNvSpPr/>
          <p:nvPr userDrawn="1"/>
        </p:nvSpPr>
        <p:spPr>
          <a:xfrm>
            <a:off x="9206633" y="1303751"/>
            <a:ext cx="360000" cy="360000"/>
          </a:xfrm>
          <a:prstGeom prst="rect">
            <a:avLst/>
          </a:prstGeom>
          <a:solidFill>
            <a:srgbClr val="167E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705464F-77BA-02DD-9817-06AA2E7A23C1}"/>
              </a:ext>
            </a:extLst>
          </p:cNvPr>
          <p:cNvSpPr/>
          <p:nvPr userDrawn="1"/>
        </p:nvSpPr>
        <p:spPr>
          <a:xfrm>
            <a:off x="9206633" y="1736231"/>
            <a:ext cx="360000" cy="360000"/>
          </a:xfrm>
          <a:prstGeom prst="rect">
            <a:avLst/>
          </a:prstGeom>
          <a:solidFill>
            <a:srgbClr val="028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3E2D621-47D4-DF2F-9A5A-103C5C4D3A98}"/>
              </a:ext>
            </a:extLst>
          </p:cNvPr>
          <p:cNvSpPr/>
          <p:nvPr userDrawn="1"/>
        </p:nvSpPr>
        <p:spPr>
          <a:xfrm>
            <a:off x="9206633" y="2168711"/>
            <a:ext cx="360000" cy="360000"/>
          </a:xfrm>
          <a:prstGeom prst="rect">
            <a:avLst/>
          </a:prstGeom>
          <a:solidFill>
            <a:srgbClr val="CC4D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F07DCA5-CA29-B0D9-AF9A-206310247F5C}"/>
              </a:ext>
            </a:extLst>
          </p:cNvPr>
          <p:cNvSpPr/>
          <p:nvPr userDrawn="1"/>
        </p:nvSpPr>
        <p:spPr>
          <a:xfrm>
            <a:off x="9206633" y="2601191"/>
            <a:ext cx="360000" cy="360000"/>
          </a:xfrm>
          <a:prstGeom prst="rect">
            <a:avLst/>
          </a:prstGeom>
          <a:solidFill>
            <a:srgbClr val="E02B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MSIPCMContentMarking" descr="{&quot;HashCode&quot;:471406052,&quot;Placement&quot;:&quot;Header&quot;,&quot;Top&quot;:0.0,&quot;Left&quot;:0.0,&quot;SlideWidth&quot;:720,&quot;SlideHeight&quot;:405}">
            <a:extLst>
              <a:ext uri="{FF2B5EF4-FFF2-40B4-BE49-F238E27FC236}">
                <a16:creationId xmlns:a16="http://schemas.microsoft.com/office/drawing/2014/main" id="{A6768536-B39C-56C7-80D3-1D54A0BD82E5}"/>
              </a:ext>
            </a:extLst>
          </p:cNvPr>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a:solidFill>
                <a:srgbClr val="0000FF"/>
              </a:solidFill>
              <a:latin typeface="Calibri" panose="020F0502020204030204" pitchFamily="34" charset="0"/>
            </a:endParaRPr>
          </a:p>
        </p:txBody>
      </p:sp>
    </p:spTree>
    <p:extLst>
      <p:ext uri="{BB962C8B-B14F-4D97-AF65-F5344CB8AC3E}">
        <p14:creationId xmlns:p14="http://schemas.microsoft.com/office/powerpoint/2010/main" val="1904926237"/>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1" fontAlgn="base" hangingPunct="1">
        <a:lnSpc>
          <a:spcPct val="90000"/>
        </a:lnSpc>
        <a:spcBef>
          <a:spcPct val="0"/>
        </a:spcBef>
        <a:spcAft>
          <a:spcPct val="0"/>
        </a:spcAft>
        <a:defRPr sz="2800" b="0">
          <a:solidFill>
            <a:schemeClr val="tx1"/>
          </a:solidFill>
          <a:latin typeface="BoS Pill Gothic" panose="02000503030000020004" pitchFamily="2" charset="77"/>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mn-ea"/>
          <a:cs typeface="+mn-cs"/>
        </a:defRPr>
      </a:lvl1pPr>
      <a:lvl2pPr marL="742950" indent="-28575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2pPr>
      <a:lvl3pPr marL="11430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3pPr>
      <a:lvl4pPr marL="16002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4pPr>
      <a:lvl5pPr marL="20574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82_BC013D2F.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4AC7B-1512-244E-B369-DBA18FF93D04}"/>
              </a:ext>
            </a:extLst>
          </p:cNvPr>
          <p:cNvSpPr>
            <a:spLocks noGrp="1"/>
          </p:cNvSpPr>
          <p:nvPr>
            <p:ph type="ctrTitle"/>
          </p:nvPr>
        </p:nvSpPr>
        <p:spPr/>
        <p:txBody>
          <a:bodyPr/>
          <a:lstStyle/>
          <a:p>
            <a:r>
              <a:rPr lang="en-GB" sz="3600" dirty="0"/>
              <a:t>Banking Online Workshop</a:t>
            </a:r>
          </a:p>
        </p:txBody>
      </p:sp>
      <p:sp>
        <p:nvSpPr>
          <p:cNvPr id="7" name="Subtitle 6">
            <a:extLst>
              <a:ext uri="{FF2B5EF4-FFF2-40B4-BE49-F238E27FC236}">
                <a16:creationId xmlns:a16="http://schemas.microsoft.com/office/drawing/2014/main" id="{AC06A6ED-1C21-C386-B152-81C49308F27F}"/>
              </a:ext>
            </a:extLst>
          </p:cNvPr>
          <p:cNvSpPr>
            <a:spLocks noGrp="1"/>
          </p:cNvSpPr>
          <p:nvPr>
            <p:ph type="subTitle" idx="1"/>
          </p:nvPr>
        </p:nvSpPr>
        <p:spPr/>
        <p:txBody>
          <a:bodyPr/>
          <a:lstStyle/>
          <a:p>
            <a:r>
              <a:rPr lang="en-US" dirty="0"/>
              <a:t>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082383" y="2248585"/>
            <a:ext cx="4979247" cy="590931"/>
          </a:xfrm>
        </p:spPr>
        <p:txBody>
          <a:bodyPr/>
          <a:lstStyle/>
          <a:p>
            <a:pPr algn="ctr"/>
            <a:r>
              <a:rPr lang="en-GB" sz="3600" dirty="0"/>
              <a:t>Setting up online banking</a:t>
            </a:r>
            <a:endParaRPr lang="en-US" sz="3600" dirty="0"/>
          </a:p>
        </p:txBody>
      </p:sp>
    </p:spTree>
    <p:extLst>
      <p:ext uri="{BB962C8B-B14F-4D97-AF65-F5344CB8AC3E}">
        <p14:creationId xmlns:p14="http://schemas.microsoft.com/office/powerpoint/2010/main" val="28618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Mary’s story</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Mary is wondering about the best way to access the internet. What would you advise her to do?</a:t>
            </a:r>
          </a:p>
        </p:txBody>
      </p:sp>
    </p:spTree>
    <p:extLst>
      <p:ext uri="{BB962C8B-B14F-4D97-AF65-F5344CB8AC3E}">
        <p14:creationId xmlns:p14="http://schemas.microsoft.com/office/powerpoint/2010/main" val="196924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App vs browser</a:t>
            </a:r>
            <a:endParaRPr lang="en-US" dirty="0"/>
          </a:p>
        </p:txBody>
      </p:sp>
      <p:graphicFrame>
        <p:nvGraphicFramePr>
          <p:cNvPr id="5" name="Table 5">
            <a:extLst>
              <a:ext uri="{FF2B5EF4-FFF2-40B4-BE49-F238E27FC236}">
                <a16:creationId xmlns:a16="http://schemas.microsoft.com/office/drawing/2014/main" id="{E4D04528-4683-4B6D-9CF5-8AC3945251E2}"/>
              </a:ext>
            </a:extLst>
          </p:cNvPr>
          <p:cNvGraphicFramePr>
            <a:graphicFrameLocks noGrp="1"/>
          </p:cNvGraphicFramePr>
          <p:nvPr>
            <p:extLst>
              <p:ext uri="{D42A27DB-BD31-4B8C-83A1-F6EECF244321}">
                <p14:modId xmlns:p14="http://schemas.microsoft.com/office/powerpoint/2010/main" val="3097880180"/>
              </p:ext>
            </p:extLst>
          </p:nvPr>
        </p:nvGraphicFramePr>
        <p:xfrm>
          <a:off x="905999" y="902970"/>
          <a:ext cx="7332002" cy="3337560"/>
        </p:xfrm>
        <a:graphic>
          <a:graphicData uri="http://schemas.openxmlformats.org/drawingml/2006/table">
            <a:tbl>
              <a:tblPr firstRow="1" bandRow="1">
                <a:tableStyleId>{5C22544A-7EE6-4342-B048-85BDC9FD1C3A}</a:tableStyleId>
              </a:tblPr>
              <a:tblGrid>
                <a:gridCol w="4498747">
                  <a:extLst>
                    <a:ext uri="{9D8B030D-6E8A-4147-A177-3AD203B41FA5}">
                      <a16:colId xmlns:a16="http://schemas.microsoft.com/office/drawing/2014/main" val="2687330514"/>
                    </a:ext>
                  </a:extLst>
                </a:gridCol>
                <a:gridCol w="1447800">
                  <a:extLst>
                    <a:ext uri="{9D8B030D-6E8A-4147-A177-3AD203B41FA5}">
                      <a16:colId xmlns:a16="http://schemas.microsoft.com/office/drawing/2014/main" val="329398768"/>
                    </a:ext>
                  </a:extLst>
                </a:gridCol>
                <a:gridCol w="1385455">
                  <a:extLst>
                    <a:ext uri="{9D8B030D-6E8A-4147-A177-3AD203B41FA5}">
                      <a16:colId xmlns:a16="http://schemas.microsoft.com/office/drawing/2014/main" val="1623308941"/>
                    </a:ext>
                  </a:extLst>
                </a:gridCol>
              </a:tblGrid>
              <a:tr h="370840">
                <a:tc>
                  <a:txBody>
                    <a:bodyPr/>
                    <a:lstStyle/>
                    <a:p>
                      <a:pPr algn="ctr"/>
                      <a:r>
                        <a:rPr lang="en-GB" sz="1600" dirty="0">
                          <a:latin typeface="AvenirNext LT Pro Regular" panose="020B0504020202020204" pitchFamily="34" charset="77"/>
                        </a:rPr>
                        <a:t>Feature</a:t>
                      </a:r>
                    </a:p>
                  </a:txBody>
                  <a:tcPr anchor="ctr"/>
                </a:tc>
                <a:tc>
                  <a:txBody>
                    <a:bodyPr/>
                    <a:lstStyle/>
                    <a:p>
                      <a:pPr algn="ctr"/>
                      <a:r>
                        <a:rPr lang="en-GB" sz="1600" dirty="0">
                          <a:latin typeface="AvenirNext LT Pro Regular" panose="020B0504020202020204" pitchFamily="34" charset="77"/>
                        </a:rPr>
                        <a:t>Browser</a:t>
                      </a:r>
                    </a:p>
                  </a:txBody>
                  <a:tcPr anchor="ctr"/>
                </a:tc>
                <a:tc>
                  <a:txBody>
                    <a:bodyPr/>
                    <a:lstStyle/>
                    <a:p>
                      <a:pPr algn="ctr"/>
                      <a:r>
                        <a:rPr lang="en-GB" sz="1600" dirty="0">
                          <a:latin typeface="AvenirNext LT Pro Regular" panose="020B0504020202020204" pitchFamily="34" charset="77"/>
                        </a:rPr>
                        <a:t>App</a:t>
                      </a:r>
                    </a:p>
                  </a:txBody>
                  <a:tcPr anchor="ctr"/>
                </a:tc>
                <a:extLst>
                  <a:ext uri="{0D108BD9-81ED-4DB2-BD59-A6C34878D82A}">
                    <a16:rowId xmlns:a16="http://schemas.microsoft.com/office/drawing/2014/main" val="1864409562"/>
                  </a:ext>
                </a:extLst>
              </a:tr>
              <a:tr h="370840">
                <a:tc>
                  <a:txBody>
                    <a:bodyPr/>
                    <a:lstStyle/>
                    <a:p>
                      <a:r>
                        <a:rPr lang="en-GB" sz="1600" dirty="0">
                          <a:latin typeface="AvenirNext LT Pro Regular" panose="020B0504020202020204" pitchFamily="34" charset="77"/>
                        </a:rPr>
                        <a:t>Check your balance</a:t>
                      </a:r>
                    </a:p>
                  </a:txBody>
                  <a:tcPr/>
                </a:tc>
                <a:tc>
                  <a:txBody>
                    <a:bodyPr/>
                    <a:lstStyle/>
                    <a:p>
                      <a:pPr algn="ct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algn="ct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4222603273"/>
                  </a:ext>
                </a:extLst>
              </a:tr>
              <a:tr h="370840">
                <a:tc>
                  <a:txBody>
                    <a:bodyPr/>
                    <a:lstStyle/>
                    <a:p>
                      <a:r>
                        <a:rPr lang="en-GB" sz="1600" dirty="0">
                          <a:latin typeface="AvenirNext LT Pro Regular" panose="020B0504020202020204" pitchFamily="34" charset="77"/>
                        </a:rPr>
                        <a:t>Pay bills and send money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2947592808"/>
                  </a:ext>
                </a:extLst>
              </a:tr>
              <a:tr h="370840">
                <a:tc>
                  <a:txBody>
                    <a:bodyPr/>
                    <a:lstStyle/>
                    <a:p>
                      <a:r>
                        <a:rPr lang="en-GB" sz="1600" dirty="0">
                          <a:latin typeface="AvenirNext LT Pro Regular" panose="020B0504020202020204" pitchFamily="34" charset="77"/>
                        </a:rPr>
                        <a:t>Manage direct debits and standing orders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2394935932"/>
                  </a:ext>
                </a:extLst>
              </a:tr>
              <a:tr h="370840">
                <a:tc>
                  <a:txBody>
                    <a:bodyPr/>
                    <a:lstStyle/>
                    <a:p>
                      <a:r>
                        <a:rPr lang="en-GB" sz="1600" dirty="0">
                          <a:latin typeface="AvenirNext LT Pro Regular" panose="020B0504020202020204" pitchFamily="34" charset="77"/>
                        </a:rPr>
                        <a:t>Transfer money between accounts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150544209"/>
                  </a:ext>
                </a:extLst>
              </a:tr>
              <a:tr h="370840">
                <a:tc>
                  <a:txBody>
                    <a:bodyPr/>
                    <a:lstStyle/>
                    <a:p>
                      <a:r>
                        <a:rPr lang="en-GB" sz="1600" dirty="0">
                          <a:latin typeface="AvenirNext LT Pro Regular" panose="020B0504020202020204" pitchFamily="34" charset="77"/>
                        </a:rPr>
                        <a:t>Pay in a cheque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4291117665"/>
                  </a:ext>
                </a:extLst>
              </a:tr>
              <a:tr h="370840">
                <a:tc>
                  <a:txBody>
                    <a:bodyPr/>
                    <a:lstStyle/>
                    <a:p>
                      <a:r>
                        <a:rPr lang="en-GB" sz="1600" dirty="0">
                          <a:latin typeface="AvenirNext LT Pro Regular" panose="020B0504020202020204" pitchFamily="34" charset="77"/>
                        </a:rPr>
                        <a:t>Freeze your card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612336566"/>
                  </a:ext>
                </a:extLst>
              </a:tr>
              <a:tr h="370840">
                <a:tc>
                  <a:txBody>
                    <a:bodyPr/>
                    <a:lstStyle/>
                    <a:p>
                      <a:r>
                        <a:rPr lang="en-GB" sz="1600" dirty="0">
                          <a:latin typeface="AvenirNext LT Pro Regular" panose="020B0504020202020204" pitchFamily="34" charset="77"/>
                        </a:rPr>
                        <a:t>Report a missing card and order a new one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3685803162"/>
                  </a:ext>
                </a:extLst>
              </a:tr>
              <a:tr h="370840">
                <a:tc>
                  <a:txBody>
                    <a:bodyPr/>
                    <a:lstStyle/>
                    <a:p>
                      <a:r>
                        <a:rPr lang="en-GB" sz="1600" dirty="0">
                          <a:latin typeface="AvenirNext LT Pro Regular" panose="020B0504020202020204" pitchFamily="34" charset="77"/>
                        </a:rPr>
                        <a:t>Update your details and manage settings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3773959083"/>
                  </a:ext>
                </a:extLst>
              </a:tr>
            </a:tbl>
          </a:graphicData>
        </a:graphic>
      </p:graphicFrame>
    </p:spTree>
    <p:extLst>
      <p:ext uri="{BB962C8B-B14F-4D97-AF65-F5344CB8AC3E}">
        <p14:creationId xmlns:p14="http://schemas.microsoft.com/office/powerpoint/2010/main" val="359026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Mary’s story</a:t>
            </a:r>
            <a:endParaRPr lang="en-US" dirty="0"/>
          </a:p>
        </p:txBody>
      </p:sp>
      <p:sp>
        <p:nvSpPr>
          <p:cNvPr id="3" name="Picture Placeholder 2">
            <a:extLst>
              <a:ext uri="{FF2B5EF4-FFF2-40B4-BE49-F238E27FC236}">
                <a16:creationId xmlns:a16="http://schemas.microsoft.com/office/drawing/2014/main" id="{8BE8D918-C5DC-25BD-148A-BCD325B308F9}"/>
              </a:ext>
            </a:extLst>
          </p:cNvPr>
          <p:cNvSpPr>
            <a:spLocks noGrp="1"/>
          </p:cNvSpPr>
          <p:nvPr>
            <p:ph type="pic" sz="quarter" idx="10"/>
          </p:nvPr>
        </p:nvSpPr>
        <p:spPr/>
        <p:txBody>
          <a:bodyPr/>
          <a:lstStyle/>
          <a:p>
            <a:endParaRPr lang="en-GB"/>
          </a:p>
        </p:txBody>
      </p:sp>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1588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Mary is wondering how she can set up an online account. </a:t>
            </a:r>
          </a:p>
          <a:p>
            <a:pPr marL="285750" indent="-285750">
              <a:buFont typeface="Arial" panose="020B0604020202020204" pitchFamily="34" charset="0"/>
              <a:buChar char="•"/>
            </a:pPr>
            <a:endParaRPr lang="en-GB" sz="1800" kern="0" dirty="0">
              <a:latin typeface="AvenirNext LT Pro Regular" panose="020B0504020202020204" pitchFamily="34" charset="77"/>
            </a:endParaRPr>
          </a:p>
          <a:p>
            <a:pPr marL="285750" indent="-285750">
              <a:buFont typeface="Arial" panose="020B0604020202020204" pitchFamily="34" charset="0"/>
              <a:buChar char="•"/>
            </a:pPr>
            <a:r>
              <a:rPr lang="en-GB" sz="1800" kern="0" dirty="0">
                <a:latin typeface="AvenirNext LT Pro Regular" panose="020B0504020202020204" pitchFamily="34" charset="77"/>
              </a:rPr>
              <a:t>Where and how would you advise Mary to set up an online account?</a:t>
            </a:r>
          </a:p>
        </p:txBody>
      </p:sp>
      <p:pic>
        <p:nvPicPr>
          <p:cNvPr id="4" name="Picture Placeholder 10">
            <a:extLst>
              <a:ext uri="{FF2B5EF4-FFF2-40B4-BE49-F238E27FC236}">
                <a16:creationId xmlns:a16="http://schemas.microsoft.com/office/drawing/2014/main" id="{E9299CC8-056D-740F-EE15-189CB2B9AF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0" y="0"/>
            <a:ext cx="4572000" cy="4665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63121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Setting up Mary’s account</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What type of information will Mary need and which activities should she carry out in order to set up an online account?</a:t>
            </a:r>
          </a:p>
        </p:txBody>
      </p:sp>
    </p:spTree>
    <p:extLst>
      <p:ext uri="{BB962C8B-B14F-4D97-AF65-F5344CB8AC3E}">
        <p14:creationId xmlns:p14="http://schemas.microsoft.com/office/powerpoint/2010/main" val="202354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Browser log in</a:t>
            </a:r>
            <a:endParaRPr lang="en-US" dirty="0"/>
          </a:p>
        </p:txBody>
      </p:sp>
      <p:pic>
        <p:nvPicPr>
          <p:cNvPr id="4" name="Picture 3">
            <a:extLst>
              <a:ext uri="{FF2B5EF4-FFF2-40B4-BE49-F238E27FC236}">
                <a16:creationId xmlns:a16="http://schemas.microsoft.com/office/drawing/2014/main" id="{8B8F4851-04FA-CBAD-17B0-DC70A7E7A2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2000" y="742654"/>
            <a:ext cx="7920000" cy="3727660"/>
          </a:xfrm>
          <a:prstGeom prst="rect">
            <a:avLst/>
          </a:prstGeom>
        </p:spPr>
      </p:pic>
    </p:spTree>
    <p:extLst>
      <p:ext uri="{BB962C8B-B14F-4D97-AF65-F5344CB8AC3E}">
        <p14:creationId xmlns:p14="http://schemas.microsoft.com/office/powerpoint/2010/main" val="113237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Help downloading the app</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07777"/>
          </a:xfrm>
        </p:spPr>
        <p:txBody>
          <a:bodyPr anchor="t"/>
          <a:lstStyle/>
          <a:p>
            <a:r>
              <a:rPr lang="en-GB" dirty="0"/>
              <a:t>0345 222 0333</a:t>
            </a:r>
          </a:p>
        </p:txBody>
      </p:sp>
      <p:pic>
        <p:nvPicPr>
          <p:cNvPr id="4" name="Picture 3">
            <a:extLst>
              <a:ext uri="{FF2B5EF4-FFF2-40B4-BE49-F238E27FC236}">
                <a16:creationId xmlns:a16="http://schemas.microsoft.com/office/drawing/2014/main" id="{F17B4CE2-A859-4291-A0AF-06195929E54A}"/>
              </a:ext>
            </a:extLst>
          </p:cNvPr>
          <p:cNvPicPr>
            <a:picLocks noChangeAspect="1"/>
          </p:cNvPicPr>
          <p:nvPr/>
        </p:nvPicPr>
        <p:blipFill>
          <a:blip r:embed="rId4"/>
          <a:stretch>
            <a:fillRect/>
          </a:stretch>
        </p:blipFill>
        <p:spPr>
          <a:xfrm>
            <a:off x="0" y="1426556"/>
            <a:ext cx="9144000" cy="2290388"/>
          </a:xfrm>
          <a:prstGeom prst="rect">
            <a:avLst/>
          </a:prstGeom>
        </p:spPr>
      </p:pic>
      <p:sp>
        <p:nvSpPr>
          <p:cNvPr id="2" name="Rectangle 1">
            <a:extLst>
              <a:ext uri="{FF2B5EF4-FFF2-40B4-BE49-F238E27FC236}">
                <a16:creationId xmlns:a16="http://schemas.microsoft.com/office/drawing/2014/main" id="{A7ED258D-D27C-CD80-42A2-057B5DCFA7F1}"/>
              </a:ext>
            </a:extLst>
          </p:cNvPr>
          <p:cNvSpPr/>
          <p:nvPr/>
        </p:nvSpPr>
        <p:spPr>
          <a:xfrm>
            <a:off x="234578" y="1659945"/>
            <a:ext cx="3523130" cy="187586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US" sz="2400" b="1" dirty="0">
                <a:latin typeface="AvenirNext LT Pro Regular" panose="020B0504020202020204" pitchFamily="34" charset="77"/>
              </a:rPr>
              <a:t>Free digital</a:t>
            </a:r>
            <a:br>
              <a:rPr lang="en-US" sz="2400" b="1" dirty="0">
                <a:latin typeface="AvenirNext LT Pro Regular" panose="020B0504020202020204" pitchFamily="34" charset="77"/>
              </a:rPr>
            </a:br>
            <a:r>
              <a:rPr lang="en-US" sz="2400" b="1" dirty="0">
                <a:latin typeface="AvenirNext LT Pro Regular" panose="020B0504020202020204" pitchFamily="34" charset="77"/>
              </a:rPr>
              <a:t>skills training</a:t>
            </a:r>
          </a:p>
          <a:p>
            <a:br>
              <a:rPr lang="en-US" sz="1100" dirty="0">
                <a:latin typeface="AvenirNext LT Pro Regular" panose="020B0504020202020204" pitchFamily="34" charset="77"/>
              </a:rPr>
            </a:br>
            <a:r>
              <a:rPr lang="en-US" sz="1100" dirty="0">
                <a:latin typeface="AvenirNext LT Pro Regular" panose="020B0504020202020204" pitchFamily="34" charset="77"/>
              </a:rPr>
              <a:t>If you or somebody you know isn’t online, we might be able to help with some free bespoke training from the Digital helpline</a:t>
            </a:r>
          </a:p>
        </p:txBody>
      </p:sp>
    </p:spTree>
    <p:extLst>
      <p:ext uri="{BB962C8B-B14F-4D97-AF65-F5344CB8AC3E}">
        <p14:creationId xmlns:p14="http://schemas.microsoft.com/office/powerpoint/2010/main" val="315419780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510392" y="2248585"/>
            <a:ext cx="4123245" cy="590931"/>
          </a:xfrm>
        </p:spPr>
        <p:txBody>
          <a:bodyPr/>
          <a:lstStyle/>
          <a:p>
            <a:pPr algn="ctr"/>
            <a:r>
              <a:rPr lang="en-US" sz="3600" dirty="0"/>
              <a:t>Using online banking</a:t>
            </a:r>
          </a:p>
        </p:txBody>
      </p:sp>
    </p:spTree>
    <p:extLst>
      <p:ext uri="{BB962C8B-B14F-4D97-AF65-F5344CB8AC3E}">
        <p14:creationId xmlns:p14="http://schemas.microsoft.com/office/powerpoint/2010/main" val="34395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Logging in online</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003899"/>
          </a:xfrm>
        </p:spPr>
        <p:txBody>
          <a:bodyPr anchor="t"/>
          <a:lstStyle/>
          <a:p>
            <a:r>
              <a:rPr lang="en-GB" dirty="0"/>
              <a:t>Security questions and information you might come across when logging in:</a:t>
            </a:r>
          </a:p>
          <a:p>
            <a:endParaRPr lang="en-GB" dirty="0"/>
          </a:p>
          <a:p>
            <a:pPr marL="342900" lvl="0" indent="-342900">
              <a:lnSpc>
                <a:spcPct val="120000"/>
              </a:lnSpc>
              <a:buFont typeface="Symbol" panose="05050102010706020507" pitchFamily="18" charset="2"/>
              <a:buChar char=""/>
            </a:pPr>
            <a:r>
              <a:rPr lang="en-US" dirty="0"/>
              <a:t>Passwords</a:t>
            </a:r>
            <a:endParaRPr lang="en-GB" dirty="0"/>
          </a:p>
          <a:p>
            <a:pPr marL="342900" lvl="0" indent="-342900">
              <a:lnSpc>
                <a:spcPct val="120000"/>
              </a:lnSpc>
              <a:buFont typeface="Symbol" panose="05050102010706020507" pitchFamily="18" charset="2"/>
              <a:buChar char=""/>
            </a:pPr>
            <a:r>
              <a:rPr lang="en-US" dirty="0"/>
              <a:t>Multi-factor identification</a:t>
            </a:r>
            <a:endParaRPr lang="en-GB" dirty="0"/>
          </a:p>
          <a:p>
            <a:pPr marL="342900" lvl="0" indent="-342900">
              <a:lnSpc>
                <a:spcPct val="120000"/>
              </a:lnSpc>
              <a:buFont typeface="Symbol" panose="05050102010706020507" pitchFamily="18" charset="2"/>
              <a:buChar char=""/>
            </a:pPr>
            <a:r>
              <a:rPr lang="en-US" dirty="0"/>
              <a:t>Pins</a:t>
            </a:r>
            <a:endParaRPr lang="en-GB" dirty="0"/>
          </a:p>
          <a:p>
            <a:pPr marL="342900" lvl="0" indent="-342900">
              <a:lnSpc>
                <a:spcPct val="120000"/>
              </a:lnSpc>
              <a:buFont typeface="Symbol" panose="05050102010706020507" pitchFamily="18" charset="2"/>
              <a:buChar char=""/>
            </a:pPr>
            <a:r>
              <a:rPr lang="en-US" dirty="0"/>
              <a:t>Memorable information</a:t>
            </a:r>
            <a:endParaRPr lang="en-GB" dirty="0"/>
          </a:p>
          <a:p>
            <a:pPr marL="342900" lvl="0" indent="-342900">
              <a:lnSpc>
                <a:spcPct val="120000"/>
              </a:lnSpc>
              <a:buFont typeface="Symbol" panose="05050102010706020507" pitchFamily="18" charset="2"/>
              <a:buChar char=""/>
            </a:pPr>
            <a:r>
              <a:rPr lang="en-US" dirty="0"/>
              <a:t>Face scan</a:t>
            </a:r>
            <a:endParaRPr lang="en-GB" dirty="0"/>
          </a:p>
          <a:p>
            <a:pPr marL="342900" lvl="0" indent="-342900">
              <a:lnSpc>
                <a:spcPct val="120000"/>
              </a:lnSpc>
              <a:spcAft>
                <a:spcPts val="1200"/>
              </a:spcAft>
              <a:buFont typeface="Symbol" panose="05050102010706020507" pitchFamily="18" charset="2"/>
              <a:buChar char=""/>
            </a:pPr>
            <a:r>
              <a:rPr lang="en-US" dirty="0"/>
              <a:t>Fingerprint</a:t>
            </a:r>
            <a:endParaRPr lang="en-GB" dirty="0"/>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89003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Example of what you might see</a:t>
            </a:r>
            <a:endParaRPr lang="en-US" dirty="0"/>
          </a:p>
        </p:txBody>
      </p:sp>
      <p:grpSp>
        <p:nvGrpSpPr>
          <p:cNvPr id="4" name="Group 3">
            <a:extLst>
              <a:ext uri="{FF2B5EF4-FFF2-40B4-BE49-F238E27FC236}">
                <a16:creationId xmlns:a16="http://schemas.microsoft.com/office/drawing/2014/main" id="{695C74ED-063B-BD78-FDD6-290EB509963D}"/>
              </a:ext>
            </a:extLst>
          </p:cNvPr>
          <p:cNvGrpSpPr/>
          <p:nvPr/>
        </p:nvGrpSpPr>
        <p:grpSpPr>
          <a:xfrm>
            <a:off x="612000" y="742654"/>
            <a:ext cx="7920000" cy="3745394"/>
            <a:chOff x="612000" y="742654"/>
            <a:chExt cx="7920000" cy="3745394"/>
          </a:xfrm>
        </p:grpSpPr>
        <p:pic>
          <p:nvPicPr>
            <p:cNvPr id="2" name="Picture 1">
              <a:extLst>
                <a:ext uri="{FF2B5EF4-FFF2-40B4-BE49-F238E27FC236}">
                  <a16:creationId xmlns:a16="http://schemas.microsoft.com/office/drawing/2014/main" id="{7BD6D511-6D45-433D-E9D3-B1685C9DE3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2000" y="742654"/>
              <a:ext cx="7920000" cy="3745394"/>
            </a:xfrm>
            <a:prstGeom prst="rect">
              <a:avLst/>
            </a:prstGeom>
          </p:spPr>
        </p:pic>
        <p:sp>
          <p:nvSpPr>
            <p:cNvPr id="3" name="TextBox 2">
              <a:extLst>
                <a:ext uri="{FF2B5EF4-FFF2-40B4-BE49-F238E27FC236}">
                  <a16:creationId xmlns:a16="http://schemas.microsoft.com/office/drawing/2014/main" id="{BBBC44A9-5B55-567B-72C0-153576D98EDA}"/>
                </a:ext>
              </a:extLst>
            </p:cNvPr>
            <p:cNvSpPr txBox="1"/>
            <p:nvPr/>
          </p:nvSpPr>
          <p:spPr>
            <a:xfrm>
              <a:off x="1011042" y="2157910"/>
              <a:ext cx="1159727" cy="200055"/>
            </a:xfrm>
            <a:prstGeom prst="rect">
              <a:avLst/>
            </a:prstGeom>
            <a:solidFill>
              <a:srgbClr val="00084D"/>
            </a:solidFill>
            <a:ln>
              <a:noFill/>
            </a:ln>
          </p:spPr>
          <p:txBody>
            <a:bodyPr wrap="square" rtlCol="0">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a:lstStyle>
            <a:p>
              <a:r>
                <a:rPr lang="en-GB" sz="700" b="1" dirty="0">
                  <a:latin typeface="Calibri" panose="020F0502020204030204" pitchFamily="34" charset="0"/>
                  <a:ea typeface="Calibri" panose="020F0502020204030204" pitchFamily="34" charset="0"/>
                  <a:cs typeface="Calibri" panose="020F0502020204030204" pitchFamily="34" charset="0"/>
                </a:rPr>
                <a:t>CARD MANAGEMENT</a:t>
              </a:r>
            </a:p>
          </p:txBody>
        </p:sp>
      </p:grpSp>
    </p:spTree>
    <p:extLst>
      <p:ext uri="{BB962C8B-B14F-4D97-AF65-F5344CB8AC3E}">
        <p14:creationId xmlns:p14="http://schemas.microsoft.com/office/powerpoint/2010/main" val="169728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C872-9977-470A-DEF8-8F4A68B6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A5DA2-E537-73A0-CAAC-5641C2CDD97D}"/>
              </a:ext>
            </a:extLst>
          </p:cNvPr>
          <p:cNvSpPr>
            <a:spLocks noGrp="1"/>
          </p:cNvSpPr>
          <p:nvPr>
            <p:ph type="title"/>
          </p:nvPr>
        </p:nvSpPr>
        <p:spPr>
          <a:xfrm>
            <a:off x="1508791" y="2176463"/>
            <a:ext cx="2504212" cy="424732"/>
          </a:xfrm>
        </p:spPr>
        <p:txBody>
          <a:bodyPr/>
          <a:lstStyle/>
          <a:p>
            <a:r>
              <a:rPr lang="en-GB" sz="2400" dirty="0"/>
              <a:t>Pre-session survey</a:t>
            </a:r>
          </a:p>
        </p:txBody>
      </p:sp>
      <p:pic>
        <p:nvPicPr>
          <p:cNvPr id="4" name="Picture 3">
            <a:extLst>
              <a:ext uri="{FF2B5EF4-FFF2-40B4-BE49-F238E27FC236}">
                <a16:creationId xmlns:a16="http://schemas.microsoft.com/office/drawing/2014/main" id="{73BF457C-2425-0B19-1CFA-BA07F6E72E97}"/>
              </a:ext>
            </a:extLst>
          </p:cNvPr>
          <p:cNvPicPr>
            <a:picLocks noChangeAspect="1" noChangeArrowheads="1"/>
          </p:cNvPicPr>
          <p:nvPr/>
        </p:nvPicPr>
        <p:blipFill rotWithShape="1">
          <a:blip r:embed="rId3"/>
          <a:srcRect l="25049" t="36220" r="25077" b="14036"/>
          <a:stretch/>
        </p:blipFill>
        <p:spPr bwMode="auto">
          <a:xfrm>
            <a:off x="5722620" y="1615966"/>
            <a:ext cx="1584698" cy="15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91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Using your online account</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2117503"/>
          </a:xfrm>
        </p:spPr>
        <p:txBody>
          <a:bodyPr anchor="t"/>
          <a:lstStyle/>
          <a:p>
            <a:pPr marL="285750" indent="-285750">
              <a:buFont typeface="Arial" panose="020B0604020202020204" pitchFamily="34" charset="0"/>
              <a:buChar char="•"/>
            </a:pPr>
            <a:r>
              <a:rPr lang="en-GB" dirty="0"/>
              <a:t>Pay new and existing payees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Transfer money between accounts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Manage direct debits and standing orders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Review and cancel upcoming payments</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09253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4140000" cy="757130"/>
          </a:xfrm>
        </p:spPr>
        <p:txBody>
          <a:bodyPr/>
          <a:lstStyle/>
          <a:p>
            <a:r>
              <a:rPr lang="en-GB" dirty="0"/>
              <a:t>Direct debits – how do they work?</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1009130"/>
            <a:ext cx="4140000" cy="2031325"/>
          </a:xfrm>
        </p:spPr>
        <p:txBody>
          <a:bodyPr anchor="t"/>
          <a:lstStyle/>
          <a:p>
            <a:pPr marL="285750" indent="-285750">
              <a:buFont typeface="Arial" panose="020B0604020202020204" pitchFamily="34" charset="0"/>
              <a:buChar char="•"/>
            </a:pPr>
            <a:r>
              <a:rPr lang="en-GB" dirty="0"/>
              <a:t>Set up by the company you are paying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Always make sure you have enough money in your account to cover the payment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 can cancel direct debits using your online banking</a:t>
            </a:r>
          </a:p>
          <a:p>
            <a:endParaRPr lang="en-US" sz="1400" dirty="0"/>
          </a:p>
        </p:txBody>
      </p:sp>
      <p:pic>
        <p:nvPicPr>
          <p:cNvPr id="1028" name="Picture 4" descr="The Direct Debit Instruction | Instruction Form | ClearDebit">
            <a:extLst>
              <a:ext uri="{FF2B5EF4-FFF2-40B4-BE49-F238E27FC236}">
                <a16:creationId xmlns:a16="http://schemas.microsoft.com/office/drawing/2014/main" id="{800E9281-5C47-486C-A0E4-0D827FDB4D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8699" y="54151"/>
            <a:ext cx="3249026" cy="458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4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Standing orders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dirty="0"/>
              <a:t>Mary wants to send a monthly payment to a local charity by standing order.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Who would be responsible for setting up the standing order?</a:t>
            </a:r>
            <a:endParaRPr lang="en-US" sz="1400" dirty="0"/>
          </a:p>
        </p:txBody>
      </p:sp>
      <p:pic>
        <p:nvPicPr>
          <p:cNvPr id="5" name="Picture Placeholder 10">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2920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using a computer&#10;&#10;Description automatically generated with low confidence">
            <a:extLst>
              <a:ext uri="{FF2B5EF4-FFF2-40B4-BE49-F238E27FC236}">
                <a16:creationId xmlns:a16="http://schemas.microsoft.com/office/drawing/2014/main" id="{A3B4BE54-FABB-ED52-40E1-76DDC858195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32138" r="2558"/>
          <a:stretch/>
        </p:blipFill>
        <p:spPr>
          <a:xfrm>
            <a:off x="4572000" y="0"/>
            <a:ext cx="4572000" cy="4665133"/>
          </a:xfrm>
        </p:spPr>
      </p:pic>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4140000" cy="757130"/>
          </a:xfrm>
        </p:spPr>
        <p:txBody>
          <a:bodyPr/>
          <a:lstStyle/>
          <a:p>
            <a:r>
              <a:rPr lang="en-GB" dirty="0"/>
              <a:t>Standing orders – how do they work?</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1039022"/>
            <a:ext cx="4140000" cy="3065455"/>
          </a:xfrm>
        </p:spPr>
        <p:txBody>
          <a:bodyPr anchor="t"/>
          <a:lstStyle/>
          <a:p>
            <a:pPr marL="285750" indent="-285750">
              <a:buFont typeface="Arial" panose="020B0604020202020204" pitchFamily="34" charset="0"/>
              <a:buChar char="•"/>
            </a:pPr>
            <a:r>
              <a:rPr lang="en-GB" dirty="0"/>
              <a:t>Set up by you</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Always make sure you have entered the correct details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Set the frequency and amount of the payments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Enter the reference details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Review, change and cancel using your online banking</a:t>
            </a:r>
          </a:p>
          <a:p>
            <a:endParaRPr lang="en-US" sz="1400" dirty="0"/>
          </a:p>
        </p:txBody>
      </p:sp>
    </p:spTree>
    <p:extLst>
      <p:ext uri="{BB962C8B-B14F-4D97-AF65-F5344CB8AC3E}">
        <p14:creationId xmlns:p14="http://schemas.microsoft.com/office/powerpoint/2010/main" val="146074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One-time payments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772793"/>
          </a:xfrm>
        </p:spPr>
        <p:txBody>
          <a:bodyPr anchor="t"/>
          <a:lstStyle/>
          <a:p>
            <a:pPr marL="285750" indent="-285750">
              <a:buFont typeface="Arial" panose="020B0604020202020204" pitchFamily="34" charset="0"/>
              <a:buChar char="•"/>
            </a:pPr>
            <a:r>
              <a:rPr lang="en-GB" dirty="0"/>
              <a:t>Mary's washing machine broke down.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repair man came and fixed it and asked Mary to send the payment through to his bank account.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gives Mary an invoice with the payment details.</a:t>
            </a:r>
            <a:endParaRPr lang="en-US" sz="1400" dirty="0"/>
          </a:p>
        </p:txBody>
      </p:sp>
      <p:pic>
        <p:nvPicPr>
          <p:cNvPr id="6" name="Picture Placeholder 5" descr="Table&#10;&#10;Description automatically generated">
            <a:extLst>
              <a:ext uri="{FF2B5EF4-FFF2-40B4-BE49-F238E27FC236}">
                <a16:creationId xmlns:a16="http://schemas.microsoft.com/office/drawing/2014/main" id="{577BF1F3-3122-2711-0AC0-2A5817D008A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4860" t="-5454" r="-13347" b="11132"/>
          <a:stretch/>
        </p:blipFill>
        <p:spPr>
          <a:xfrm>
            <a:off x="4572000" y="0"/>
            <a:ext cx="4572000" cy="4645479"/>
          </a:xfrm>
        </p:spPr>
      </p:pic>
    </p:spTree>
    <p:extLst>
      <p:ext uri="{BB962C8B-B14F-4D97-AF65-F5344CB8AC3E}">
        <p14:creationId xmlns:p14="http://schemas.microsoft.com/office/powerpoint/2010/main" val="95752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Cheques</a:t>
            </a:r>
            <a:endParaRPr lang="en-US"/>
          </a:p>
        </p:txBody>
      </p:sp>
      <p:sp>
        <p:nvSpPr>
          <p:cNvPr id="2" name="Content Placeholder 1">
            <a:extLst>
              <a:ext uri="{FF2B5EF4-FFF2-40B4-BE49-F238E27FC236}">
                <a16:creationId xmlns:a16="http://schemas.microsoft.com/office/drawing/2014/main" id="{102B937F-E31D-A035-97A9-81CCB1A30373}"/>
              </a:ext>
            </a:extLst>
          </p:cNvPr>
          <p:cNvSpPr>
            <a:spLocks noGrp="1"/>
          </p:cNvSpPr>
          <p:nvPr>
            <p:ph sz="half" idx="2"/>
          </p:nvPr>
        </p:nvSpPr>
        <p:spPr>
          <a:xfrm>
            <a:off x="252000" y="792000"/>
            <a:ext cx="4320000" cy="3748719"/>
          </a:xfrm>
        </p:spPr>
        <p:txBody>
          <a:bodyPr/>
          <a:lstStyle/>
          <a:p>
            <a:pPr marL="342900" indent="-342900">
              <a:buFont typeface="+mj-lt"/>
              <a:buAutoNum type="arabicPeriod"/>
            </a:pPr>
            <a:r>
              <a:rPr lang="en-US" sz="1800" dirty="0">
                <a:effectLst/>
                <a:latin typeface="AvenirNext LT Pro Regular"/>
                <a:ea typeface="Arial" panose="020B0604020202020204" pitchFamily="34" charset="0"/>
                <a:cs typeface="Times New Roman"/>
              </a:rPr>
              <a:t>Mary logs in and chooses the account</a:t>
            </a:r>
            <a:r>
              <a:rPr lang="en-US" sz="1800" dirty="0">
                <a:latin typeface="AvenirNext LT Pro Regular"/>
                <a:ea typeface="Arial" panose="020B0604020202020204" pitchFamily="34" charset="0"/>
                <a:cs typeface="Times New Roman"/>
              </a:rPr>
              <a:t> </a:t>
            </a:r>
            <a:endParaRPr lang="en-US" sz="1800" dirty="0">
              <a:effectLst/>
              <a:ea typeface="Arial" panose="020B0604020202020204" pitchFamily="34" charset="0"/>
              <a:cs typeface="Times New Roman" panose="02020603050405020304" pitchFamily="18" charset="0"/>
            </a:endParaRPr>
          </a:p>
          <a:p>
            <a:pPr marL="342900" indent="-342900">
              <a:buFont typeface="+mj-lt"/>
              <a:buAutoNum type="arabicPeriod"/>
            </a:pPr>
            <a:r>
              <a:rPr lang="en-US" sz="1800" dirty="0">
                <a:latin typeface="AvenirNext LT Pro Regular"/>
                <a:cs typeface="Times New Roman"/>
              </a:rPr>
              <a:t>She selects ‘cheque deposit’</a:t>
            </a:r>
          </a:p>
          <a:p>
            <a:pPr marL="342900" indent="-342900">
              <a:buFont typeface="+mj-lt"/>
              <a:buAutoNum type="arabicPeriod"/>
            </a:pPr>
            <a:r>
              <a:rPr lang="en-US" sz="1800" dirty="0">
                <a:latin typeface="AvenirNext LT Pro Regular"/>
                <a:cs typeface="Times New Roman"/>
              </a:rPr>
              <a:t>She enters the cheque amount</a:t>
            </a:r>
          </a:p>
          <a:p>
            <a:pPr marL="342900" indent="-342900">
              <a:buFont typeface="+mj-lt"/>
              <a:buAutoNum type="arabicPeriod"/>
            </a:pPr>
            <a:r>
              <a:rPr lang="en-US" sz="1800" dirty="0">
                <a:latin typeface="AvenirNext LT Pro Regular"/>
                <a:cs typeface="Times New Roman"/>
              </a:rPr>
              <a:t>She gives the app permission to use her camera</a:t>
            </a:r>
          </a:p>
          <a:p>
            <a:pPr marL="342900" indent="-342900">
              <a:buFont typeface="+mj-lt"/>
              <a:buAutoNum type="arabicPeriod"/>
            </a:pPr>
            <a:r>
              <a:rPr lang="en-US" sz="1800" dirty="0">
                <a:latin typeface="AvenirNext LT Pro Regular"/>
                <a:cs typeface="Times New Roman"/>
              </a:rPr>
              <a:t>She puts the cheque, face up, on the table then holds the camera over the cheque until the green box appears</a:t>
            </a:r>
          </a:p>
          <a:p>
            <a:pPr marL="342900" indent="-342900">
              <a:buFont typeface="+mj-lt"/>
              <a:buAutoNum type="arabicPeriod"/>
            </a:pPr>
            <a:r>
              <a:rPr lang="en-US" sz="1800" dirty="0">
                <a:latin typeface="AvenirNext LT Pro Regular"/>
                <a:cs typeface="Times New Roman"/>
              </a:rPr>
              <a:t>She turns the cheque over and repeats the process</a:t>
            </a:r>
          </a:p>
          <a:p>
            <a:pPr marL="342900" indent="-342900">
              <a:buFont typeface="+mj-lt"/>
              <a:buAutoNum type="arabicPeriod"/>
            </a:pPr>
            <a:r>
              <a:rPr lang="en-US" sz="1800" dirty="0">
                <a:latin typeface="AvenirNext LT Pro Regular"/>
                <a:cs typeface="Times New Roman"/>
              </a:rPr>
              <a:t>She selects ‘Review’, checks and confirms</a:t>
            </a:r>
            <a:endParaRPr lang="en-US" dirty="0">
              <a:latin typeface="AvenirNext LT Pro Regular"/>
              <a:cs typeface="Times New Roman"/>
            </a:endParaRPr>
          </a:p>
        </p:txBody>
      </p:sp>
      <p:pic>
        <p:nvPicPr>
          <p:cNvPr id="5" name="Picture Placeholder 4" descr="A pen and paper on a table&#10;&#10;Description automatically generated with medium confidence">
            <a:extLst>
              <a:ext uri="{FF2B5EF4-FFF2-40B4-BE49-F238E27FC236}">
                <a16:creationId xmlns:a16="http://schemas.microsoft.com/office/drawing/2014/main" id="{D36D678D-F1B9-9564-A440-DBEE753C621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25876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Online activities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523220"/>
          </a:xfrm>
        </p:spPr>
        <p:txBody>
          <a:bodyPr anchor="t"/>
          <a:lstStyle/>
          <a:p>
            <a:r>
              <a:rPr lang="en-GB" dirty="0"/>
              <a:t>List the types of actions you expect to be able to do online to help you manage your money.</a:t>
            </a:r>
            <a:endParaRPr lang="en-US" sz="1400" dirty="0"/>
          </a:p>
        </p:txBody>
      </p:sp>
      <p:pic>
        <p:nvPicPr>
          <p:cNvPr id="5" name="Picture Placeholder 10">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70284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Pending payments</a:t>
            </a:r>
            <a:endParaRPr lang="en-US" dirty="0"/>
          </a:p>
        </p:txBody>
      </p:sp>
      <p:pic>
        <p:nvPicPr>
          <p:cNvPr id="10" name="Content Placeholder 9">
            <a:extLst>
              <a:ext uri="{FF2B5EF4-FFF2-40B4-BE49-F238E27FC236}">
                <a16:creationId xmlns:a16="http://schemas.microsoft.com/office/drawing/2014/main" id="{1D42902F-E915-3580-DF3F-DDAFC2BF3D1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p:blipFill>
        <p:spPr>
          <a:xfrm>
            <a:off x="3038238" y="1054384"/>
            <a:ext cx="3067524" cy="3600000"/>
          </a:xfrm>
        </p:spPr>
      </p:pic>
    </p:spTree>
    <p:extLst>
      <p:ext uri="{BB962C8B-B14F-4D97-AF65-F5344CB8AC3E}">
        <p14:creationId xmlns:p14="http://schemas.microsoft.com/office/powerpoint/2010/main" val="247400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The lost card</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dirty="0"/>
              <a:t>Mary lost her card yesterday morning.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After ringing her daughter, Mary discovered that she could use her online account to freeze the card whilst she looks for it.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means that no-one can use Mary's card whilst it's frozen.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Luckily, she found the card later that day and went back online to unfreeze the card.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other services relating to your bank card do you think you can do online?</a:t>
            </a:r>
          </a:p>
          <a:p>
            <a:endParaRPr lang="en-US" sz="1400" dirty="0"/>
          </a:p>
        </p:txBody>
      </p:sp>
      <p:pic>
        <p:nvPicPr>
          <p:cNvPr id="5" name="Picture Placeholder 10">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2863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Essential banking skills review</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815882"/>
          </a:xfrm>
        </p:spPr>
        <p:txBody>
          <a:bodyPr anchor="t"/>
          <a:lstStyle/>
          <a:p>
            <a:r>
              <a:rPr lang="en-GB" dirty="0"/>
              <a:t>You should now be able to:</a:t>
            </a:r>
          </a:p>
          <a:p>
            <a:endParaRPr lang="en-GB" dirty="0"/>
          </a:p>
          <a:p>
            <a:pPr marL="285750" indent="-285750">
              <a:buFont typeface="Arial" panose="020B0604020202020204" pitchFamily="34" charset="0"/>
              <a:buChar char="•"/>
            </a:pPr>
            <a:r>
              <a:rPr lang="en-GB" dirty="0"/>
              <a:t>l</a:t>
            </a:r>
            <a:r>
              <a:rPr lang="en-GB" sz="1400" dirty="0"/>
              <a:t>ist the benefits of banking online</a:t>
            </a:r>
          </a:p>
          <a:p>
            <a:pPr marL="285750" indent="-285750">
              <a:buFont typeface="Arial" panose="020B0604020202020204" pitchFamily="34" charset="0"/>
              <a:buChar char="•"/>
            </a:pPr>
            <a:r>
              <a:rPr lang="en-GB" sz="1400" dirty="0"/>
              <a:t>set up an online account</a:t>
            </a:r>
          </a:p>
          <a:p>
            <a:pPr marL="285750" indent="-285750">
              <a:buFont typeface="Arial" panose="020B0604020202020204" pitchFamily="34" charset="0"/>
              <a:buChar char="•"/>
            </a:pPr>
            <a:r>
              <a:rPr lang="en-GB" dirty="0"/>
              <a:t>f</a:t>
            </a:r>
            <a:r>
              <a:rPr lang="en-GB" sz="1400" dirty="0"/>
              <a:t>eel confident about managing your account online.</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6750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88398" y="2248585"/>
            <a:ext cx="1967205" cy="590931"/>
          </a:xfrm>
        </p:spPr>
        <p:txBody>
          <a:bodyPr/>
          <a:lstStyle/>
          <a:p>
            <a:pPr algn="ctr"/>
            <a:r>
              <a:rPr lang="en-US" sz="3600" dirty="0"/>
              <a:t>Welcome</a:t>
            </a:r>
          </a:p>
        </p:txBody>
      </p:sp>
    </p:spTree>
    <p:extLst>
      <p:ext uri="{BB962C8B-B14F-4D97-AF65-F5344CB8AC3E}">
        <p14:creationId xmlns:p14="http://schemas.microsoft.com/office/powerpoint/2010/main" val="3700601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045790" y="2248585"/>
            <a:ext cx="3052439" cy="590931"/>
          </a:xfrm>
        </p:spPr>
        <p:txBody>
          <a:bodyPr/>
          <a:lstStyle/>
          <a:p>
            <a:pPr algn="ctr"/>
            <a:r>
              <a:rPr lang="en-US" sz="3600" dirty="0"/>
              <a:t>Any questions?</a:t>
            </a:r>
          </a:p>
        </p:txBody>
      </p:sp>
    </p:spTree>
    <p:extLst>
      <p:ext uri="{BB962C8B-B14F-4D97-AF65-F5344CB8AC3E}">
        <p14:creationId xmlns:p14="http://schemas.microsoft.com/office/powerpoint/2010/main" val="134143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C872-9977-470A-DEF8-8F4A68B6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A5DA2-E537-73A0-CAAC-5641C2CDD97D}"/>
              </a:ext>
            </a:extLst>
          </p:cNvPr>
          <p:cNvSpPr>
            <a:spLocks noGrp="1"/>
          </p:cNvSpPr>
          <p:nvPr>
            <p:ph type="title"/>
          </p:nvPr>
        </p:nvSpPr>
        <p:spPr>
          <a:xfrm>
            <a:off x="1462306" y="2176463"/>
            <a:ext cx="2597186" cy="424732"/>
          </a:xfrm>
        </p:spPr>
        <p:txBody>
          <a:bodyPr/>
          <a:lstStyle/>
          <a:p>
            <a:r>
              <a:rPr lang="en-GB" sz="2400" dirty="0"/>
              <a:t>Post session survey</a:t>
            </a:r>
          </a:p>
        </p:txBody>
      </p:sp>
      <p:pic>
        <p:nvPicPr>
          <p:cNvPr id="3" name="Picture 2">
            <a:extLst>
              <a:ext uri="{FF2B5EF4-FFF2-40B4-BE49-F238E27FC236}">
                <a16:creationId xmlns:a16="http://schemas.microsoft.com/office/drawing/2014/main" id="{CC23D9A8-50A5-59C7-7F0D-8E9EB4022D5F}"/>
              </a:ext>
            </a:extLst>
          </p:cNvPr>
          <p:cNvPicPr>
            <a:picLocks noChangeAspect="1"/>
          </p:cNvPicPr>
          <p:nvPr/>
        </p:nvPicPr>
        <p:blipFill rotWithShape="1">
          <a:blip r:embed="rId3"/>
          <a:srcRect l="25514" t="36244" r="25162" b="14431"/>
          <a:stretch/>
        </p:blipFill>
        <p:spPr>
          <a:xfrm>
            <a:off x="5679671" y="1581109"/>
            <a:ext cx="1615439" cy="1615439"/>
          </a:xfrm>
          <a:prstGeom prst="rect">
            <a:avLst/>
          </a:prstGeom>
        </p:spPr>
      </p:pic>
    </p:spTree>
    <p:extLst>
      <p:ext uri="{BB962C8B-B14F-4D97-AF65-F5344CB8AC3E}">
        <p14:creationId xmlns:p14="http://schemas.microsoft.com/office/powerpoint/2010/main" val="19210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4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Introductions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dirty="0"/>
              <a:t>Your facilitator today is:</a:t>
            </a:r>
          </a:p>
          <a:p>
            <a:endParaRPr lang="en-GB" dirty="0"/>
          </a:p>
          <a:p>
            <a:endParaRPr lang="en-GB" dirty="0"/>
          </a:p>
          <a:p>
            <a:endParaRPr lang="en-GB" dirty="0"/>
          </a:p>
          <a:p>
            <a:r>
              <a:rPr lang="en-GB" dirty="0"/>
              <a:t>Please introduce yourself to the rest of the group.</a:t>
            </a:r>
          </a:p>
          <a:p>
            <a:endParaRPr lang="en-GB" sz="1400" dirty="0"/>
          </a:p>
          <a:p>
            <a:endParaRPr lang="en-GB" dirty="0"/>
          </a:p>
          <a:p>
            <a:r>
              <a:rPr lang="en-GB" dirty="0"/>
              <a:t>Write down one question you hope to answer by attending the workshop</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68381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Banking Online workshop</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2806922"/>
          </a:xfrm>
        </p:spPr>
        <p:txBody>
          <a:bodyPr anchor="t"/>
          <a:lstStyle/>
          <a:p>
            <a:r>
              <a:rPr lang="en-GB" sz="1400" dirty="0"/>
              <a:t>Objectives</a:t>
            </a:r>
          </a:p>
          <a:p>
            <a:endParaRPr lang="en-GB" dirty="0"/>
          </a:p>
          <a:p>
            <a:r>
              <a:rPr lang="en-GB" dirty="0"/>
              <a:t>This workshop aims to help you to manage your bank account online.</a:t>
            </a:r>
          </a:p>
          <a:p>
            <a:endParaRPr lang="en-GB" sz="1400" dirty="0"/>
          </a:p>
          <a:p>
            <a:r>
              <a:rPr lang="en-GB" dirty="0"/>
              <a:t>By the end of this workshop, you should be able to:</a:t>
            </a:r>
          </a:p>
          <a:p>
            <a:pPr marL="285750" indent="-285750">
              <a:buFont typeface="Arial" panose="020B0604020202020204" pitchFamily="34" charset="0"/>
              <a:buChar char="•"/>
            </a:pPr>
            <a:r>
              <a:rPr lang="en-GB" dirty="0"/>
              <a:t>l</a:t>
            </a:r>
            <a:r>
              <a:rPr lang="en-GB" sz="1400" dirty="0"/>
              <a:t>ist the benefits of banking online</a:t>
            </a:r>
          </a:p>
          <a:p>
            <a:pPr marL="285750" indent="-285750">
              <a:buFont typeface="Arial" panose="020B0604020202020204" pitchFamily="34" charset="0"/>
              <a:buChar char="•"/>
            </a:pPr>
            <a:r>
              <a:rPr lang="en-GB" sz="1400" dirty="0"/>
              <a:t>set up an online account</a:t>
            </a:r>
          </a:p>
          <a:p>
            <a:pPr marL="285750" indent="-285750">
              <a:buFont typeface="Arial" panose="020B0604020202020204" pitchFamily="34" charset="0"/>
              <a:buChar char="•"/>
            </a:pPr>
            <a:r>
              <a:rPr lang="en-GB" sz="1400" dirty="0"/>
              <a:t>feel confident about managing your account online.</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6772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Today’s session</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323987"/>
          </a:xfrm>
        </p:spPr>
        <p:txBody>
          <a:bodyPr anchor="t"/>
          <a:lstStyle/>
          <a:p>
            <a:r>
              <a:rPr lang="en-GB" sz="1400" dirty="0"/>
              <a:t>Health and safety briefing</a:t>
            </a:r>
          </a:p>
          <a:p>
            <a:endParaRPr lang="en-GB" sz="1400" dirty="0"/>
          </a:p>
          <a:p>
            <a:endParaRPr lang="en-GB" dirty="0"/>
          </a:p>
          <a:p>
            <a:r>
              <a:rPr lang="en-GB" sz="1400" b="1" dirty="0"/>
              <a:t>Agenda</a:t>
            </a:r>
          </a:p>
          <a:p>
            <a:pPr marL="285750" indent="-285750">
              <a:buFont typeface="Arial" panose="020B0604020202020204" pitchFamily="34" charset="0"/>
              <a:buChar char="•"/>
            </a:pPr>
            <a:r>
              <a:rPr lang="en-GB" sz="1400" dirty="0"/>
              <a:t>Welcome.</a:t>
            </a:r>
          </a:p>
          <a:p>
            <a:pPr marL="285750" indent="-285750">
              <a:buFont typeface="Arial" panose="020B0604020202020204" pitchFamily="34" charset="0"/>
              <a:buChar char="•"/>
            </a:pPr>
            <a:r>
              <a:rPr lang="en-GB" dirty="0"/>
              <a:t>What are the benefits?</a:t>
            </a:r>
          </a:p>
          <a:p>
            <a:pPr marL="285750" indent="-285750">
              <a:buFont typeface="Arial" panose="020B0604020202020204" pitchFamily="34" charset="0"/>
              <a:buChar char="•"/>
            </a:pPr>
            <a:r>
              <a:rPr lang="en-GB" sz="1400" dirty="0"/>
              <a:t>Setting up online banking.</a:t>
            </a:r>
          </a:p>
          <a:p>
            <a:pPr marL="285750" indent="-285750">
              <a:buFont typeface="Arial" panose="020B0604020202020204" pitchFamily="34" charset="0"/>
              <a:buChar char="•"/>
            </a:pPr>
            <a:r>
              <a:rPr lang="en-GB" dirty="0"/>
              <a:t>Using online banking.</a:t>
            </a:r>
            <a:endParaRPr lang="en-GB" sz="1400" dirty="0"/>
          </a:p>
          <a:p>
            <a:endParaRPr lang="en-GB" sz="1400" dirty="0"/>
          </a:p>
          <a:p>
            <a:r>
              <a:rPr lang="en-GB" dirty="0"/>
              <a:t>Disclaimer: Everything that is discussed today is for guidance and is not financial advice. Any websites, tools etc. are examples of what's available.</a:t>
            </a:r>
            <a:endParaRPr lang="en-GB" sz="1400" dirty="0"/>
          </a:p>
          <a:p>
            <a:endParaRPr lang="en-US" sz="1400" dirty="0"/>
          </a:p>
        </p:txBody>
      </p:sp>
      <p:pic>
        <p:nvPicPr>
          <p:cNvPr id="4" name="Picture Placeholder 3">
            <a:extLst>
              <a:ext uri="{FF2B5EF4-FFF2-40B4-BE49-F238E27FC236}">
                <a16:creationId xmlns:a16="http://schemas.microsoft.com/office/drawing/2014/main" id="{97A2C5E2-4D82-75E8-99C6-3AD051D0C6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440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332455" y="2248585"/>
            <a:ext cx="4479111" cy="590931"/>
          </a:xfrm>
        </p:spPr>
        <p:txBody>
          <a:bodyPr/>
          <a:lstStyle/>
          <a:p>
            <a:pPr algn="ctr"/>
            <a:r>
              <a:rPr lang="en-US" sz="3600" dirty="0"/>
              <a:t>What are the benefits?</a:t>
            </a:r>
          </a:p>
        </p:txBody>
      </p:sp>
    </p:spTree>
    <p:extLst>
      <p:ext uri="{BB962C8B-B14F-4D97-AF65-F5344CB8AC3E}">
        <p14:creationId xmlns:p14="http://schemas.microsoft.com/office/powerpoint/2010/main" val="346311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Mary’s story</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1588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Meet Mary.</a:t>
            </a:r>
          </a:p>
          <a:p>
            <a:pPr marL="285750" indent="-285750">
              <a:buFont typeface="Arial" panose="020B0604020202020204" pitchFamily="34" charset="0"/>
              <a:buChar char="•"/>
            </a:pPr>
            <a:r>
              <a:rPr lang="en-GB" sz="1800" kern="0" dirty="0">
                <a:latin typeface="AvenirNext LT Pro Regular" panose="020B0504020202020204" pitchFamily="34" charset="77"/>
              </a:rPr>
              <a:t>Mary has been thinking about setting up online banking.</a:t>
            </a:r>
          </a:p>
          <a:p>
            <a:pPr marL="285750" indent="-285750">
              <a:buFont typeface="Arial" panose="020B0604020202020204" pitchFamily="34" charset="0"/>
              <a:buChar char="•"/>
            </a:pPr>
            <a:r>
              <a:rPr lang="en-GB" sz="1800" kern="0" dirty="0">
                <a:latin typeface="AvenirNext LT Pro Regular" panose="020B0504020202020204" pitchFamily="34" charset="77"/>
              </a:rPr>
              <a:t>What do you think the benefits will be?</a:t>
            </a:r>
          </a:p>
        </p:txBody>
      </p:sp>
    </p:spTree>
    <p:extLst>
      <p:ext uri="{BB962C8B-B14F-4D97-AF65-F5344CB8AC3E}">
        <p14:creationId xmlns:p14="http://schemas.microsoft.com/office/powerpoint/2010/main" val="156150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Mary’s story</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What concerns might Mary have about banking online?</a:t>
            </a:r>
          </a:p>
        </p:txBody>
      </p:sp>
    </p:spTree>
    <p:extLst>
      <p:ext uri="{BB962C8B-B14F-4D97-AF65-F5344CB8AC3E}">
        <p14:creationId xmlns:p14="http://schemas.microsoft.com/office/powerpoint/2010/main" val="89627056"/>
      </p:ext>
    </p:extLst>
  </p:cSld>
  <p:clrMapOvr>
    <a:masterClrMapping/>
  </p:clrMapOvr>
</p:sld>
</file>

<file path=ppt/theme/theme1.xml><?xml version="1.0" encoding="utf-8"?>
<a:theme xmlns:a="http://schemas.openxmlformats.org/drawingml/2006/main" name="BOS">
  <a:themeElements>
    <a:clrScheme name="BOS">
      <a:dk1>
        <a:srgbClr val="00084D"/>
      </a:dk1>
      <a:lt1>
        <a:srgbClr val="FFFFFF"/>
      </a:lt1>
      <a:dk2>
        <a:srgbClr val="05276A"/>
      </a:dk2>
      <a:lt2>
        <a:srgbClr val="FFFFFF"/>
      </a:lt2>
      <a:accent1>
        <a:srgbClr val="00084D"/>
      </a:accent1>
      <a:accent2>
        <a:srgbClr val="05276A"/>
      </a:accent2>
      <a:accent3>
        <a:srgbClr val="005BA2"/>
      </a:accent3>
      <a:accent4>
        <a:srgbClr val="167DB2"/>
      </a:accent4>
      <a:accent5>
        <a:srgbClr val="028061"/>
      </a:accent5>
      <a:accent6>
        <a:srgbClr val="CB4D06"/>
      </a:accent6>
      <a:hlink>
        <a:srgbClr val="05276A"/>
      </a:hlink>
      <a:folHlink>
        <a:srgbClr val="005BA2"/>
      </a:folHlink>
    </a:clrScheme>
    <a:fontScheme name="Custom Design">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S" id="{71C33A1E-89C7-B348-9A0F-6CCFE1C4E9CA}" vid="{AD252FD8-60FB-B442-9163-1878E5ABDC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26ea033-2852-474a-8cc8-30d2b3b4aa0f">
      <UserInfo>
        <DisplayName>Holmes, Em (Group Customer Inclusion)</DisplayName>
        <AccountId>31</AccountId>
        <AccountType/>
      </UserInfo>
    </SharedWithUsers>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EB8AD5-77CB-4D22-9CD0-9152A0B318D6}">
  <ds:schemaRefs>
    <ds:schemaRef ds:uri="http://purl.org/dc/elements/1.1/"/>
    <ds:schemaRef ds:uri="http://purl.org/dc/term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a26ea033-2852-474a-8cc8-30d2b3b4aa0f"/>
    <ds:schemaRef ds:uri="http://schemas.microsoft.com/sharepoint/v3"/>
    <ds:schemaRef ds:uri="http://www.w3.org/XML/1998/namespace"/>
    <ds:schemaRef ds:uri="http://schemas.microsoft.com/office/infopath/2007/PartnerControls"/>
    <ds:schemaRef ds:uri="8296b18e-8234-4d94-91b1-3ed3998a7eb5"/>
  </ds:schemaRefs>
</ds:datastoreItem>
</file>

<file path=customXml/itemProps2.xml><?xml version="1.0" encoding="utf-8"?>
<ds:datastoreItem xmlns:ds="http://schemas.openxmlformats.org/officeDocument/2006/customXml" ds:itemID="{E426AC30-1F8A-46A0-8591-4031297F3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1639B7-2667-4BAB-8292-26BB4AD80B33}">
  <ds:schemaRefs>
    <ds:schemaRef ds:uri="http://schemas.microsoft.com/sharepoint/v3/contenttype/fo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5017</Words>
  <Application>Microsoft Office PowerPoint</Application>
  <PresentationFormat>On-screen Show (16:9)</PresentationFormat>
  <Paragraphs>410</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BoS Pill Gothic</vt:lpstr>
      <vt:lpstr>Helvetica Neue</vt:lpstr>
      <vt:lpstr>WordVisiCarriageReturn_MSFontService</vt:lpstr>
      <vt:lpstr>Arial</vt:lpstr>
      <vt:lpstr>Segoe UI</vt:lpstr>
      <vt:lpstr>Calibri</vt:lpstr>
      <vt:lpstr>AvenirNext LT Pro Regular</vt:lpstr>
      <vt:lpstr>Lloyds Bank Jack</vt:lpstr>
      <vt:lpstr>Symbol</vt:lpstr>
      <vt:lpstr>BOS</vt:lpstr>
      <vt:lpstr>Banking Online Workshop</vt:lpstr>
      <vt:lpstr>Pre-session survey</vt:lpstr>
      <vt:lpstr>Welcome</vt:lpstr>
      <vt:lpstr>Introductions</vt:lpstr>
      <vt:lpstr>Banking Online workshop</vt:lpstr>
      <vt:lpstr>Today’s session</vt:lpstr>
      <vt:lpstr>What are the benefits?</vt:lpstr>
      <vt:lpstr>Mary’s story</vt:lpstr>
      <vt:lpstr>Mary’s story</vt:lpstr>
      <vt:lpstr>Setting up online banking</vt:lpstr>
      <vt:lpstr>Mary’s story</vt:lpstr>
      <vt:lpstr>App vs browser</vt:lpstr>
      <vt:lpstr>Mary’s story</vt:lpstr>
      <vt:lpstr>Setting up Mary’s account</vt:lpstr>
      <vt:lpstr>Browser log in</vt:lpstr>
      <vt:lpstr>Help downloading the app</vt:lpstr>
      <vt:lpstr>Using online banking</vt:lpstr>
      <vt:lpstr>Logging in online</vt:lpstr>
      <vt:lpstr>Example of what you might see</vt:lpstr>
      <vt:lpstr>Using your online account</vt:lpstr>
      <vt:lpstr>Direct debits – how do they work?</vt:lpstr>
      <vt:lpstr>Standing orders</vt:lpstr>
      <vt:lpstr>Standing orders – how do they work?</vt:lpstr>
      <vt:lpstr>One-time payments</vt:lpstr>
      <vt:lpstr>Cheques</vt:lpstr>
      <vt:lpstr>Online activities</vt:lpstr>
      <vt:lpstr>Pending payments</vt:lpstr>
      <vt:lpstr>The lost card</vt:lpstr>
      <vt:lpstr>Essential banking skills review</vt:lpstr>
      <vt:lpstr>Any questions?</vt:lpstr>
      <vt:lpstr>Post session survey</vt:lpstr>
      <vt:lpstr>PowerPoint Presentation</vt:lpstr>
    </vt:vector>
  </TitlesOfParts>
  <Company>Ministry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Holmes, George (Group Customer Inclusion)</cp:lastModifiedBy>
  <cp:revision>117</cp:revision>
  <dcterms:created xsi:type="dcterms:W3CDTF">2011-07-15T10:12:05Z</dcterms:created>
  <dcterms:modified xsi:type="dcterms:W3CDTF">2024-08-02T13:18:14Z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MSIP_Label_7bc792f8-6d75-423a-9981-629281829092_Enabled">
    <vt:lpwstr>true</vt:lpwstr>
  </property>
  <property fmtid="{D5CDD505-2E9C-101B-9397-08002B2CF9AE}" pid="5" name="MSIP_Label_7bc792f8-6d75-423a-9981-629281829092_SetDate">
    <vt:lpwstr>2023-03-07T16:34:08Z</vt:lpwstr>
  </property>
  <property fmtid="{D5CDD505-2E9C-101B-9397-08002B2CF9AE}" pid="6" name="MSIP_Label_7bc792f8-6d75-423a-9981-629281829092_Method">
    <vt:lpwstr>Privileged</vt:lpwstr>
  </property>
  <property fmtid="{D5CDD505-2E9C-101B-9397-08002B2CF9AE}" pid="7" name="MSIP_Label_7bc792f8-6d75-423a-9981-629281829092_Name">
    <vt:lpwstr>7bc792f8-6d75-423a-9981-629281829092</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ActionId">
    <vt:lpwstr>f44e60b5-3867-47d2-8415-c20ae0cc01e0</vt:lpwstr>
  </property>
  <property fmtid="{D5CDD505-2E9C-101B-9397-08002B2CF9AE}" pid="10" name="MSIP_Label_7bc792f8-6d75-423a-9981-629281829092_ContentBits">
    <vt:lpwstr>1</vt:lpwstr>
  </property>
</Properties>
</file>