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83_FCC38CD4.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50" r:id="rId4"/>
    <p:sldMasterId id="2147483691" r:id="rId5"/>
    <p:sldMasterId id="2147483700" r:id="rId6"/>
  </p:sldMasterIdLst>
  <p:notesMasterIdLst>
    <p:notesMasterId r:id="rId66"/>
  </p:notesMasterIdLst>
  <p:sldIdLst>
    <p:sldId id="256" r:id="rId7"/>
    <p:sldId id="401" r:id="rId8"/>
    <p:sldId id="258" r:id="rId9"/>
    <p:sldId id="259" r:id="rId10"/>
    <p:sldId id="327" r:id="rId11"/>
    <p:sldId id="333" r:id="rId12"/>
    <p:sldId id="358" r:id="rId13"/>
    <p:sldId id="365" r:id="rId14"/>
    <p:sldId id="326" r:id="rId15"/>
    <p:sldId id="359" r:id="rId16"/>
    <p:sldId id="389" r:id="rId17"/>
    <p:sldId id="334" r:id="rId18"/>
    <p:sldId id="390" r:id="rId19"/>
    <p:sldId id="391" r:id="rId20"/>
    <p:sldId id="337" r:id="rId21"/>
    <p:sldId id="368" r:id="rId22"/>
    <p:sldId id="369" r:id="rId23"/>
    <p:sldId id="387" r:id="rId24"/>
    <p:sldId id="388" r:id="rId25"/>
    <p:sldId id="370" r:id="rId26"/>
    <p:sldId id="371" r:id="rId27"/>
    <p:sldId id="340" r:id="rId28"/>
    <p:sldId id="341" r:id="rId29"/>
    <p:sldId id="372" r:id="rId30"/>
    <p:sldId id="373" r:id="rId31"/>
    <p:sldId id="374" r:id="rId32"/>
    <p:sldId id="377" r:id="rId33"/>
    <p:sldId id="379" r:id="rId34"/>
    <p:sldId id="376" r:id="rId35"/>
    <p:sldId id="378" r:id="rId36"/>
    <p:sldId id="394" r:id="rId37"/>
    <p:sldId id="395" r:id="rId38"/>
    <p:sldId id="396" r:id="rId39"/>
    <p:sldId id="397" r:id="rId40"/>
    <p:sldId id="398" r:id="rId41"/>
    <p:sldId id="399" r:id="rId42"/>
    <p:sldId id="400" r:id="rId43"/>
    <p:sldId id="380" r:id="rId44"/>
    <p:sldId id="381" r:id="rId45"/>
    <p:sldId id="382" r:id="rId46"/>
    <p:sldId id="383" r:id="rId47"/>
    <p:sldId id="384" r:id="rId48"/>
    <p:sldId id="385" r:id="rId49"/>
    <p:sldId id="386" r:id="rId50"/>
    <p:sldId id="343" r:id="rId51"/>
    <p:sldId id="344" r:id="rId52"/>
    <p:sldId id="345" r:id="rId53"/>
    <p:sldId id="347" r:id="rId54"/>
    <p:sldId id="356" r:id="rId55"/>
    <p:sldId id="348" r:id="rId56"/>
    <p:sldId id="349" r:id="rId57"/>
    <p:sldId id="392" r:id="rId58"/>
    <p:sldId id="393" r:id="rId59"/>
    <p:sldId id="353" r:id="rId60"/>
    <p:sldId id="354" r:id="rId61"/>
    <p:sldId id="363" r:id="rId62"/>
    <p:sldId id="355" r:id="rId63"/>
    <p:sldId id="402" r:id="rId64"/>
    <p:sldId id="320" r:id="rId65"/>
  </p:sldIdLst>
  <p:sldSz cx="9144000" cy="5143500" type="screen16x9"/>
  <p:notesSz cx="6858000" cy="9144000"/>
  <p:embeddedFontLst>
    <p:embeddedFont>
      <p:font typeface="BoS Pill Gothic" panose="02000503030000020004" pitchFamily="50" charset="0"/>
      <p:bold r:id="rId67"/>
    </p:embeddedFont>
    <p:embeddedFont>
      <p:font typeface="Lloyds Bank Jack" panose="02000503040000020004" pitchFamily="50" charset="0"/>
      <p:regular r:id="rId68"/>
      <p:bold r:id="rId69"/>
      <p:italic r:id="rId70"/>
      <p:boldItalic r:id="rId71"/>
    </p:embeddedFont>
    <p:embeddedFont>
      <p:font typeface="Segoe UI" panose="020B0502040204020203" pitchFamily="34" charset="0"/>
      <p:regular r:id="rId72"/>
      <p:bold r:id="rId73"/>
      <p:italic r:id="rId74"/>
      <p:boldItalic r:id="rId75"/>
    </p:embeddedFont>
    <p:embeddedFont>
      <p:font typeface="Source Sans Pro" panose="020B0503030403020204" pitchFamily="34" charset="0"/>
      <p:regular r:id="rId76"/>
    </p:embeddedFont>
  </p:embeddedFontLst>
  <p:defaultTex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p:defaultTextStyle>
  <p:modifyVerifier cryptProviderType="rsaAES" cryptAlgorithmClass="hash" cryptAlgorithmType="typeAny" cryptAlgorithmSid="14" spinCount="100000" saltData="+g+SMyY7gRfoj82gxtBXhA==" hashData="CYxGBlH9PUY/vh55nnIsF7A/ZONhC6XJgR998PkY5fJFeiTxWquEBAOEOoR4pamlAQrNmnBSsPf8x9/12BtZvg=="/>
  <p:extLst>
    <p:ext uri="{EFAFB233-063F-42B5-8137-9DF3F51BA10A}">
      <p15:sldGuideLst xmlns:p15="http://schemas.microsoft.com/office/powerpoint/2012/main">
        <p15:guide id="1" orient="horz" pos="1938" userDrawn="1">
          <p15:clr>
            <a:srgbClr val="A4A3A4"/>
          </p15:clr>
        </p15:guide>
        <p15:guide id="2" pos="884" userDrawn="1">
          <p15:clr>
            <a:srgbClr val="A4A3A4"/>
          </p15:clr>
        </p15:guide>
        <p15:guide id="3" pos="55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D6E81D-2A7D-6A98-04BE-0699B1CB988C}" name="Hollobon, Simon (Brightwave)" initials="HS(" userId="S::P10334254@capita.co.uk::4c1aa7ed-713f-4416-8fc7-662b1b0fd310" providerId="AD"/>
  <p188:author id="{65707E21-31D3-9688-986D-B28A774CFEB5}" name="Williams, Nicola ((Group Customer Inclusion))" initials="WI" userId="S::nicola.williams1@lloydsbanking.com::16f7d3d4-dd13-4ea8-9aba-d2692b196d41" providerId="AD"/>
  <p188:author id="{BB2F7E46-F8AE-DBB7-5364-3463A2BEF8D3}" name="Pelling, Ian (Brightwave)" initials="PI(" userId="S::p10334264@capita.co.uk::9a9fc9d1-5ce5-4bac-ac79-54eba9f7bc3d" providerId="AD"/>
  <p188:author id="{2985C853-2457-CEF6-611A-58EB43070350}" name="Armstrong, Laura (Digital Impact &amp; Inclusion - CCO)" initials="AC" userId="S::laura.armstrong1@lloydsbanking.com::2f5e2b6c-e361-41e9-be32-47ebcb289cb7" providerId="AD"/>
  <p188:author id="{0BE5EFA2-DF11-2BC0-1C86-D243E5EB1D61}" name="Kennedy, Sarah (Brightwave)" initials="KS(" userId="S::P10445171@capita.co.uk::d2b013c2-263f-492f-a884-1f18d25f8344" providerId="AD"/>
  <p188:author id="{337281A7-649C-2E42-5E5E-5DA20328049B}" name="Smith, Michael (Capita Learning)" initials="SM(L" userId="S::P10447474@capita.co.uk::b6b37483-e43c-4d76-9c26-f98713eb7abc" providerId="AD"/>
  <p188:author id="{31DF95B1-F425-3024-69F3-CC46A50C65F1}" name="Mistry, Urvashi (Digital Impact &amp; Inclusion - CCO)" initials="MU(I&amp;IC" userId="S::Urvashi.Mistry@lloydsbanking.com::128b6795-d5c6-4d99-aa22-b235fafd87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ennedy, Sarah (Capita Learning)" initials="KS(L" lastIdx="3" clrIdx="0">
    <p:extLst>
      <p:ext uri="{19B8F6BF-5375-455C-9EA6-DF929625EA0E}">
        <p15:presenceInfo xmlns:p15="http://schemas.microsoft.com/office/powerpoint/2012/main" userId="S::P10445171@capita.co.uk::d2b013c2-263f-492f-a884-1f18d25f8344" providerId="AD"/>
      </p:ext>
    </p:extLst>
  </p:cmAuthor>
  <p:cmAuthor id="2" name="Pelling, Ian (Capita Learning)" initials="PI(L" lastIdx="3" clrIdx="1">
    <p:extLst>
      <p:ext uri="{19B8F6BF-5375-455C-9EA6-DF929625EA0E}">
        <p15:presenceInfo xmlns:p15="http://schemas.microsoft.com/office/powerpoint/2012/main" userId="S::p10334264@capita.co.uk::9a9fc9d1-5ce5-4bac-ac79-54eba9f7bc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A2"/>
    <a:srgbClr val="00084D"/>
    <a:srgbClr val="000000"/>
    <a:srgbClr val="01694D"/>
    <a:srgbClr val="014731"/>
    <a:srgbClr val="F1F1F1"/>
    <a:srgbClr val="505050"/>
    <a:srgbClr val="005C68"/>
    <a:srgbClr val="471368"/>
    <a:srgbClr val="0D54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06ED5C-C32F-4769-AE6B-9D8683FBC694}" v="2" dt="2024-06-19T10:54:57.8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84" autoAdjust="0"/>
  </p:normalViewPr>
  <p:slideViewPr>
    <p:cSldViewPr snapToGrid="0">
      <p:cViewPr varScale="1">
        <p:scale>
          <a:sx n="118" d="100"/>
          <a:sy n="118" d="100"/>
        </p:scale>
        <p:origin x="1404" y="96"/>
      </p:cViewPr>
      <p:guideLst>
        <p:guide orient="horz" pos="1938"/>
        <p:guide pos="884"/>
        <p:guide pos="55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font" Target="fonts/font2.fntdata"/><Relationship Id="rId84" Type="http://schemas.microsoft.com/office/2018/10/relationships/authors" Target="author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8.fntdata"/><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font" Target="fonts/font3.fntdata"/><Relationship Id="rId77"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6.fntdata"/><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font" Target="fonts/font1.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4.fntdata"/><Relationship Id="rId75" Type="http://schemas.openxmlformats.org/officeDocument/2006/relationships/font" Target="fonts/font9.fntdata"/><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7.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0.fntdata"/><Relationship Id="rId7" Type="http://schemas.openxmlformats.org/officeDocument/2006/relationships/slide" Target="slides/slide1.xml"/><Relationship Id="rId71" Type="http://schemas.openxmlformats.org/officeDocument/2006/relationships/font" Target="fonts/font5.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son, David (Learning – People &amp; Places)" userId="98c0bd93-5d44-4361-8273-c4f9ec36852f" providerId="ADAL" clId="{A906ED5C-C32F-4769-AE6B-9D8683FBC694}"/>
    <pc:docChg chg="addSld modSld">
      <pc:chgData name="Johnson, David (Learning – People &amp; Places)" userId="98c0bd93-5d44-4361-8273-c4f9ec36852f" providerId="ADAL" clId="{A906ED5C-C32F-4769-AE6B-9D8683FBC694}" dt="2024-06-19T10:54:57.812" v="1"/>
      <pc:docMkLst>
        <pc:docMk/>
      </pc:docMkLst>
      <pc:sldChg chg="add">
        <pc:chgData name="Johnson, David (Learning – People &amp; Places)" userId="98c0bd93-5d44-4361-8273-c4f9ec36852f" providerId="ADAL" clId="{A906ED5C-C32F-4769-AE6B-9D8683FBC694}" dt="2024-06-19T10:54:34.760" v="0"/>
        <pc:sldMkLst>
          <pc:docMk/>
          <pc:sldMk cId="2532915123" sldId="401"/>
        </pc:sldMkLst>
      </pc:sldChg>
      <pc:sldChg chg="add">
        <pc:chgData name="Johnson, David (Learning – People &amp; Places)" userId="98c0bd93-5d44-4361-8273-c4f9ec36852f" providerId="ADAL" clId="{A906ED5C-C32F-4769-AE6B-9D8683FBC694}" dt="2024-06-19T10:54:57.812" v="1"/>
        <pc:sldMkLst>
          <pc:docMk/>
          <pc:sldMk cId="192108563" sldId="402"/>
        </pc:sldMkLst>
      </pc:sldChg>
    </pc:docChg>
  </pc:docChgLst>
  <pc:docChgLst>
    <pc:chgData name="Franklin, Chris (Customer Inclusion, Customer Channels)" userId="826ee402-fbdb-4034-a7c7-db309b41606d" providerId="ADAL" clId="{E10F8DEE-99EE-48AD-9954-9457BE519DDD}"/>
    <pc:docChg chg="undo custSel addSld modSld">
      <pc:chgData name="Franklin, Chris (Customer Inclusion, Customer Channels)" userId="826ee402-fbdb-4034-a7c7-db309b41606d" providerId="ADAL" clId="{E10F8DEE-99EE-48AD-9954-9457BE519DDD}" dt="2023-04-04T11:02:04.271" v="67"/>
      <pc:docMkLst>
        <pc:docMk/>
      </pc:docMkLst>
      <pc:sldChg chg="modNotesTx">
        <pc:chgData name="Franklin, Chris (Customer Inclusion, Customer Channels)" userId="826ee402-fbdb-4034-a7c7-db309b41606d" providerId="ADAL" clId="{E10F8DEE-99EE-48AD-9954-9457BE519DDD}" dt="2023-04-04T10:49:49.407" v="0"/>
        <pc:sldMkLst>
          <pc:docMk/>
          <pc:sldMk cId="0" sldId="256"/>
        </pc:sldMkLst>
      </pc:sldChg>
      <pc:sldChg chg="modNotesTx">
        <pc:chgData name="Franklin, Chris (Customer Inclusion, Customer Channels)" userId="826ee402-fbdb-4034-a7c7-db309b41606d" providerId="ADAL" clId="{E10F8DEE-99EE-48AD-9954-9457BE519DDD}" dt="2023-04-04T10:50:05.316" v="1"/>
        <pc:sldMkLst>
          <pc:docMk/>
          <pc:sldMk cId="3700601012" sldId="258"/>
        </pc:sldMkLst>
      </pc:sldChg>
      <pc:sldChg chg="modNotesTx">
        <pc:chgData name="Franklin, Chris (Customer Inclusion, Customer Channels)" userId="826ee402-fbdb-4034-a7c7-db309b41606d" providerId="ADAL" clId="{E10F8DEE-99EE-48AD-9954-9457BE519DDD}" dt="2023-04-04T10:50:36.659" v="2"/>
        <pc:sldMkLst>
          <pc:docMk/>
          <pc:sldMk cId="3683819273" sldId="259"/>
        </pc:sldMkLst>
      </pc:sldChg>
      <pc:sldChg chg="modNotesTx">
        <pc:chgData name="Franklin, Chris (Customer Inclusion, Customer Channels)" userId="826ee402-fbdb-4034-a7c7-db309b41606d" providerId="ADAL" clId="{E10F8DEE-99EE-48AD-9954-9457BE519DDD}" dt="2023-04-04T11:02:04.271" v="67"/>
        <pc:sldMkLst>
          <pc:docMk/>
          <pc:sldMk cId="3086340843" sldId="320"/>
        </pc:sldMkLst>
      </pc:sldChg>
      <pc:sldChg chg="modNotesTx">
        <pc:chgData name="Franklin, Chris (Customer Inclusion, Customer Channels)" userId="826ee402-fbdb-4034-a7c7-db309b41606d" providerId="ADAL" clId="{E10F8DEE-99EE-48AD-9954-9457BE519DDD}" dt="2023-04-04T10:52:41.386" v="39"/>
        <pc:sldMkLst>
          <pc:docMk/>
          <pc:sldMk cId="1722194318" sldId="326"/>
        </pc:sldMkLst>
      </pc:sldChg>
      <pc:sldChg chg="modNotesTx">
        <pc:chgData name="Franklin, Chris (Customer Inclusion, Customer Channels)" userId="826ee402-fbdb-4034-a7c7-db309b41606d" providerId="ADAL" clId="{E10F8DEE-99EE-48AD-9954-9457BE519DDD}" dt="2023-04-04T10:50:48.958" v="3"/>
        <pc:sldMkLst>
          <pc:docMk/>
          <pc:sldMk cId="667723468" sldId="327"/>
        </pc:sldMkLst>
      </pc:sldChg>
      <pc:sldChg chg="modNotesTx">
        <pc:chgData name="Franklin, Chris (Customer Inclusion, Customer Channels)" userId="826ee402-fbdb-4034-a7c7-db309b41606d" providerId="ADAL" clId="{E10F8DEE-99EE-48AD-9954-9457BE519DDD}" dt="2023-04-04T10:51:02.605" v="4"/>
        <pc:sldMkLst>
          <pc:docMk/>
          <pc:sldMk cId="144408909" sldId="333"/>
        </pc:sldMkLst>
      </pc:sldChg>
      <pc:sldChg chg="modNotesTx">
        <pc:chgData name="Franklin, Chris (Customer Inclusion, Customer Channels)" userId="826ee402-fbdb-4034-a7c7-db309b41606d" providerId="ADAL" clId="{E10F8DEE-99EE-48AD-9954-9457BE519DDD}" dt="2023-04-04T10:53:18.716" v="41"/>
        <pc:sldMkLst>
          <pc:docMk/>
          <pc:sldMk cId="286187376" sldId="334"/>
        </pc:sldMkLst>
      </pc:sldChg>
      <pc:sldChg chg="delSp mod modNotesTx">
        <pc:chgData name="Franklin, Chris (Customer Inclusion, Customer Channels)" userId="826ee402-fbdb-4034-a7c7-db309b41606d" providerId="ADAL" clId="{E10F8DEE-99EE-48AD-9954-9457BE519DDD}" dt="2023-04-04T10:54:19.197" v="46"/>
        <pc:sldMkLst>
          <pc:docMk/>
          <pc:sldMk cId="156461282" sldId="336"/>
        </pc:sldMkLst>
        <pc:spChg chg="del">
          <ac:chgData name="Franklin, Chris (Customer Inclusion, Customer Channels)" userId="826ee402-fbdb-4034-a7c7-db309b41606d" providerId="ADAL" clId="{E10F8DEE-99EE-48AD-9954-9457BE519DDD}" dt="2023-04-04T10:53:46.248" v="45" actId="478"/>
          <ac:spMkLst>
            <pc:docMk/>
            <pc:sldMk cId="156461282" sldId="336"/>
            <ac:spMk id="3" creationId="{F0C8040C-0529-4009-8987-85128F72E76E}"/>
          </ac:spMkLst>
        </pc:spChg>
      </pc:sldChg>
      <pc:sldChg chg="modNotesTx">
        <pc:chgData name="Franklin, Chris (Customer Inclusion, Customer Channels)" userId="826ee402-fbdb-4034-a7c7-db309b41606d" providerId="ADAL" clId="{E10F8DEE-99EE-48AD-9954-9457BE519DDD}" dt="2023-04-04T10:54:45.696" v="47"/>
        <pc:sldMkLst>
          <pc:docMk/>
          <pc:sldMk cId="64981400" sldId="337"/>
        </pc:sldMkLst>
      </pc:sldChg>
      <pc:sldChg chg="modNotesTx">
        <pc:chgData name="Franklin, Chris (Customer Inclusion, Customer Channels)" userId="826ee402-fbdb-4034-a7c7-db309b41606d" providerId="ADAL" clId="{E10F8DEE-99EE-48AD-9954-9457BE519DDD}" dt="2023-04-04T10:55:02.179" v="48"/>
        <pc:sldMkLst>
          <pc:docMk/>
          <pc:sldMk cId="622893531" sldId="339"/>
        </pc:sldMkLst>
      </pc:sldChg>
      <pc:sldChg chg="modNotesTx">
        <pc:chgData name="Franklin, Chris (Customer Inclusion, Customer Channels)" userId="826ee402-fbdb-4034-a7c7-db309b41606d" providerId="ADAL" clId="{E10F8DEE-99EE-48AD-9954-9457BE519DDD}" dt="2023-04-04T10:55:37.929" v="50"/>
        <pc:sldMkLst>
          <pc:docMk/>
          <pc:sldMk cId="2657460113" sldId="340"/>
        </pc:sldMkLst>
      </pc:sldChg>
      <pc:sldChg chg="addSp modSp mod modAnim modNotesTx">
        <pc:chgData name="Franklin, Chris (Customer Inclusion, Customer Channels)" userId="826ee402-fbdb-4034-a7c7-db309b41606d" providerId="ADAL" clId="{E10F8DEE-99EE-48AD-9954-9457BE519DDD}" dt="2023-04-04T10:56:44.316" v="54"/>
        <pc:sldMkLst>
          <pc:docMk/>
          <pc:sldMk cId="3749987111" sldId="341"/>
        </pc:sldMkLst>
        <pc:spChg chg="add mod">
          <ac:chgData name="Franklin, Chris (Customer Inclusion, Customer Channels)" userId="826ee402-fbdb-4034-a7c7-db309b41606d" providerId="ADAL" clId="{E10F8DEE-99EE-48AD-9954-9457BE519DDD}" dt="2023-04-04T10:56:35.651" v="53" actId="1076"/>
          <ac:spMkLst>
            <pc:docMk/>
            <pc:sldMk cId="3749987111" sldId="341"/>
            <ac:spMk id="2" creationId="{F6364936-BA3A-F2E8-C07A-4AFBFE935232}"/>
          </ac:spMkLst>
        </pc:spChg>
      </pc:sldChg>
      <pc:sldChg chg="modNotesTx">
        <pc:chgData name="Franklin, Chris (Customer Inclusion, Customer Channels)" userId="826ee402-fbdb-4034-a7c7-db309b41606d" providerId="ADAL" clId="{E10F8DEE-99EE-48AD-9954-9457BE519DDD}" dt="2023-04-04T10:58:01.863" v="55"/>
        <pc:sldMkLst>
          <pc:docMk/>
          <pc:sldMk cId="233298139" sldId="343"/>
        </pc:sldMkLst>
      </pc:sldChg>
      <pc:sldChg chg="modNotesTx">
        <pc:chgData name="Franklin, Chris (Customer Inclusion, Customer Channels)" userId="826ee402-fbdb-4034-a7c7-db309b41606d" providerId="ADAL" clId="{E10F8DEE-99EE-48AD-9954-9457BE519DDD}" dt="2023-04-04T10:58:16.729" v="56"/>
        <pc:sldMkLst>
          <pc:docMk/>
          <pc:sldMk cId="3069289231" sldId="344"/>
        </pc:sldMkLst>
      </pc:sldChg>
      <pc:sldChg chg="modNotesTx">
        <pc:chgData name="Franklin, Chris (Customer Inclusion, Customer Channels)" userId="826ee402-fbdb-4034-a7c7-db309b41606d" providerId="ADAL" clId="{E10F8DEE-99EE-48AD-9954-9457BE519DDD}" dt="2023-04-04T10:58:42.515" v="57"/>
        <pc:sldMkLst>
          <pc:docMk/>
          <pc:sldMk cId="4019157122" sldId="345"/>
        </pc:sldMkLst>
      </pc:sldChg>
      <pc:sldChg chg="modNotesTx">
        <pc:chgData name="Franklin, Chris (Customer Inclusion, Customer Channels)" userId="826ee402-fbdb-4034-a7c7-db309b41606d" providerId="ADAL" clId="{E10F8DEE-99EE-48AD-9954-9457BE519DDD}" dt="2023-04-04T10:58:56.876" v="58"/>
        <pc:sldMkLst>
          <pc:docMk/>
          <pc:sldMk cId="2793332689" sldId="347"/>
        </pc:sldMkLst>
      </pc:sldChg>
      <pc:sldChg chg="modNotesTx">
        <pc:chgData name="Franklin, Chris (Customer Inclusion, Customer Channels)" userId="826ee402-fbdb-4034-a7c7-db309b41606d" providerId="ADAL" clId="{E10F8DEE-99EE-48AD-9954-9457BE519DDD}" dt="2023-04-04T10:59:41.346" v="60"/>
        <pc:sldMkLst>
          <pc:docMk/>
          <pc:sldMk cId="3356385142" sldId="348"/>
        </pc:sldMkLst>
      </pc:sldChg>
      <pc:sldChg chg="modNotesTx">
        <pc:chgData name="Franklin, Chris (Customer Inclusion, Customer Channels)" userId="826ee402-fbdb-4034-a7c7-db309b41606d" providerId="ADAL" clId="{E10F8DEE-99EE-48AD-9954-9457BE519DDD}" dt="2023-04-04T10:59:56.035" v="61"/>
        <pc:sldMkLst>
          <pc:docMk/>
          <pc:sldMk cId="3324672090" sldId="349"/>
        </pc:sldMkLst>
      </pc:sldChg>
      <pc:sldChg chg="modNotesTx">
        <pc:chgData name="Franklin, Chris (Customer Inclusion, Customer Channels)" userId="826ee402-fbdb-4034-a7c7-db309b41606d" providerId="ADAL" clId="{E10F8DEE-99EE-48AD-9954-9457BE519DDD}" dt="2023-04-04T11:00:40.343" v="62"/>
        <pc:sldMkLst>
          <pc:docMk/>
          <pc:sldMk cId="3131009019" sldId="351"/>
        </pc:sldMkLst>
      </pc:sldChg>
      <pc:sldChg chg="modNotesTx">
        <pc:chgData name="Franklin, Chris (Customer Inclusion, Customer Channels)" userId="826ee402-fbdb-4034-a7c7-db309b41606d" providerId="ADAL" clId="{E10F8DEE-99EE-48AD-9954-9457BE519DDD}" dt="2023-04-04T11:00:56.404" v="63"/>
        <pc:sldMkLst>
          <pc:docMk/>
          <pc:sldMk cId="2426761401" sldId="352"/>
        </pc:sldMkLst>
      </pc:sldChg>
      <pc:sldChg chg="modNotesTx">
        <pc:chgData name="Franklin, Chris (Customer Inclusion, Customer Channels)" userId="826ee402-fbdb-4034-a7c7-db309b41606d" providerId="ADAL" clId="{E10F8DEE-99EE-48AD-9954-9457BE519DDD}" dt="2023-04-04T11:01:14.939" v="64"/>
        <pc:sldMkLst>
          <pc:docMk/>
          <pc:sldMk cId="138641885" sldId="353"/>
        </pc:sldMkLst>
      </pc:sldChg>
      <pc:sldChg chg="modNotesTx">
        <pc:chgData name="Franklin, Chris (Customer Inclusion, Customer Channels)" userId="826ee402-fbdb-4034-a7c7-db309b41606d" providerId="ADAL" clId="{E10F8DEE-99EE-48AD-9954-9457BE519DDD}" dt="2023-04-04T11:01:33.598" v="65"/>
        <pc:sldMkLst>
          <pc:docMk/>
          <pc:sldMk cId="3825793992" sldId="354"/>
        </pc:sldMkLst>
      </pc:sldChg>
      <pc:sldChg chg="modNotesTx">
        <pc:chgData name="Franklin, Chris (Customer Inclusion, Customer Channels)" userId="826ee402-fbdb-4034-a7c7-db309b41606d" providerId="ADAL" clId="{E10F8DEE-99EE-48AD-9954-9457BE519DDD}" dt="2023-04-04T10:59:21.459" v="59"/>
        <pc:sldMkLst>
          <pc:docMk/>
          <pc:sldMk cId="563436030" sldId="356"/>
        </pc:sldMkLst>
      </pc:sldChg>
      <pc:sldChg chg="modNotesTx">
        <pc:chgData name="Franklin, Chris (Customer Inclusion, Customer Channels)" userId="826ee402-fbdb-4034-a7c7-db309b41606d" providerId="ADAL" clId="{E10F8DEE-99EE-48AD-9954-9457BE519DDD}" dt="2023-04-04T10:52:10.225" v="37"/>
        <pc:sldMkLst>
          <pc:docMk/>
          <pc:sldMk cId="1561509688" sldId="358"/>
        </pc:sldMkLst>
      </pc:sldChg>
      <pc:sldChg chg="modNotesTx">
        <pc:chgData name="Franklin, Chris (Customer Inclusion, Customer Channels)" userId="826ee402-fbdb-4034-a7c7-db309b41606d" providerId="ADAL" clId="{E10F8DEE-99EE-48AD-9954-9457BE519DDD}" dt="2023-04-04T10:53:03.013" v="40"/>
        <pc:sldMkLst>
          <pc:docMk/>
          <pc:sldMk cId="1940861807" sldId="359"/>
        </pc:sldMkLst>
      </pc:sldChg>
      <pc:sldChg chg="modNotesTx">
        <pc:chgData name="Franklin, Chris (Customer Inclusion, Customer Channels)" userId="826ee402-fbdb-4034-a7c7-db309b41606d" providerId="ADAL" clId="{E10F8DEE-99EE-48AD-9954-9457BE519DDD}" dt="2023-04-04T10:55:17.725" v="49"/>
        <pc:sldMkLst>
          <pc:docMk/>
          <pc:sldMk cId="2980386640" sldId="361"/>
        </pc:sldMkLst>
      </pc:sldChg>
      <pc:sldChg chg="modNotesTx">
        <pc:chgData name="Franklin, Chris (Customer Inclusion, Customer Channels)" userId="826ee402-fbdb-4034-a7c7-db309b41606d" providerId="ADAL" clId="{E10F8DEE-99EE-48AD-9954-9457BE519DDD}" dt="2023-04-04T11:01:51.449" v="66"/>
        <pc:sldMkLst>
          <pc:docMk/>
          <pc:sldMk cId="1151634102" sldId="363"/>
        </pc:sldMkLst>
      </pc:sldChg>
      <pc:sldChg chg="modNotesTx">
        <pc:chgData name="Franklin, Chris (Customer Inclusion, Customer Channels)" userId="826ee402-fbdb-4034-a7c7-db309b41606d" providerId="ADAL" clId="{E10F8DEE-99EE-48AD-9954-9457BE519DDD}" dt="2023-04-04T10:52:26.315" v="38"/>
        <pc:sldMkLst>
          <pc:docMk/>
          <pc:sldMk cId="716752632" sldId="365"/>
        </pc:sldMkLst>
      </pc:sldChg>
      <pc:sldChg chg="modSp add mod setBg modNotesTx">
        <pc:chgData name="Franklin, Chris (Customer Inclusion, Customer Channels)" userId="826ee402-fbdb-4034-a7c7-db309b41606d" providerId="ADAL" clId="{E10F8DEE-99EE-48AD-9954-9457BE519DDD}" dt="2023-04-04T10:51:49.292" v="36"/>
        <pc:sldMkLst>
          <pc:docMk/>
          <pc:sldMk cId="232933612" sldId="366"/>
        </pc:sldMkLst>
        <pc:spChg chg="mod">
          <ac:chgData name="Franklin, Chris (Customer Inclusion, Customer Channels)" userId="826ee402-fbdb-4034-a7c7-db309b41606d" providerId="ADAL" clId="{E10F8DEE-99EE-48AD-9954-9457BE519DDD}" dt="2023-04-04T10:51:37.546" v="35" actId="20577"/>
          <ac:spMkLst>
            <pc:docMk/>
            <pc:sldMk cId="232933612" sldId="366"/>
            <ac:spMk id="4" creationId="{4DDCD4F9-8361-D54F-BB44-12B001A86CAF}"/>
          </ac:spMkLst>
        </pc:spChg>
      </pc:sldChg>
      <pc:sldChg chg="addSp delSp add mod">
        <pc:chgData name="Franklin, Chris (Customer Inclusion, Customer Channels)" userId="826ee402-fbdb-4034-a7c7-db309b41606d" providerId="ADAL" clId="{E10F8DEE-99EE-48AD-9954-9457BE519DDD}" dt="2023-04-04T10:53:41.298" v="44" actId="478"/>
        <pc:sldMkLst>
          <pc:docMk/>
          <pc:sldMk cId="3557803153" sldId="367"/>
        </pc:sldMkLst>
        <pc:spChg chg="add del">
          <ac:chgData name="Franklin, Chris (Customer Inclusion, Customer Channels)" userId="826ee402-fbdb-4034-a7c7-db309b41606d" providerId="ADAL" clId="{E10F8DEE-99EE-48AD-9954-9457BE519DDD}" dt="2023-04-04T10:53:41.298" v="44" actId="478"/>
          <ac:spMkLst>
            <pc:docMk/>
            <pc:sldMk cId="3557803153" sldId="367"/>
            <ac:spMk id="3" creationId="{F0C8040C-0529-4009-8987-85128F72E76E}"/>
          </ac:spMkLst>
        </pc:spChg>
      </pc:sldChg>
    </pc:docChg>
  </pc:docChgLst>
  <pc:docChgLst>
    <pc:chgData name="Franklin, Chris (Learning – People &amp; Places)" userId="826ee402-fbdb-4034-a7c7-db309b41606d" providerId="ADAL" clId="{A1CD5A91-1A2D-43DA-88B9-C62018F6E146}"/>
    <pc:docChg chg="custSel modSld">
      <pc:chgData name="Franklin, Chris (Learning – People &amp; Places)" userId="826ee402-fbdb-4034-a7c7-db309b41606d" providerId="ADAL" clId="{A1CD5A91-1A2D-43DA-88B9-C62018F6E146}" dt="2024-04-15T14:51:51.265" v="18"/>
      <pc:docMkLst>
        <pc:docMk/>
      </pc:docMkLst>
      <pc:sldChg chg="modNotesTx">
        <pc:chgData name="Franklin, Chris (Learning – People &amp; Places)" userId="826ee402-fbdb-4034-a7c7-db309b41606d" providerId="ADAL" clId="{A1CD5A91-1A2D-43DA-88B9-C62018F6E146}" dt="2024-04-15T14:46:27.737" v="2"/>
        <pc:sldMkLst>
          <pc:docMk/>
          <pc:sldMk cId="0" sldId="256"/>
        </pc:sldMkLst>
      </pc:sldChg>
      <pc:sldChg chg="addSp delSp modSp mod modNotesTx">
        <pc:chgData name="Franklin, Chris (Learning – People &amp; Places)" userId="826ee402-fbdb-4034-a7c7-db309b41606d" providerId="ADAL" clId="{A1CD5A91-1A2D-43DA-88B9-C62018F6E146}" dt="2024-04-15T14:51:51.265" v="18"/>
        <pc:sldMkLst>
          <pc:docMk/>
          <pc:sldMk cId="563436030" sldId="356"/>
        </pc:sldMkLst>
        <pc:picChg chg="add del mod modCrop">
          <ac:chgData name="Franklin, Chris (Learning – People &amp; Places)" userId="826ee402-fbdb-4034-a7c7-db309b41606d" providerId="ADAL" clId="{A1CD5A91-1A2D-43DA-88B9-C62018F6E146}" dt="2024-04-15T14:49:08.194" v="12" actId="478"/>
          <ac:picMkLst>
            <pc:docMk/>
            <pc:sldMk cId="563436030" sldId="356"/>
            <ac:picMk id="3" creationId="{DC3921D9-A3D4-D85A-3C40-8618790ECFC4}"/>
          </ac:picMkLst>
        </pc:picChg>
        <pc:picChg chg="add mod modCrop">
          <ac:chgData name="Franklin, Chris (Learning – People &amp; Places)" userId="826ee402-fbdb-4034-a7c7-db309b41606d" providerId="ADAL" clId="{A1CD5A91-1A2D-43DA-88B9-C62018F6E146}" dt="2024-04-15T14:51:51.265" v="18"/>
          <ac:picMkLst>
            <pc:docMk/>
            <pc:sldMk cId="563436030" sldId="356"/>
            <ac:picMk id="5" creationId="{4B7A39E2-0A4A-54C6-A628-560A92E57C51}"/>
          </ac:picMkLst>
        </pc:picChg>
      </pc:sldChg>
    </pc:docChg>
  </pc:docChgLst>
  <pc:docChgLst>
    <pc:chgData name="Holmes, George (Group Customer Inclusion)" userId="f0fbbf99-57c5-4bee-9415-35f2675381ec" providerId="ADAL" clId="{AAD279A9-A4F1-48E7-A9DC-11A6896D1994}"/>
    <pc:docChg chg="custSel modSld">
      <pc:chgData name="Holmes, George (Group Customer Inclusion)" userId="f0fbbf99-57c5-4bee-9415-35f2675381ec" providerId="ADAL" clId="{AAD279A9-A4F1-48E7-A9DC-11A6896D1994}" dt="2024-08-02T13:19:32.225" v="3"/>
      <pc:docMkLst>
        <pc:docMk/>
      </pc:docMkLst>
      <pc:sldChg chg="addSp delSp modSp">
        <pc:chgData name="Holmes, George (Group Customer Inclusion)" userId="f0fbbf99-57c5-4bee-9415-35f2675381ec" providerId="ADAL" clId="{AAD279A9-A4F1-48E7-A9DC-11A6896D1994}" dt="2024-08-02T13:19:32.225" v="3"/>
        <pc:sldMkLst>
          <pc:docMk/>
          <pc:sldMk cId="2532915123" sldId="401"/>
        </pc:sldMkLst>
        <pc:picChg chg="del">
          <ac:chgData name="Holmes, George (Group Customer Inclusion)" userId="f0fbbf99-57c5-4bee-9415-35f2675381ec" providerId="ADAL" clId="{AAD279A9-A4F1-48E7-A9DC-11A6896D1994}" dt="2024-08-02T13:19:31.441" v="2" actId="478"/>
          <ac:picMkLst>
            <pc:docMk/>
            <pc:sldMk cId="2532915123" sldId="401"/>
            <ac:picMk id="3" creationId="{1883003A-003E-8814-02D2-2940072AAA67}"/>
          </ac:picMkLst>
        </pc:picChg>
        <pc:picChg chg="add mod">
          <ac:chgData name="Holmes, George (Group Customer Inclusion)" userId="f0fbbf99-57c5-4bee-9415-35f2675381ec" providerId="ADAL" clId="{AAD279A9-A4F1-48E7-A9DC-11A6896D1994}" dt="2024-08-02T13:19:32.225" v="3"/>
          <ac:picMkLst>
            <pc:docMk/>
            <pc:sldMk cId="2532915123" sldId="401"/>
            <ac:picMk id="4" creationId="{BD1065BE-43F8-0B66-36F1-DF018560FAEE}"/>
          </ac:picMkLst>
        </pc:picChg>
      </pc:sldChg>
      <pc:sldChg chg="addSp delSp modSp mod">
        <pc:chgData name="Holmes, George (Group Customer Inclusion)" userId="f0fbbf99-57c5-4bee-9415-35f2675381ec" providerId="ADAL" clId="{AAD279A9-A4F1-48E7-A9DC-11A6896D1994}" dt="2024-08-02T13:19:11.061" v="1"/>
        <pc:sldMkLst>
          <pc:docMk/>
          <pc:sldMk cId="192108563" sldId="402"/>
        </pc:sldMkLst>
        <pc:picChg chg="add mod">
          <ac:chgData name="Holmes, George (Group Customer Inclusion)" userId="f0fbbf99-57c5-4bee-9415-35f2675381ec" providerId="ADAL" clId="{AAD279A9-A4F1-48E7-A9DC-11A6896D1994}" dt="2024-08-02T13:19:11.061" v="1"/>
          <ac:picMkLst>
            <pc:docMk/>
            <pc:sldMk cId="192108563" sldId="402"/>
            <ac:picMk id="3" creationId="{54BA8783-20F1-4A3B-EDE1-4DB48D8079F8}"/>
          </ac:picMkLst>
        </pc:picChg>
        <pc:picChg chg="del">
          <ac:chgData name="Holmes, George (Group Customer Inclusion)" userId="f0fbbf99-57c5-4bee-9415-35f2675381ec" providerId="ADAL" clId="{AAD279A9-A4F1-48E7-A9DC-11A6896D1994}" dt="2024-08-02T13:19:10.638" v="0" actId="478"/>
          <ac:picMkLst>
            <pc:docMk/>
            <pc:sldMk cId="192108563" sldId="402"/>
            <ac:picMk id="5" creationId="{517EED9C-F2DA-96F0-CEA1-84C846BF548E}"/>
          </ac:picMkLst>
        </pc:picChg>
      </pc:sldChg>
    </pc:docChg>
  </pc:docChgLst>
  <pc:docChgLst>
    <pc:chgData name="Franklin, Chris (Learning – People &amp; Places)" userId="S::chris.franklin@lloydsbanking.com::826ee402-fbdb-4034-a7c7-db309b41606d" providerId="AD" clId="Web-{BF245A34-C3B0-044A-0FF4-44D3E1BFE3D5}"/>
    <pc:docChg chg="modSld">
      <pc:chgData name="Franklin, Chris (Learning – People &amp; Places)" userId="S::chris.franklin@lloydsbanking.com::826ee402-fbdb-4034-a7c7-db309b41606d" providerId="AD" clId="Web-{BF245A34-C3B0-044A-0FF4-44D3E1BFE3D5}" dt="2024-02-21T12:19:52.736" v="34"/>
      <pc:docMkLst>
        <pc:docMk/>
      </pc:docMkLst>
      <pc:sldChg chg="modNotes">
        <pc:chgData name="Franklin, Chris (Learning – People &amp; Places)" userId="S::chris.franklin@lloydsbanking.com::826ee402-fbdb-4034-a7c7-db309b41606d" providerId="AD" clId="Web-{BF245A34-C3B0-044A-0FF4-44D3E1BFE3D5}" dt="2024-02-21T10:54:35.965" v="2"/>
        <pc:sldMkLst>
          <pc:docMk/>
          <pc:sldMk cId="1722194318" sldId="326"/>
        </pc:sldMkLst>
      </pc:sldChg>
      <pc:sldChg chg="modNotes">
        <pc:chgData name="Franklin, Chris (Learning – People &amp; Places)" userId="S::chris.franklin@lloydsbanking.com::826ee402-fbdb-4034-a7c7-db309b41606d" providerId="AD" clId="Web-{BF245A34-C3B0-044A-0FF4-44D3E1BFE3D5}" dt="2024-02-21T11:17:36.594" v="4"/>
        <pc:sldMkLst>
          <pc:docMk/>
          <pc:sldMk cId="64981400" sldId="337"/>
        </pc:sldMkLst>
      </pc:sldChg>
      <pc:sldChg chg="modNotes">
        <pc:chgData name="Franklin, Chris (Learning – People &amp; Places)" userId="S::chris.franklin@lloydsbanking.com::826ee402-fbdb-4034-a7c7-db309b41606d" providerId="AD" clId="Web-{BF245A34-C3B0-044A-0FF4-44D3E1BFE3D5}" dt="2024-02-21T12:06:02.543" v="31"/>
        <pc:sldMkLst>
          <pc:docMk/>
          <pc:sldMk cId="2793332689" sldId="347"/>
        </pc:sldMkLst>
      </pc:sldChg>
      <pc:sldChg chg="modNotes">
        <pc:chgData name="Franklin, Chris (Learning – People &amp; Places)" userId="S::chris.franklin@lloydsbanking.com::826ee402-fbdb-4034-a7c7-db309b41606d" providerId="AD" clId="Web-{BF245A34-C3B0-044A-0FF4-44D3E1BFE3D5}" dt="2024-02-21T11:24:36.011" v="26"/>
        <pc:sldMkLst>
          <pc:docMk/>
          <pc:sldMk cId="3186748257" sldId="370"/>
        </pc:sldMkLst>
      </pc:sldChg>
      <pc:sldChg chg="modNotes">
        <pc:chgData name="Franklin, Chris (Learning – People &amp; Places)" userId="S::chris.franklin@lloydsbanking.com::826ee402-fbdb-4034-a7c7-db309b41606d" providerId="AD" clId="Web-{BF245A34-C3B0-044A-0FF4-44D3E1BFE3D5}" dt="2024-02-21T12:19:52.736" v="34"/>
        <pc:sldMkLst>
          <pc:docMk/>
          <pc:sldMk cId="1214619277" sldId="393"/>
        </pc:sldMkLst>
      </pc:sldChg>
    </pc:docChg>
  </pc:docChgLst>
  <pc:docChgLst>
    <pc:chgData name="Williams, Nicola ((Group Customer Inclusion))" userId="S::nicola.williams1@lloydsbanking.com::16f7d3d4-dd13-4ea8-9aba-d2692b196d41" providerId="AD" clId="Web-{9252DBA9-9B3B-913B-A3BB-7B22F9A63F14}"/>
    <pc:docChg chg="mod">
      <pc:chgData name="Williams, Nicola ((Group Customer Inclusion))" userId="S::nicola.williams1@lloydsbanking.com::16f7d3d4-dd13-4ea8-9aba-d2692b196d41" providerId="AD" clId="Web-{9252DBA9-9B3B-913B-A3BB-7B22F9A63F14}" dt="2024-02-23T10:56:06.665" v="1"/>
      <pc:docMkLst>
        <pc:docMk/>
      </pc:docMkLst>
      <pc:sldChg chg="addCm">
        <pc:chgData name="Williams, Nicola ((Group Customer Inclusion))" userId="S::nicola.williams1@lloydsbanking.com::16f7d3d4-dd13-4ea8-9aba-d2692b196d41" providerId="AD" clId="Web-{9252DBA9-9B3B-913B-A3BB-7B22F9A63F14}" dt="2024-02-23T10:56:06.665" v="1"/>
        <pc:sldMkLst>
          <pc:docMk/>
          <pc:sldMk cId="4240674004" sldId="387"/>
        </pc:sldMkLst>
        <pc:extLst>
          <p:ext xmlns:p="http://schemas.openxmlformats.org/presentationml/2006/main" uri="{D6D511B9-2390-475A-947B-AFAB55BFBCF1}">
            <pc226:cmChg xmlns:pc226="http://schemas.microsoft.com/office/powerpoint/2022/06/main/command" chg="add">
              <pc226:chgData name="Williams, Nicola ((Group Customer Inclusion))" userId="S::nicola.williams1@lloydsbanking.com::16f7d3d4-dd13-4ea8-9aba-d2692b196d41" providerId="AD" clId="Web-{9252DBA9-9B3B-913B-A3BB-7B22F9A63F14}" dt="2024-02-23T10:56:06.665" v="1"/>
              <pc2:cmMkLst xmlns:pc2="http://schemas.microsoft.com/office/powerpoint/2019/9/main/command">
                <pc:docMk/>
                <pc:sldMk cId="4240674004" sldId="387"/>
                <pc2:cmMk id="{01683BCA-8FE1-483C-B5F0-1BFD592BBD10}"/>
              </pc2:cmMkLst>
            </pc226:cmChg>
          </p:ext>
        </pc:extLst>
      </pc:sldChg>
    </pc:docChg>
  </pc:docChgLst>
  <pc:docChgLst>
    <pc:chgData name="Franklin, Chris (Learning – People &amp; Places)" userId="826ee402-fbdb-4034-a7c7-db309b41606d" providerId="ADAL" clId="{6C45A9C2-B4D7-49D2-84DD-514F4736F532}"/>
    <pc:docChg chg="undo custSel addSld delSld modSld modMainMaster">
      <pc:chgData name="Franklin, Chris (Learning – People &amp; Places)" userId="826ee402-fbdb-4034-a7c7-db309b41606d" providerId="ADAL" clId="{6C45A9C2-B4D7-49D2-84DD-514F4736F532}" dt="2024-02-27T12:08:05.534" v="243" actId="1035"/>
      <pc:docMkLst>
        <pc:docMk/>
      </pc:docMkLst>
      <pc:sldChg chg="modNotesTx">
        <pc:chgData name="Franklin, Chris (Learning – People &amp; Places)" userId="826ee402-fbdb-4034-a7c7-db309b41606d" providerId="ADAL" clId="{6C45A9C2-B4D7-49D2-84DD-514F4736F532}" dt="2024-02-15T14:47:09.529" v="2"/>
        <pc:sldMkLst>
          <pc:docMk/>
          <pc:sldMk cId="0" sldId="256"/>
        </pc:sldMkLst>
      </pc:sldChg>
      <pc:sldChg chg="add del setBg">
        <pc:chgData name="Franklin, Chris (Learning – People &amp; Places)" userId="826ee402-fbdb-4034-a7c7-db309b41606d" providerId="ADAL" clId="{6C45A9C2-B4D7-49D2-84DD-514F4736F532}" dt="2024-02-15T14:48:57.634" v="7"/>
        <pc:sldMkLst>
          <pc:docMk/>
          <pc:sldMk cId="3700601012" sldId="258"/>
        </pc:sldMkLst>
      </pc:sldChg>
      <pc:sldChg chg="add del">
        <pc:chgData name="Franklin, Chris (Learning – People &amp; Places)" userId="826ee402-fbdb-4034-a7c7-db309b41606d" providerId="ADAL" clId="{6C45A9C2-B4D7-49D2-84DD-514F4736F532}" dt="2024-02-15T14:48:57.634" v="7"/>
        <pc:sldMkLst>
          <pc:docMk/>
          <pc:sldMk cId="3683819273" sldId="259"/>
        </pc:sldMkLst>
      </pc:sldChg>
      <pc:sldChg chg="add del mod modShow modNotesTx">
        <pc:chgData name="Franklin, Chris (Learning – People &amp; Places)" userId="826ee402-fbdb-4034-a7c7-db309b41606d" providerId="ADAL" clId="{6C45A9C2-B4D7-49D2-84DD-514F4736F532}" dt="2024-02-15T14:49:18.835" v="9"/>
        <pc:sldMkLst>
          <pc:docMk/>
          <pc:sldMk cId="1722194318" sldId="326"/>
        </pc:sldMkLst>
      </pc:sldChg>
      <pc:sldChg chg="add del">
        <pc:chgData name="Franklin, Chris (Learning – People &amp; Places)" userId="826ee402-fbdb-4034-a7c7-db309b41606d" providerId="ADAL" clId="{6C45A9C2-B4D7-49D2-84DD-514F4736F532}" dt="2024-02-15T14:48:57.634" v="7"/>
        <pc:sldMkLst>
          <pc:docMk/>
          <pc:sldMk cId="667723468" sldId="327"/>
        </pc:sldMkLst>
      </pc:sldChg>
      <pc:sldChg chg="add del">
        <pc:chgData name="Franklin, Chris (Learning – People &amp; Places)" userId="826ee402-fbdb-4034-a7c7-db309b41606d" providerId="ADAL" clId="{6C45A9C2-B4D7-49D2-84DD-514F4736F532}" dt="2024-02-15T14:48:57.634" v="7"/>
        <pc:sldMkLst>
          <pc:docMk/>
          <pc:sldMk cId="144408909" sldId="333"/>
        </pc:sldMkLst>
      </pc:sldChg>
      <pc:sldChg chg="add del">
        <pc:chgData name="Franklin, Chris (Learning – People &amp; Places)" userId="826ee402-fbdb-4034-a7c7-db309b41606d" providerId="ADAL" clId="{6C45A9C2-B4D7-49D2-84DD-514F4736F532}" dt="2024-02-15T14:49:39.555" v="10" actId="47"/>
        <pc:sldMkLst>
          <pc:docMk/>
          <pc:sldMk cId="286187376" sldId="334"/>
        </pc:sldMkLst>
      </pc:sldChg>
      <pc:sldChg chg="add del">
        <pc:chgData name="Franklin, Chris (Learning – People &amp; Places)" userId="826ee402-fbdb-4034-a7c7-db309b41606d" providerId="ADAL" clId="{6C45A9C2-B4D7-49D2-84DD-514F4736F532}" dt="2024-02-15T14:54:44.158" v="27" actId="47"/>
        <pc:sldMkLst>
          <pc:docMk/>
          <pc:sldMk cId="156461282" sldId="336"/>
        </pc:sldMkLst>
      </pc:sldChg>
      <pc:sldChg chg="add del">
        <pc:chgData name="Franklin, Chris (Learning – People &amp; Places)" userId="826ee402-fbdb-4034-a7c7-db309b41606d" providerId="ADAL" clId="{6C45A9C2-B4D7-49D2-84DD-514F4736F532}" dt="2024-02-15T14:49:39.555" v="10" actId="47"/>
        <pc:sldMkLst>
          <pc:docMk/>
          <pc:sldMk cId="64981400" sldId="337"/>
        </pc:sldMkLst>
      </pc:sldChg>
      <pc:sldChg chg="add del">
        <pc:chgData name="Franklin, Chris (Learning – People &amp; Places)" userId="826ee402-fbdb-4034-a7c7-db309b41606d" providerId="ADAL" clId="{6C45A9C2-B4D7-49D2-84DD-514F4736F532}" dt="2024-02-15T14:49:39.555" v="10" actId="47"/>
        <pc:sldMkLst>
          <pc:docMk/>
          <pc:sldMk cId="622893531" sldId="339"/>
        </pc:sldMkLst>
      </pc:sldChg>
      <pc:sldChg chg="add del">
        <pc:chgData name="Franklin, Chris (Learning – People &amp; Places)" userId="826ee402-fbdb-4034-a7c7-db309b41606d" providerId="ADAL" clId="{6C45A9C2-B4D7-49D2-84DD-514F4736F532}" dt="2024-02-15T14:49:39.555" v="10" actId="47"/>
        <pc:sldMkLst>
          <pc:docMk/>
          <pc:sldMk cId="2657460113" sldId="340"/>
        </pc:sldMkLst>
      </pc:sldChg>
      <pc:sldChg chg="add del">
        <pc:chgData name="Franklin, Chris (Learning – People &amp; Places)" userId="826ee402-fbdb-4034-a7c7-db309b41606d" providerId="ADAL" clId="{6C45A9C2-B4D7-49D2-84DD-514F4736F532}" dt="2024-02-15T14:49:39.555" v="10" actId="47"/>
        <pc:sldMkLst>
          <pc:docMk/>
          <pc:sldMk cId="3749987111" sldId="341"/>
        </pc:sldMkLst>
      </pc:sldChg>
      <pc:sldChg chg="add del">
        <pc:chgData name="Franklin, Chris (Learning – People &amp; Places)" userId="826ee402-fbdb-4034-a7c7-db309b41606d" providerId="ADAL" clId="{6C45A9C2-B4D7-49D2-84DD-514F4736F532}" dt="2024-02-15T14:49:39.555" v="10" actId="47"/>
        <pc:sldMkLst>
          <pc:docMk/>
          <pc:sldMk cId="233298139" sldId="343"/>
        </pc:sldMkLst>
      </pc:sldChg>
      <pc:sldChg chg="add del">
        <pc:chgData name="Franklin, Chris (Learning – People &amp; Places)" userId="826ee402-fbdb-4034-a7c7-db309b41606d" providerId="ADAL" clId="{6C45A9C2-B4D7-49D2-84DD-514F4736F532}" dt="2024-02-15T14:49:39.555" v="10" actId="47"/>
        <pc:sldMkLst>
          <pc:docMk/>
          <pc:sldMk cId="3069289231" sldId="344"/>
        </pc:sldMkLst>
      </pc:sldChg>
      <pc:sldChg chg="add del">
        <pc:chgData name="Franklin, Chris (Learning – People &amp; Places)" userId="826ee402-fbdb-4034-a7c7-db309b41606d" providerId="ADAL" clId="{6C45A9C2-B4D7-49D2-84DD-514F4736F532}" dt="2024-02-15T14:49:39.555" v="10" actId="47"/>
        <pc:sldMkLst>
          <pc:docMk/>
          <pc:sldMk cId="4019157122" sldId="345"/>
        </pc:sldMkLst>
      </pc:sldChg>
      <pc:sldChg chg="add del">
        <pc:chgData name="Franklin, Chris (Learning – People &amp; Places)" userId="826ee402-fbdb-4034-a7c7-db309b41606d" providerId="ADAL" clId="{6C45A9C2-B4D7-49D2-84DD-514F4736F532}" dt="2024-02-15T14:49:39.555" v="10" actId="47"/>
        <pc:sldMkLst>
          <pc:docMk/>
          <pc:sldMk cId="2793332689" sldId="347"/>
        </pc:sldMkLst>
      </pc:sldChg>
      <pc:sldChg chg="add del">
        <pc:chgData name="Franklin, Chris (Learning – People &amp; Places)" userId="826ee402-fbdb-4034-a7c7-db309b41606d" providerId="ADAL" clId="{6C45A9C2-B4D7-49D2-84DD-514F4736F532}" dt="2024-02-15T14:49:39.555" v="10" actId="47"/>
        <pc:sldMkLst>
          <pc:docMk/>
          <pc:sldMk cId="3356385142" sldId="348"/>
        </pc:sldMkLst>
      </pc:sldChg>
      <pc:sldChg chg="add del">
        <pc:chgData name="Franklin, Chris (Learning – People &amp; Places)" userId="826ee402-fbdb-4034-a7c7-db309b41606d" providerId="ADAL" clId="{6C45A9C2-B4D7-49D2-84DD-514F4736F532}" dt="2024-02-15T14:49:39.555" v="10" actId="47"/>
        <pc:sldMkLst>
          <pc:docMk/>
          <pc:sldMk cId="3324672090" sldId="349"/>
        </pc:sldMkLst>
      </pc:sldChg>
      <pc:sldChg chg="addSp delSp modSp add del mod">
        <pc:chgData name="Franklin, Chris (Learning – People &amp; Places)" userId="826ee402-fbdb-4034-a7c7-db309b41606d" providerId="ADAL" clId="{6C45A9C2-B4D7-49D2-84DD-514F4736F532}" dt="2024-02-15T14:59:31.998" v="45" actId="47"/>
        <pc:sldMkLst>
          <pc:docMk/>
          <pc:sldMk cId="3131009019" sldId="351"/>
        </pc:sldMkLst>
        <pc:picChg chg="add del mod">
          <ac:chgData name="Franklin, Chris (Learning – People &amp; Places)" userId="826ee402-fbdb-4034-a7c7-db309b41606d" providerId="ADAL" clId="{6C45A9C2-B4D7-49D2-84DD-514F4736F532}" dt="2024-02-15T14:58:28.134" v="43" actId="478"/>
          <ac:picMkLst>
            <pc:docMk/>
            <pc:sldMk cId="3131009019" sldId="351"/>
            <ac:picMk id="7" creationId="{9A0CA315-BF7C-B129-1FAA-4DBDA4D04905}"/>
          </ac:picMkLst>
        </pc:picChg>
      </pc:sldChg>
      <pc:sldChg chg="add del">
        <pc:chgData name="Franklin, Chris (Learning – People &amp; Places)" userId="826ee402-fbdb-4034-a7c7-db309b41606d" providerId="ADAL" clId="{6C45A9C2-B4D7-49D2-84DD-514F4736F532}" dt="2024-02-15T15:01:44.903" v="55" actId="47"/>
        <pc:sldMkLst>
          <pc:docMk/>
          <pc:sldMk cId="2426761401" sldId="352"/>
        </pc:sldMkLst>
      </pc:sldChg>
      <pc:sldChg chg="add del">
        <pc:chgData name="Franklin, Chris (Learning – People &amp; Places)" userId="826ee402-fbdb-4034-a7c7-db309b41606d" providerId="ADAL" clId="{6C45A9C2-B4D7-49D2-84DD-514F4736F532}" dt="2024-02-15T14:49:39.555" v="10" actId="47"/>
        <pc:sldMkLst>
          <pc:docMk/>
          <pc:sldMk cId="138641885" sldId="353"/>
        </pc:sldMkLst>
      </pc:sldChg>
      <pc:sldChg chg="add del">
        <pc:chgData name="Franklin, Chris (Learning – People &amp; Places)" userId="826ee402-fbdb-4034-a7c7-db309b41606d" providerId="ADAL" clId="{6C45A9C2-B4D7-49D2-84DD-514F4736F532}" dt="2024-02-15T14:49:39.555" v="10" actId="47"/>
        <pc:sldMkLst>
          <pc:docMk/>
          <pc:sldMk cId="3825793992" sldId="354"/>
        </pc:sldMkLst>
      </pc:sldChg>
      <pc:sldChg chg="add del">
        <pc:chgData name="Franklin, Chris (Learning – People &amp; Places)" userId="826ee402-fbdb-4034-a7c7-db309b41606d" providerId="ADAL" clId="{6C45A9C2-B4D7-49D2-84DD-514F4736F532}" dt="2024-02-15T14:49:39.555" v="10" actId="47"/>
        <pc:sldMkLst>
          <pc:docMk/>
          <pc:sldMk cId="563436030" sldId="356"/>
        </pc:sldMkLst>
      </pc:sldChg>
      <pc:sldChg chg="add del">
        <pc:chgData name="Franklin, Chris (Learning – People &amp; Places)" userId="826ee402-fbdb-4034-a7c7-db309b41606d" providerId="ADAL" clId="{6C45A9C2-B4D7-49D2-84DD-514F4736F532}" dt="2024-02-15T14:48:57.634" v="7"/>
        <pc:sldMkLst>
          <pc:docMk/>
          <pc:sldMk cId="1561509688" sldId="358"/>
        </pc:sldMkLst>
      </pc:sldChg>
      <pc:sldChg chg="add del">
        <pc:chgData name="Franklin, Chris (Learning – People &amp; Places)" userId="826ee402-fbdb-4034-a7c7-db309b41606d" providerId="ADAL" clId="{6C45A9C2-B4D7-49D2-84DD-514F4736F532}" dt="2024-02-15T14:49:39.555" v="10" actId="47"/>
        <pc:sldMkLst>
          <pc:docMk/>
          <pc:sldMk cId="1940861807" sldId="359"/>
        </pc:sldMkLst>
      </pc:sldChg>
      <pc:sldChg chg="add del">
        <pc:chgData name="Franklin, Chris (Learning – People &amp; Places)" userId="826ee402-fbdb-4034-a7c7-db309b41606d" providerId="ADAL" clId="{6C45A9C2-B4D7-49D2-84DD-514F4736F532}" dt="2024-02-15T14:49:39.555" v="10" actId="47"/>
        <pc:sldMkLst>
          <pc:docMk/>
          <pc:sldMk cId="2980386640" sldId="361"/>
        </pc:sldMkLst>
      </pc:sldChg>
      <pc:sldChg chg="add del">
        <pc:chgData name="Franklin, Chris (Learning – People &amp; Places)" userId="826ee402-fbdb-4034-a7c7-db309b41606d" providerId="ADAL" clId="{6C45A9C2-B4D7-49D2-84DD-514F4736F532}" dt="2024-02-15T14:49:39.555" v="10" actId="47"/>
        <pc:sldMkLst>
          <pc:docMk/>
          <pc:sldMk cId="1151634102" sldId="363"/>
        </pc:sldMkLst>
      </pc:sldChg>
      <pc:sldChg chg="add del">
        <pc:chgData name="Franklin, Chris (Learning – People &amp; Places)" userId="826ee402-fbdb-4034-a7c7-db309b41606d" providerId="ADAL" clId="{6C45A9C2-B4D7-49D2-84DD-514F4736F532}" dt="2024-02-15T14:48:57.634" v="7"/>
        <pc:sldMkLst>
          <pc:docMk/>
          <pc:sldMk cId="716752632" sldId="365"/>
        </pc:sldMkLst>
      </pc:sldChg>
      <pc:sldChg chg="del">
        <pc:chgData name="Franklin, Chris (Learning – People &amp; Places)" userId="826ee402-fbdb-4034-a7c7-db309b41606d" providerId="ADAL" clId="{6C45A9C2-B4D7-49D2-84DD-514F4736F532}" dt="2024-02-15T14:55:23.659" v="29" actId="47"/>
        <pc:sldMkLst>
          <pc:docMk/>
          <pc:sldMk cId="2126262546" sldId="367"/>
        </pc:sldMkLst>
      </pc:sldChg>
      <pc:sldChg chg="add del">
        <pc:chgData name="Franklin, Chris (Learning – People &amp; Places)" userId="826ee402-fbdb-4034-a7c7-db309b41606d" providerId="ADAL" clId="{6C45A9C2-B4D7-49D2-84DD-514F4736F532}" dt="2024-02-15T14:49:39.555" v="10" actId="47"/>
        <pc:sldMkLst>
          <pc:docMk/>
          <pc:sldMk cId="3557803153" sldId="367"/>
        </pc:sldMkLst>
      </pc:sldChg>
      <pc:sldChg chg="modSp mod">
        <pc:chgData name="Franklin, Chris (Learning – People &amp; Places)" userId="826ee402-fbdb-4034-a7c7-db309b41606d" providerId="ADAL" clId="{6C45A9C2-B4D7-49D2-84DD-514F4736F532}" dt="2024-02-27T12:03:52.103" v="101" actId="1037"/>
        <pc:sldMkLst>
          <pc:docMk/>
          <pc:sldMk cId="1195011899" sldId="374"/>
        </pc:sldMkLst>
        <pc:spChg chg="mod">
          <ac:chgData name="Franklin, Chris (Learning – People &amp; Places)" userId="826ee402-fbdb-4034-a7c7-db309b41606d" providerId="ADAL" clId="{6C45A9C2-B4D7-49D2-84DD-514F4736F532}" dt="2024-02-27T12:03:52.103" v="101" actId="1037"/>
          <ac:spMkLst>
            <pc:docMk/>
            <pc:sldMk cId="1195011899" sldId="374"/>
            <ac:spMk id="2" creationId="{6EE4A9B0-403C-9DB7-C374-599200D7025C}"/>
          </ac:spMkLst>
        </pc:spChg>
        <pc:picChg chg="mod">
          <ac:chgData name="Franklin, Chris (Learning – People &amp; Places)" userId="826ee402-fbdb-4034-a7c7-db309b41606d" providerId="ADAL" clId="{6C45A9C2-B4D7-49D2-84DD-514F4736F532}" dt="2024-02-27T12:03:02.786" v="68" actId="1076"/>
          <ac:picMkLst>
            <pc:docMk/>
            <pc:sldMk cId="1195011899" sldId="374"/>
            <ac:picMk id="4" creationId="{F4E37AED-D241-5520-6DB8-3B337EC0BBDB}"/>
          </ac:picMkLst>
        </pc:picChg>
      </pc:sldChg>
      <pc:sldChg chg="modSp mod">
        <pc:chgData name="Franklin, Chris (Learning – People &amp; Places)" userId="826ee402-fbdb-4034-a7c7-db309b41606d" providerId="ADAL" clId="{6C45A9C2-B4D7-49D2-84DD-514F4736F532}" dt="2024-02-27T12:05:37.829" v="154" actId="1037"/>
        <pc:sldMkLst>
          <pc:docMk/>
          <pc:sldMk cId="930805901" sldId="378"/>
        </pc:sldMkLst>
        <pc:spChg chg="mod">
          <ac:chgData name="Franklin, Chris (Learning – People &amp; Places)" userId="826ee402-fbdb-4034-a7c7-db309b41606d" providerId="ADAL" clId="{6C45A9C2-B4D7-49D2-84DD-514F4736F532}" dt="2024-02-27T12:05:37.829" v="154" actId="1037"/>
          <ac:spMkLst>
            <pc:docMk/>
            <pc:sldMk cId="930805901" sldId="378"/>
            <ac:spMk id="3" creationId="{BF6962E6-2458-B166-7162-8E7C92230C5D}"/>
          </ac:spMkLst>
        </pc:spChg>
      </pc:sldChg>
      <pc:sldChg chg="modSp mod">
        <pc:chgData name="Franklin, Chris (Learning – People &amp; Places)" userId="826ee402-fbdb-4034-a7c7-db309b41606d" providerId="ADAL" clId="{6C45A9C2-B4D7-49D2-84DD-514F4736F532}" dt="2024-02-27T12:04:43.985" v="130" actId="1037"/>
        <pc:sldMkLst>
          <pc:docMk/>
          <pc:sldMk cId="3082125403" sldId="379"/>
        </pc:sldMkLst>
        <pc:spChg chg="mod">
          <ac:chgData name="Franklin, Chris (Learning – People &amp; Places)" userId="826ee402-fbdb-4034-a7c7-db309b41606d" providerId="ADAL" clId="{6C45A9C2-B4D7-49D2-84DD-514F4736F532}" dt="2024-02-27T12:04:43.985" v="130" actId="1037"/>
          <ac:spMkLst>
            <pc:docMk/>
            <pc:sldMk cId="3082125403" sldId="379"/>
            <ac:spMk id="2" creationId="{C4DF3070-D86C-D20B-9727-745B589AA101}"/>
          </ac:spMkLst>
        </pc:spChg>
      </pc:sldChg>
      <pc:sldChg chg="modSp mod">
        <pc:chgData name="Franklin, Chris (Learning – People &amp; Places)" userId="826ee402-fbdb-4034-a7c7-db309b41606d" providerId="ADAL" clId="{6C45A9C2-B4D7-49D2-84DD-514F4736F532}" dt="2024-02-27T12:06:40.095" v="188" actId="1035"/>
        <pc:sldMkLst>
          <pc:docMk/>
          <pc:sldMk cId="966103428" sldId="384"/>
        </pc:sldMkLst>
        <pc:spChg chg="mod">
          <ac:chgData name="Franklin, Chris (Learning – People &amp; Places)" userId="826ee402-fbdb-4034-a7c7-db309b41606d" providerId="ADAL" clId="{6C45A9C2-B4D7-49D2-84DD-514F4736F532}" dt="2024-02-27T12:06:40.095" v="188" actId="1035"/>
          <ac:spMkLst>
            <pc:docMk/>
            <pc:sldMk cId="966103428" sldId="384"/>
            <ac:spMk id="2" creationId="{C4DF3070-D86C-D20B-9727-745B589AA101}"/>
          </ac:spMkLst>
        </pc:spChg>
      </pc:sldChg>
      <pc:sldChg chg="modSp mod">
        <pc:chgData name="Franklin, Chris (Learning – People &amp; Places)" userId="826ee402-fbdb-4034-a7c7-db309b41606d" providerId="ADAL" clId="{6C45A9C2-B4D7-49D2-84DD-514F4736F532}" dt="2024-02-27T12:08:05.534" v="243" actId="1035"/>
        <pc:sldMkLst>
          <pc:docMk/>
          <pc:sldMk cId="1724010470" sldId="386"/>
        </pc:sldMkLst>
        <pc:spChg chg="mod">
          <ac:chgData name="Franklin, Chris (Learning – People &amp; Places)" userId="826ee402-fbdb-4034-a7c7-db309b41606d" providerId="ADAL" clId="{6C45A9C2-B4D7-49D2-84DD-514F4736F532}" dt="2024-02-27T12:08:05.534" v="243" actId="1035"/>
          <ac:spMkLst>
            <pc:docMk/>
            <pc:sldMk cId="1724010470" sldId="386"/>
            <ac:spMk id="3" creationId="{BF6962E6-2458-B166-7162-8E7C92230C5D}"/>
          </ac:spMkLst>
        </pc:spChg>
      </pc:sldChg>
      <pc:sldChg chg="modSp mod modCm">
        <pc:chgData name="Franklin, Chris (Learning – People &amp; Places)" userId="826ee402-fbdb-4034-a7c7-db309b41606d" providerId="ADAL" clId="{6C45A9C2-B4D7-49D2-84DD-514F4736F532}" dt="2024-02-27T12:01:59.268" v="66"/>
        <pc:sldMkLst>
          <pc:docMk/>
          <pc:sldMk cId="4240674004" sldId="387"/>
        </pc:sldMkLst>
        <pc:graphicFrameChg chg="modGraphic">
          <ac:chgData name="Franklin, Chris (Learning – People &amp; Places)" userId="826ee402-fbdb-4034-a7c7-db309b41606d" providerId="ADAL" clId="{6C45A9C2-B4D7-49D2-84DD-514F4736F532}" dt="2024-02-27T12:01:02.433" v="60"/>
          <ac:graphicFrameMkLst>
            <pc:docMk/>
            <pc:sldMk cId="4240674004" sldId="387"/>
            <ac:graphicFrameMk id="6" creationId="{F1412093-4E44-409F-965F-882A79480EB8}"/>
          </ac:graphicFrameMkLst>
        </pc:graphicFrameChg>
        <pc:extLst>
          <p:ext xmlns:p="http://schemas.openxmlformats.org/presentationml/2006/main" uri="{D6D511B9-2390-475A-947B-AFAB55BFBCF1}">
            <pc226:cmChg xmlns:pc226="http://schemas.microsoft.com/office/powerpoint/2022/06/main/command" chg="mod">
              <pc226:chgData name="Franklin, Chris (Learning – People &amp; Places)" userId="826ee402-fbdb-4034-a7c7-db309b41606d" providerId="ADAL" clId="{6C45A9C2-B4D7-49D2-84DD-514F4736F532}" dt="2024-02-27T12:01:59.268" v="66"/>
              <pc2:cmMkLst xmlns:pc2="http://schemas.microsoft.com/office/powerpoint/2019/9/main/command">
                <pc:docMk/>
                <pc:sldMk cId="4240674004" sldId="387"/>
                <pc2:cmMk id="{01683BCA-8FE1-483C-B5F0-1BFD592BBD10}"/>
              </pc2:cmMkLst>
            </pc226:cmChg>
          </p:ext>
        </pc:extLst>
      </pc:sldChg>
      <pc:sldChg chg="modSp mod">
        <pc:chgData name="Franklin, Chris (Learning – People &amp; Places)" userId="826ee402-fbdb-4034-a7c7-db309b41606d" providerId="ADAL" clId="{6C45A9C2-B4D7-49D2-84DD-514F4736F532}" dt="2024-02-27T12:01:15.759" v="65"/>
        <pc:sldMkLst>
          <pc:docMk/>
          <pc:sldMk cId="3806358101" sldId="388"/>
        </pc:sldMkLst>
        <pc:graphicFrameChg chg="modGraphic">
          <ac:chgData name="Franklin, Chris (Learning – People &amp; Places)" userId="826ee402-fbdb-4034-a7c7-db309b41606d" providerId="ADAL" clId="{6C45A9C2-B4D7-49D2-84DD-514F4736F532}" dt="2024-02-27T12:01:15.759" v="65"/>
          <ac:graphicFrameMkLst>
            <pc:docMk/>
            <pc:sldMk cId="3806358101" sldId="388"/>
            <ac:graphicFrameMk id="6" creationId="{F1412093-4E44-409F-965F-882A79480EB8}"/>
          </ac:graphicFrameMkLst>
        </pc:graphicFrameChg>
      </pc:sldChg>
      <pc:sldChg chg="del">
        <pc:chgData name="Franklin, Chris (Learning – People &amp; Places)" userId="826ee402-fbdb-4034-a7c7-db309b41606d" providerId="ADAL" clId="{6C45A9C2-B4D7-49D2-84DD-514F4736F532}" dt="2024-02-15T14:48:32.265" v="4"/>
        <pc:sldMkLst>
          <pc:docMk/>
          <pc:sldMk cId="1271599267" sldId="389"/>
        </pc:sldMkLst>
      </pc:sldChg>
      <pc:sldChg chg="add del setBg">
        <pc:chgData name="Franklin, Chris (Learning – People &amp; Places)" userId="826ee402-fbdb-4034-a7c7-db309b41606d" providerId="ADAL" clId="{6C45A9C2-B4D7-49D2-84DD-514F4736F532}" dt="2024-02-15T14:54:22.576" v="26"/>
        <pc:sldMkLst>
          <pc:docMk/>
          <pc:sldMk cId="598936289" sldId="390"/>
        </pc:sldMkLst>
      </pc:sldChg>
      <pc:sldChg chg="addSp modSp mod">
        <pc:chgData name="Franklin, Chris (Learning – People &amp; Places)" userId="826ee402-fbdb-4034-a7c7-db309b41606d" providerId="ADAL" clId="{6C45A9C2-B4D7-49D2-84DD-514F4736F532}" dt="2024-02-15T14:57:09.097" v="40" actId="1037"/>
        <pc:sldMkLst>
          <pc:docMk/>
          <pc:sldMk cId="1429738140" sldId="390"/>
        </pc:sldMkLst>
        <pc:picChg chg="add mod">
          <ac:chgData name="Franklin, Chris (Learning – People &amp; Places)" userId="826ee402-fbdb-4034-a7c7-db309b41606d" providerId="ADAL" clId="{6C45A9C2-B4D7-49D2-84DD-514F4736F532}" dt="2024-02-15T14:57:09.097" v="40" actId="1037"/>
          <ac:picMkLst>
            <pc:docMk/>
            <pc:sldMk cId="1429738140" sldId="390"/>
            <ac:picMk id="3" creationId="{37CF505E-A471-652B-6C9D-9DEB1589286F}"/>
          </ac:picMkLst>
        </pc:picChg>
      </pc:sldChg>
      <pc:sldChg chg="addSp modSp modNotesTx">
        <pc:chgData name="Franklin, Chris (Learning – People &amp; Places)" userId="826ee402-fbdb-4034-a7c7-db309b41606d" providerId="ADAL" clId="{6C45A9C2-B4D7-49D2-84DD-514F4736F532}" dt="2024-02-15T14:57:18.465" v="41"/>
        <pc:sldMkLst>
          <pc:docMk/>
          <pc:sldMk cId="3557803153" sldId="391"/>
        </pc:sldMkLst>
        <pc:picChg chg="add mod">
          <ac:chgData name="Franklin, Chris (Learning – People &amp; Places)" userId="826ee402-fbdb-4034-a7c7-db309b41606d" providerId="ADAL" clId="{6C45A9C2-B4D7-49D2-84DD-514F4736F532}" dt="2024-02-15T14:57:18.465" v="41"/>
          <ac:picMkLst>
            <pc:docMk/>
            <pc:sldMk cId="3557803153" sldId="391"/>
            <ac:picMk id="2" creationId="{C766BDEA-B0DF-83D4-985B-8FCCB8A57C62}"/>
          </ac:picMkLst>
        </pc:picChg>
      </pc:sldChg>
      <pc:sldChg chg="addSp modSp modNotesTx">
        <pc:chgData name="Franklin, Chris (Learning – People &amp; Places)" userId="826ee402-fbdb-4034-a7c7-db309b41606d" providerId="ADAL" clId="{6C45A9C2-B4D7-49D2-84DD-514F4736F532}" dt="2024-02-15T15:01:37.922" v="53"/>
        <pc:sldMkLst>
          <pc:docMk/>
          <pc:sldMk cId="3474582338" sldId="392"/>
        </pc:sldMkLst>
        <pc:picChg chg="add mod">
          <ac:chgData name="Franklin, Chris (Learning – People &amp; Places)" userId="826ee402-fbdb-4034-a7c7-db309b41606d" providerId="ADAL" clId="{6C45A9C2-B4D7-49D2-84DD-514F4736F532}" dt="2024-02-15T15:01:37.922" v="53"/>
          <ac:picMkLst>
            <pc:docMk/>
            <pc:sldMk cId="3474582338" sldId="392"/>
            <ac:picMk id="2" creationId="{9C6DDFB0-14D4-024A-67F7-684C00895BEE}"/>
          </ac:picMkLst>
        </pc:picChg>
      </pc:sldChg>
      <pc:sldChg chg="addSp modSp mod modNotesTx">
        <pc:chgData name="Franklin, Chris (Learning – People &amp; Places)" userId="826ee402-fbdb-4034-a7c7-db309b41606d" providerId="ADAL" clId="{6C45A9C2-B4D7-49D2-84DD-514F4736F532}" dt="2024-02-15T15:01:42.637" v="54"/>
        <pc:sldMkLst>
          <pc:docMk/>
          <pc:sldMk cId="1214619277" sldId="393"/>
        </pc:sldMkLst>
        <pc:spChg chg="add mod">
          <ac:chgData name="Franklin, Chris (Learning – People &amp; Places)" userId="826ee402-fbdb-4034-a7c7-db309b41606d" providerId="ADAL" clId="{6C45A9C2-B4D7-49D2-84DD-514F4736F532}" dt="2024-02-15T15:01:12.068" v="52" actId="207"/>
          <ac:spMkLst>
            <pc:docMk/>
            <pc:sldMk cId="1214619277" sldId="393"/>
            <ac:spMk id="5" creationId="{9834466D-6A1F-8547-6F32-9F596A4F5BAE}"/>
          </ac:spMkLst>
        </pc:spChg>
        <pc:spChg chg="add mod">
          <ac:chgData name="Franklin, Chris (Learning – People &amp; Places)" userId="826ee402-fbdb-4034-a7c7-db309b41606d" providerId="ADAL" clId="{6C45A9C2-B4D7-49D2-84DD-514F4736F532}" dt="2024-02-15T15:01:12.068" v="52" actId="207"/>
          <ac:spMkLst>
            <pc:docMk/>
            <pc:sldMk cId="1214619277" sldId="393"/>
            <ac:spMk id="6" creationId="{28EDB008-91D6-6DA0-6656-F34B0CB820B7}"/>
          </ac:spMkLst>
        </pc:spChg>
        <pc:spChg chg="add mod">
          <ac:chgData name="Franklin, Chris (Learning – People &amp; Places)" userId="826ee402-fbdb-4034-a7c7-db309b41606d" providerId="ADAL" clId="{6C45A9C2-B4D7-49D2-84DD-514F4736F532}" dt="2024-02-15T15:01:12.068" v="52" actId="207"/>
          <ac:spMkLst>
            <pc:docMk/>
            <pc:sldMk cId="1214619277" sldId="393"/>
            <ac:spMk id="8" creationId="{B6425B93-CC5C-7819-3B17-802C43164E87}"/>
          </ac:spMkLst>
        </pc:spChg>
        <pc:picChg chg="add mod">
          <ac:chgData name="Franklin, Chris (Learning – People &amp; Places)" userId="826ee402-fbdb-4034-a7c7-db309b41606d" providerId="ADAL" clId="{6C45A9C2-B4D7-49D2-84DD-514F4736F532}" dt="2024-02-15T15:01:42.637" v="54"/>
          <ac:picMkLst>
            <pc:docMk/>
            <pc:sldMk cId="1214619277" sldId="393"/>
            <ac:picMk id="9" creationId="{CC43D0C6-A60E-B343-A033-225739E45E9D}"/>
          </ac:picMkLst>
        </pc:picChg>
      </pc:sldChg>
      <pc:sldChg chg="add del setBg">
        <pc:chgData name="Franklin, Chris (Learning – People &amp; Places)" userId="826ee402-fbdb-4034-a7c7-db309b41606d" providerId="ADAL" clId="{6C45A9C2-B4D7-49D2-84DD-514F4736F532}" dt="2024-02-15T15:00:01.950" v="47" actId="47"/>
        <pc:sldMkLst>
          <pc:docMk/>
          <pc:sldMk cId="1366443046" sldId="393"/>
        </pc:sldMkLst>
      </pc:sldChg>
      <pc:sldMasterChg chg="addSp delSp modSp mod modSldLayout">
        <pc:chgData name="Franklin, Chris (Learning – People &amp; Places)" userId="826ee402-fbdb-4034-a7c7-db309b41606d" providerId="ADAL" clId="{6C45A9C2-B4D7-49D2-84DD-514F4736F532}" dt="2024-02-15T14:52:21.272" v="24" actId="14861"/>
        <pc:sldMasterMkLst>
          <pc:docMk/>
          <pc:sldMasterMk cId="1231528308" sldId="2147483691"/>
        </pc:sldMasterMkLst>
        <pc:spChg chg="add del mod">
          <ac:chgData name="Franklin, Chris (Learning – People &amp; Places)" userId="826ee402-fbdb-4034-a7c7-db309b41606d" providerId="ADAL" clId="{6C45A9C2-B4D7-49D2-84DD-514F4736F532}" dt="2024-02-15T14:51:57.138" v="20" actId="478"/>
          <ac:spMkLst>
            <pc:docMk/>
            <pc:sldMasterMk cId="1231528308" sldId="2147483691"/>
            <ac:spMk id="14" creationId="{21324E52-3B4A-1492-E52A-A0692D1D754C}"/>
          </ac:spMkLst>
        </pc:spChg>
        <pc:sldLayoutChg chg="addSp modSp mod">
          <pc:chgData name="Franklin, Chris (Learning – People &amp; Places)" userId="826ee402-fbdb-4034-a7c7-db309b41606d" providerId="ADAL" clId="{6C45A9C2-B4D7-49D2-84DD-514F4736F532}" dt="2024-02-15T14:51:17.337" v="16" actId="14861"/>
          <pc:sldLayoutMkLst>
            <pc:docMk/>
            <pc:sldMasterMk cId="1231528308" sldId="2147483691"/>
            <pc:sldLayoutMk cId="3153426672" sldId="2147483693"/>
          </pc:sldLayoutMkLst>
          <pc:spChg chg="add mod">
            <ac:chgData name="Franklin, Chris (Learning – People &amp; Places)" userId="826ee402-fbdb-4034-a7c7-db309b41606d" providerId="ADAL" clId="{6C45A9C2-B4D7-49D2-84DD-514F4736F532}" dt="2024-02-15T14:51:17.337" v="16" actId="14861"/>
            <ac:spMkLst>
              <pc:docMk/>
              <pc:sldMasterMk cId="1231528308" sldId="2147483691"/>
              <pc:sldLayoutMk cId="3153426672" sldId="2147483693"/>
              <ac:spMk id="3" creationId="{61E6D3C2-D874-8DE9-3455-803102418088}"/>
            </ac:spMkLst>
          </pc:spChg>
        </pc:sldLayoutChg>
        <pc:sldLayoutChg chg="addSp modSp mod">
          <pc:chgData name="Franklin, Chris (Learning – People &amp; Places)" userId="826ee402-fbdb-4034-a7c7-db309b41606d" providerId="ADAL" clId="{6C45A9C2-B4D7-49D2-84DD-514F4736F532}" dt="2024-02-15T14:52:21.272" v="24" actId="14861"/>
          <pc:sldLayoutMkLst>
            <pc:docMk/>
            <pc:sldMasterMk cId="1231528308" sldId="2147483691"/>
            <pc:sldLayoutMk cId="2298576864" sldId="2147483698"/>
          </pc:sldLayoutMkLst>
          <pc:spChg chg="add mod">
            <ac:chgData name="Franklin, Chris (Learning – People &amp; Places)" userId="826ee402-fbdb-4034-a7c7-db309b41606d" providerId="ADAL" clId="{6C45A9C2-B4D7-49D2-84DD-514F4736F532}" dt="2024-02-15T14:52:21.272" v="24" actId="14861"/>
            <ac:spMkLst>
              <pc:docMk/>
              <pc:sldMasterMk cId="1231528308" sldId="2147483691"/>
              <pc:sldLayoutMk cId="2298576864" sldId="2147483698"/>
              <ac:spMk id="2" creationId="{E1994DDA-2B8E-92C6-7ADC-D0B071B238B8}"/>
            </ac:spMkLst>
          </pc:spChg>
        </pc:sldLayoutChg>
      </pc:sldMasterChg>
    </pc:docChg>
  </pc:docChgLst>
  <pc:docChgLst>
    <pc:chgData name="Franklin, Chris (Learning – People &amp; Places)" userId="S::chris.franklin@lloydsbanking.com::826ee402-fbdb-4034-a7c7-db309b41606d" providerId="AD" clId="Web-{3FDC94BC-3DBE-8770-1188-7210E7587D9B}"/>
    <pc:docChg chg="modSld">
      <pc:chgData name="Franklin, Chris (Learning – People &amp; Places)" userId="S::chris.franklin@lloydsbanking.com::826ee402-fbdb-4034-a7c7-db309b41606d" providerId="AD" clId="Web-{3FDC94BC-3DBE-8770-1188-7210E7587D9B}" dt="2024-04-02T09:36:46.791" v="2"/>
      <pc:docMkLst>
        <pc:docMk/>
      </pc:docMkLst>
      <pc:sldChg chg="modNotes">
        <pc:chgData name="Franklin, Chris (Learning – People &amp; Places)" userId="S::chris.franklin@lloydsbanking.com::826ee402-fbdb-4034-a7c7-db309b41606d" providerId="AD" clId="Web-{3FDC94BC-3DBE-8770-1188-7210E7587D9B}" dt="2024-04-02T09:36:46.791" v="2"/>
        <pc:sldMkLst>
          <pc:docMk/>
          <pc:sldMk cId="2351702615" sldId="343"/>
        </pc:sldMkLst>
      </pc:sldChg>
    </pc:docChg>
  </pc:docChgLst>
  <pc:docChgLst>
    <pc:chgData name="Finnie, Sinead (Group Customer Inclusion)" userId="dc2a0c80-9c5e-4039-b10a-6c88a895e474" providerId="ADAL" clId="{EA38DF4A-DF2C-453E-81A9-6E9F7BC91503}"/>
    <pc:docChg chg="delSld modSld">
      <pc:chgData name="Finnie, Sinead (Group Customer Inclusion)" userId="dc2a0c80-9c5e-4039-b10a-6c88a895e474" providerId="ADAL" clId="{EA38DF4A-DF2C-453E-81A9-6E9F7BC91503}" dt="2023-04-24T10:39:04.982" v="5" actId="2696"/>
      <pc:docMkLst>
        <pc:docMk/>
      </pc:docMkLst>
      <pc:sldChg chg="modSp">
        <pc:chgData name="Finnie, Sinead (Group Customer Inclusion)" userId="dc2a0c80-9c5e-4039-b10a-6c88a895e474" providerId="ADAL" clId="{EA38DF4A-DF2C-453E-81A9-6E9F7BC91503}" dt="2023-04-24T10:35:21.275" v="2" actId="255"/>
        <pc:sldMkLst>
          <pc:docMk/>
          <pc:sldMk cId="3749987111" sldId="341"/>
        </pc:sldMkLst>
        <pc:spChg chg="mod">
          <ac:chgData name="Finnie, Sinead (Group Customer Inclusion)" userId="dc2a0c80-9c5e-4039-b10a-6c88a895e474" providerId="ADAL" clId="{EA38DF4A-DF2C-453E-81A9-6E9F7BC91503}" dt="2023-04-24T10:35:21.275" v="2" actId="255"/>
          <ac:spMkLst>
            <pc:docMk/>
            <pc:sldMk cId="3749987111" sldId="341"/>
            <ac:spMk id="2" creationId="{F6364936-BA3A-F2E8-C07A-4AFBFE935232}"/>
          </ac:spMkLst>
        </pc:spChg>
      </pc:sldChg>
      <pc:sldChg chg="modSp mod">
        <pc:chgData name="Finnie, Sinead (Group Customer Inclusion)" userId="dc2a0c80-9c5e-4039-b10a-6c88a895e474" providerId="ADAL" clId="{EA38DF4A-DF2C-453E-81A9-6E9F7BC91503}" dt="2023-04-24T10:36:12.071" v="4" actId="1076"/>
        <pc:sldMkLst>
          <pc:docMk/>
          <pc:sldMk cId="2793332689" sldId="347"/>
        </pc:sldMkLst>
        <pc:spChg chg="mod">
          <ac:chgData name="Finnie, Sinead (Group Customer Inclusion)" userId="dc2a0c80-9c5e-4039-b10a-6c88a895e474" providerId="ADAL" clId="{EA38DF4A-DF2C-453E-81A9-6E9F7BC91503}" dt="2023-04-24T10:36:12.071" v="4" actId="1076"/>
          <ac:spMkLst>
            <pc:docMk/>
            <pc:sldMk cId="2793332689" sldId="347"/>
            <ac:spMk id="6" creationId="{CB02B238-6161-66C2-4C30-CD1B53FB218A}"/>
          </ac:spMkLst>
        </pc:spChg>
      </pc:sldChg>
      <pc:sldChg chg="del">
        <pc:chgData name="Finnie, Sinead (Group Customer Inclusion)" userId="dc2a0c80-9c5e-4039-b10a-6c88a895e474" providerId="ADAL" clId="{EA38DF4A-DF2C-453E-81A9-6E9F7BC91503}" dt="2023-04-24T10:39:04.982" v="5" actId="2696"/>
        <pc:sldMkLst>
          <pc:docMk/>
          <pc:sldMk cId="232933612" sldId="366"/>
        </pc:sldMkLst>
      </pc:sldChg>
    </pc:docChg>
  </pc:docChgLst>
  <pc:docChgLst>
    <pc:chgData name="Franklin, Chris (Learning – People &amp; Places)" userId="S::chris.franklin@lloydsbanking.com::826ee402-fbdb-4034-a7c7-db309b41606d" providerId="AD" clId="Web-{E3532910-26D5-13DF-3AF4-FD7116A7B142}"/>
    <pc:docChg chg="modSld">
      <pc:chgData name="Franklin, Chris (Learning – People &amp; Places)" userId="S::chris.franklin@lloydsbanking.com::826ee402-fbdb-4034-a7c7-db309b41606d" providerId="AD" clId="Web-{E3532910-26D5-13DF-3AF4-FD7116A7B142}" dt="2024-01-04T10:15:57.431" v="2" actId="14100"/>
      <pc:docMkLst>
        <pc:docMk/>
      </pc:docMkLst>
      <pc:sldChg chg="modSp">
        <pc:chgData name="Franklin, Chris (Learning – People &amp; Places)" userId="S::chris.franklin@lloydsbanking.com::826ee402-fbdb-4034-a7c7-db309b41606d" providerId="AD" clId="Web-{E3532910-26D5-13DF-3AF4-FD7116A7B142}" dt="2024-01-04T10:15:57.431" v="2" actId="14100"/>
        <pc:sldMkLst>
          <pc:docMk/>
          <pc:sldMk cId="667723468" sldId="327"/>
        </pc:sldMkLst>
        <pc:spChg chg="mod">
          <ac:chgData name="Franklin, Chris (Learning – People &amp; Places)" userId="S::chris.franklin@lloydsbanking.com::826ee402-fbdb-4034-a7c7-db309b41606d" providerId="AD" clId="Web-{E3532910-26D5-13DF-3AF4-FD7116A7B142}" dt="2024-01-04T10:15:57.431" v="2" actId="14100"/>
          <ac:spMkLst>
            <pc:docMk/>
            <pc:sldMk cId="667723468" sldId="327"/>
            <ac:spMk id="8" creationId="{55997BB2-FBAB-EC43-B362-0D9325DED4C9}"/>
          </ac:spMkLst>
        </pc:spChg>
      </pc:sldChg>
    </pc:docChg>
  </pc:docChgLst>
</pc:chgInfo>
</file>

<file path=ppt/comments/modernComment_183_FCC38CD4.xml><?xml version="1.0" encoding="utf-8"?>
<p188:cmLst xmlns:a="http://schemas.openxmlformats.org/drawingml/2006/main" xmlns:r="http://schemas.openxmlformats.org/officeDocument/2006/relationships" xmlns:p188="http://schemas.microsoft.com/office/powerpoint/2018/8/main">
  <p188:cm id="{01683BCA-8FE1-483C-B5F0-1BFD592BBD10}" authorId="{65707E21-31D3-9688-986D-B28A774CFEB5}" status="resolved" created="2024-02-23T10:56:06.665" complete="100000">
    <ac:deMkLst xmlns:ac="http://schemas.microsoft.com/office/drawing/2013/main/command">
      <pc:docMk xmlns:pc="http://schemas.microsoft.com/office/powerpoint/2013/main/command"/>
      <pc:sldMk xmlns:pc="http://schemas.microsoft.com/office/powerpoint/2013/main/command" cId="4240674004" sldId="387"/>
      <ac:graphicFrameMk id="6" creationId="{F1412093-4E44-409F-965F-882A79480EB8}"/>
    </ac:deMkLst>
    <p188:txBody>
      <a:bodyPr/>
      <a:lstStyle/>
      <a:p>
        <a:r>
          <a:rPr lang="en-GB"/>
          <a:t>Please can you review the comments I added to the Halifax PPT and review those for this BoS same PPT, thanks.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F006ED-3F81-8647-96ED-5DF9890AE9A9}" type="datetimeFigureOut">
              <a:rPr lang="en-US" smtClean="0"/>
              <a:t>8/2/2024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302216-AECB-E249-9832-754428E96F93}" type="slidenum">
              <a:rPr lang="en-US" smtClean="0"/>
              <a:t>‹#›</a:t>
            </a:fld>
            <a:endParaRPr lang="en-US"/>
          </a:p>
        </p:txBody>
      </p:sp>
    </p:spTree>
    <p:extLst>
      <p:ext uri="{BB962C8B-B14F-4D97-AF65-F5344CB8AC3E}">
        <p14:creationId xmlns:p14="http://schemas.microsoft.com/office/powerpoint/2010/main" val="4015508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IiiqHWWZEXQ"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dirty="0">
                <a:solidFill>
                  <a:srgbClr val="000000"/>
                </a:solidFill>
                <a:effectLst/>
                <a:latin typeface="Calibri" panose="020F0502020204030204" pitchFamily="34" charset="0"/>
              </a:rPr>
              <a:t>Before the session, you might like to have these weblinks set up, to show the learners during the session:</a:t>
            </a:r>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sz="1800" b="0" i="0" u="none" strike="noStrike" dirty="0">
                <a:solidFill>
                  <a:srgbClr val="081E47"/>
                </a:solidFill>
                <a:effectLst/>
                <a:latin typeface="Source Sans Pro" panose="020B0503030403020204" pitchFamily="34" charset="0"/>
              </a:rPr>
              <a:t>https://www.moneyhelper.org.uk/en/everyday-money/budgeting/budget-planner </a:t>
            </a:r>
            <a:r>
              <a:rPr lang="en-US" sz="1800" b="0" i="0" dirty="0">
                <a:solidFill>
                  <a:srgbClr val="081E47"/>
                </a:solidFill>
                <a:effectLst/>
                <a:latin typeface="Source Sans Pro" panose="020B0503030403020204" pitchFamily="34" charset="0"/>
              </a:rPr>
              <a:t>​</a:t>
            </a:r>
          </a:p>
          <a:p>
            <a:pPr algn="l" rtl="0" fontAlgn="base"/>
            <a:endParaRPr lang="en-US" sz="1800" b="0" i="0" dirty="0">
              <a:solidFill>
                <a:srgbClr val="081E47"/>
              </a:solidFill>
              <a:effectLst/>
              <a:latin typeface="Source Sans Pro" panose="020B0503030403020204" pitchFamily="34" charset="0"/>
            </a:endParaRPr>
          </a:p>
          <a:p>
            <a:pPr algn="l" rtl="0" fontAlgn="base"/>
            <a:r>
              <a:rPr lang="en-US" sz="1800" b="0" i="0" dirty="0">
                <a:solidFill>
                  <a:srgbClr val="081E47"/>
                </a:solidFill>
                <a:effectLst/>
                <a:latin typeface="Source Sans Pro" panose="020B0503030403020204" pitchFamily="34" charset="0"/>
              </a:rPr>
              <a:t>https://www.bankofscotland.co.uk/helpcentre/money-management/50-30-20.html</a:t>
            </a:r>
          </a:p>
          <a:p>
            <a:pPr algn="l" rtl="0" fontAlgn="base"/>
            <a:endParaRPr lang="en-US" sz="1800" b="0" i="0" dirty="0">
              <a:solidFill>
                <a:srgbClr val="081E47"/>
              </a:solidFill>
              <a:effectLst/>
              <a:latin typeface="Source Sans Pro" panose="020B0503030403020204" pitchFamily="34" charset="0"/>
            </a:endParaRPr>
          </a:p>
          <a:p>
            <a:pPr algn="l" rtl="0" fontAlgn="base"/>
            <a:r>
              <a:rPr lang="en-GB" b="0" i="0" u="none" strike="noStrike" dirty="0">
                <a:solidFill>
                  <a:srgbClr val="000000"/>
                </a:solidFill>
                <a:effectLst/>
                <a:latin typeface="Calibri" panose="020F0502020204030204" pitchFamily="34" charset="0"/>
              </a:rPr>
              <a:t>Also, look through the scenarios (from Ishan through to Sam). Decide which of these match your audience. Pick at least 1 ‘income’ plus 1 ‘outgoings’ example OR pick 1 ‘full budget’ example – you may decide to include more than 1, depending on your audience needs. Note that Marc and Sam’s budget activities refer to the Workbook. For Jo and Tony, the activities aren’t in the workbook, but can be worked through together as a group (the ‘answer’ slides follow the ‘question’ slides for each part of these activities).</a:t>
            </a:r>
            <a:r>
              <a:rPr lang="en-GB" b="0" i="0" dirty="0">
                <a:solidFill>
                  <a:srgbClr val="80808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1</a:t>
            </a:fld>
            <a:endParaRPr lang="en-US"/>
          </a:p>
        </p:txBody>
      </p:sp>
    </p:spTree>
    <p:extLst>
      <p:ext uri="{BB962C8B-B14F-4D97-AF65-F5344CB8AC3E}">
        <p14:creationId xmlns:p14="http://schemas.microsoft.com/office/powerpoint/2010/main" val="2404706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Ask:</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Why is having a budget important?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Look for:</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It’s about giving you control over your money;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it can help you see what you might need for unexpected expenses and identify areas where you might want to cut back.</a:t>
            </a:r>
            <a:r>
              <a:rPr lang="en-GB" sz="1800" b="0" i="0">
                <a:solidFill>
                  <a:srgbClr val="081E47"/>
                </a:solidFill>
                <a:effectLst/>
                <a:latin typeface="Source Sans Pro" panose="020B0503030403020204" pitchFamily="34" charset="0"/>
              </a:rPr>
              <a:t>​</a:t>
            </a:r>
            <a:endParaRPr lang="en-GB"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Don't forget to add any points that the learners didn't call out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10</a:t>
            </a:fld>
            <a:endParaRPr lang="en-US"/>
          </a:p>
        </p:txBody>
      </p:sp>
    </p:spTree>
    <p:extLst>
      <p:ext uri="{BB962C8B-B14F-4D97-AF65-F5344CB8AC3E}">
        <p14:creationId xmlns:p14="http://schemas.microsoft.com/office/powerpoint/2010/main" val="3966706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Ask:</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Why is having a budget important?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Look for:</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It’s about giving you control over your money;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it can help you see what you might need for unexpected expenses and identify areas where you might want to cut back.</a:t>
            </a:r>
            <a:r>
              <a:rPr lang="en-GB" sz="1800" b="0" i="0">
                <a:solidFill>
                  <a:srgbClr val="081E47"/>
                </a:solidFill>
                <a:effectLst/>
                <a:latin typeface="Source Sans Pro" panose="020B0503030403020204" pitchFamily="34" charset="0"/>
              </a:rPr>
              <a:t>​</a:t>
            </a:r>
            <a:endParaRPr lang="en-GB"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Don't forget to add any points that the learners didn't call out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11</a:t>
            </a:fld>
            <a:endParaRPr lang="en-US"/>
          </a:p>
        </p:txBody>
      </p:sp>
    </p:spTree>
    <p:extLst>
      <p:ext uri="{BB962C8B-B14F-4D97-AF65-F5344CB8AC3E}">
        <p14:creationId xmlns:p14="http://schemas.microsoft.com/office/powerpoint/2010/main" val="3815095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81E47"/>
                </a:solidFill>
                <a:effectLst/>
                <a:latin typeface="Source Sans Pro" panose="020B0503030403020204" pitchFamily="34" charset="0"/>
              </a:rPr>
              <a:t>Let’s look now at how to create a budget.</a:t>
            </a:r>
            <a:r>
              <a:rPr lang="en-US" sz="1800" b="0" i="0">
                <a:solidFill>
                  <a:srgbClr val="081E47"/>
                </a:solidFill>
                <a:effectLst/>
                <a:latin typeface="Source Sans Pro" panose="020B0503030403020204" pitchFamily="34" charset="0"/>
              </a:rPr>
              <a:t>​</a:t>
            </a:r>
            <a:endParaRPr lang="en-US"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So by the end of this section, you should be able to: </a:t>
            </a:r>
            <a:r>
              <a:rPr lang="en-US" sz="1800" b="0" i="0">
                <a:solidFill>
                  <a:srgbClr val="081E47"/>
                </a:solidFill>
                <a:effectLst/>
                <a:latin typeface="Source Sans Pro" panose="020B050303040302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Create a budget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12</a:t>
            </a:fld>
            <a:endParaRPr lang="en-US"/>
          </a:p>
        </p:txBody>
      </p:sp>
    </p:spTree>
    <p:extLst>
      <p:ext uri="{BB962C8B-B14F-4D97-AF65-F5344CB8AC3E}">
        <p14:creationId xmlns:p14="http://schemas.microsoft.com/office/powerpoint/2010/main" val="217959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What is the basic formula for creating a budget?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Look for: </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Income less expenditure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ANSWER GIVEN ON NEXT SLIDE …</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801050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Calibri" panose="020F0502020204030204" pitchFamily="34" charset="0"/>
              </a:rPr>
              <a:t>Check here for understanding of these terms:</a:t>
            </a:r>
          </a:p>
          <a:p>
            <a:pPr algn="l" rtl="0" fontAlgn="base"/>
            <a:r>
              <a:rPr lang="en-US" sz="1200" b="0" i="0">
                <a:solidFill>
                  <a:srgbClr val="000000"/>
                </a:solidFill>
                <a:effectLst/>
                <a:latin typeface="Calibri" panose="020F0502020204030204" pitchFamily="34" charset="0"/>
              </a:rPr>
              <a:t>Income</a:t>
            </a:r>
          </a:p>
          <a:p>
            <a:pPr algn="l" rtl="0" fontAlgn="base"/>
            <a:r>
              <a:rPr lang="en-US" sz="1200" b="0" i="0">
                <a:solidFill>
                  <a:srgbClr val="000000"/>
                </a:solidFill>
                <a:effectLst/>
                <a:latin typeface="Calibri" panose="020F0502020204030204" pitchFamily="34" charset="0"/>
              </a:rPr>
              <a:t>Outgoings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3307569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***THIS SLIDE IS ANIMATED – CLICK AFTER GROUP HAS OFFERED SUGGESTIONS, TO SHOW THE ANSWERS ***</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Get learners to start thinking about where money might come into them.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Your income is anything that is a regular incoming payment, this could be weekly, monthly, quarterly etc.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Where could this come from?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Look for:        </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Wages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Pension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Benefits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Child maintenance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Use flipchart / whiteboard to note answers and/or use the space in their workbooks</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a:ea typeface="Source Sans Pro"/>
              </a:rPr>
              <a:t>For </a:t>
            </a:r>
            <a:r>
              <a:rPr lang="en-GB" sz="1800" b="1">
                <a:solidFill>
                  <a:srgbClr val="081E47"/>
                </a:solidFill>
                <a:latin typeface="Source Sans Pro"/>
                <a:ea typeface="Source Sans Pro"/>
              </a:rPr>
              <a:t>virtual</a:t>
            </a:r>
            <a:r>
              <a:rPr lang="en-GB" sz="1800" b="1" i="0" u="none" strike="noStrike">
                <a:solidFill>
                  <a:srgbClr val="081E47"/>
                </a:solidFill>
                <a:effectLst/>
                <a:latin typeface="Source Sans Pro"/>
                <a:ea typeface="Source Sans Pro"/>
              </a:rPr>
              <a:t> sessions, encourage them to use the chat box</a:t>
            </a:r>
            <a:r>
              <a:rPr lang="en-US" sz="1800" b="1" i="0">
                <a:solidFill>
                  <a:srgbClr val="081E47"/>
                </a:solidFill>
                <a:effectLst/>
                <a:latin typeface="Source Sans Pro"/>
                <a:ea typeface="Source Sans Pro"/>
              </a:rPr>
              <a:t>​ for their suggestions</a:t>
            </a:r>
            <a:endParaRPr lang="en-US" b="1" i="0">
              <a:solidFill>
                <a:srgbClr val="444444"/>
              </a:solidFill>
              <a:effectLst/>
              <a:latin typeface="Source Sans Pro"/>
              <a:ea typeface="Source Sans Pro"/>
            </a:endParaRPr>
          </a:p>
          <a:p>
            <a:pPr fontAlgn="base"/>
            <a:r>
              <a:rPr lang="en-US" sz="1800" b="0" i="0" u="none" strike="noStrike">
                <a:solidFill>
                  <a:srgbClr val="000000"/>
                </a:solidFill>
                <a:effectLst/>
                <a:latin typeface="Calibri"/>
                <a:ea typeface="Calibri"/>
                <a:cs typeface="Calibri"/>
              </a:rPr>
              <a:t>*** </a:t>
            </a:r>
            <a:r>
              <a:rPr lang="en-US" sz="1800">
                <a:solidFill>
                  <a:srgbClr val="000000"/>
                </a:solidFill>
                <a:latin typeface="Calibri"/>
                <a:ea typeface="Calibri"/>
                <a:cs typeface="Calibri"/>
              </a:rPr>
              <a:t>CLICK TO</a:t>
            </a:r>
            <a:r>
              <a:rPr lang="en-US" sz="1800" b="0" i="0" u="none" strike="noStrike">
                <a:solidFill>
                  <a:srgbClr val="000000"/>
                </a:solidFill>
                <a:effectLst/>
                <a:latin typeface="Calibri"/>
                <a:ea typeface="Calibri"/>
                <a:cs typeface="Calibri"/>
              </a:rPr>
              <a:t> REVEAL THE ANSWERS ***</a:t>
            </a:r>
            <a:r>
              <a:rPr lang="en-US" sz="1800"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15</a:t>
            </a:fld>
            <a:endParaRPr lang="en-US"/>
          </a:p>
        </p:txBody>
      </p:sp>
    </p:spTree>
    <p:extLst>
      <p:ext uri="{BB962C8B-B14F-4D97-AF65-F5344CB8AC3E}">
        <p14:creationId xmlns:p14="http://schemas.microsoft.com/office/powerpoint/2010/main" val="3489862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Read out Ishan’s income scenario:</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Ishan is struggling to work out his budget because he has a different amount coming in each month from his job.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He’s the only wage earner at home. Some months he struggles to pay his bills. Other times, he has extra money left over.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He'd like to start putting away money towards an emergency fund for months when he isn't paid enough to meet all his outgoings.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Ask:</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How could Ishan calculate his average monthly income?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16</a:t>
            </a:fld>
            <a:endParaRPr lang="en-US"/>
          </a:p>
        </p:txBody>
      </p:sp>
    </p:spTree>
    <p:extLst>
      <p:ext uri="{BB962C8B-B14F-4D97-AF65-F5344CB8AC3E}">
        <p14:creationId xmlns:p14="http://schemas.microsoft.com/office/powerpoint/2010/main" val="3622365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You may have irregular income, just like Ishan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To calculate his income, he adds together 3 or 6 months' earnings then divides that number by the number of months used.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Let’s work through this example: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(at this point, you can mention all these details are in their workbooks, so they can follow from there if they prefer / can’t see the screen)</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He earns £800 in January</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Then he earns £1,500 in February</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And in March, he earns £1000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Added together these come to a total of £3,300.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17</a:t>
            </a:fld>
            <a:endParaRPr lang="en-US"/>
          </a:p>
        </p:txBody>
      </p:sp>
    </p:spTree>
    <p:extLst>
      <p:ext uri="{BB962C8B-B14F-4D97-AF65-F5344CB8AC3E}">
        <p14:creationId xmlns:p14="http://schemas.microsoft.com/office/powerpoint/2010/main" val="36528410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Now, looking on the right of the screen, we start with that total for all 3 months.</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And we divide that by the number of months used to calculate the total) – that’s 3 – to give the average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18</a:t>
            </a:fld>
            <a:endParaRPr lang="en-US"/>
          </a:p>
        </p:txBody>
      </p:sp>
    </p:spTree>
    <p:extLst>
      <p:ext uri="{BB962C8B-B14F-4D97-AF65-F5344CB8AC3E}">
        <p14:creationId xmlns:p14="http://schemas.microsoft.com/office/powerpoint/2010/main" val="4275422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So Ishan has an average income of £1,100.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1B302216-AECB-E249-9832-754428E96F93}" type="slidenum">
              <a:rPr lang="en-US" smtClean="0"/>
              <a:t>19</a:t>
            </a:fld>
            <a:endParaRPr lang="en-US"/>
          </a:p>
        </p:txBody>
      </p:sp>
    </p:spTree>
    <p:extLst>
      <p:ext uri="{BB962C8B-B14F-4D97-AF65-F5344CB8AC3E}">
        <p14:creationId xmlns:p14="http://schemas.microsoft.com/office/powerpoint/2010/main" val="506392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learners to scan the QR code here and complete our short pre-session survey around levels of confidence in the session’s topics today, plus what they would like to get out of the session</a:t>
            </a:r>
          </a:p>
        </p:txBody>
      </p:sp>
      <p:sp>
        <p:nvSpPr>
          <p:cNvPr id="4" name="Slide Number Placeholder 3"/>
          <p:cNvSpPr>
            <a:spLocks noGrp="1"/>
          </p:cNvSpPr>
          <p:nvPr>
            <p:ph type="sldNum" sz="quarter" idx="5"/>
          </p:nvPr>
        </p:nvSpPr>
        <p:spPr/>
        <p:txBody>
          <a:bodyPr/>
          <a:lstStyle/>
          <a:p>
            <a:fld id="{1B302216-AECB-E249-9832-754428E96F93}" type="slidenum">
              <a:rPr lang="en-US" smtClean="0"/>
              <a:t>2</a:t>
            </a:fld>
            <a:endParaRPr lang="en-US"/>
          </a:p>
        </p:txBody>
      </p:sp>
    </p:spTree>
    <p:extLst>
      <p:ext uri="{BB962C8B-B14F-4D97-AF65-F5344CB8AC3E}">
        <p14:creationId xmlns:p14="http://schemas.microsoft.com/office/powerpoint/2010/main" val="3363741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​Once you’ve worked out your income, it’s time to look at your outgoings.</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What type of outgoings might you have? Take a look at Beth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Talk through Beth’s outgoings scenario:</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fontAlgn="base"/>
            <a:r>
              <a:rPr lang="en-GB" sz="1800" b="0" i="0" u="none" strike="noStrike">
                <a:solidFill>
                  <a:srgbClr val="081E47"/>
                </a:solidFill>
                <a:effectLst/>
                <a:latin typeface="Source Sans Pro"/>
                <a:ea typeface="Source Sans Pro"/>
              </a:rPr>
              <a:t>Beth lives in a flat that she shares with two others. She takes the bus to work. In the evenings, she likes to go out with her friends. When she started work, she got a credit card, but she found it all too easy to overspend on it. So she’s trying hard not to use it now</a:t>
            </a:r>
            <a:r>
              <a:rPr lang="en-GB" sz="1800">
                <a:solidFill>
                  <a:srgbClr val="081E47"/>
                </a:solidFill>
                <a:latin typeface="Source Sans Pro"/>
                <a:ea typeface="Source Sans Pro"/>
              </a:rPr>
              <a:t>, and is paying it all off, bit by bit</a:t>
            </a:r>
            <a:endParaRPr lang="en-GB" sz="1800" b="0" i="0" u="none" strike="noStrike">
              <a:solidFill>
                <a:srgbClr val="081E47"/>
              </a:solidFill>
              <a:effectLst/>
              <a:latin typeface="Source Sans Pro"/>
              <a:ea typeface="Source Sans Pro"/>
            </a:endParaRPr>
          </a:p>
          <a:p>
            <a:pPr algn="l" rtl="0" fontAlgn="base"/>
            <a:r>
              <a:rPr lang="en-GB" sz="1800" b="0" i="0" u="none" strike="noStrike">
                <a:solidFill>
                  <a:srgbClr val="081E47"/>
                </a:solidFill>
                <a:effectLst/>
                <a:latin typeface="Source Sans Pro" panose="020B0503030403020204" pitchFamily="34" charset="0"/>
              </a:rPr>
              <a:t>She had also fallen behind in her Council Tax payments so she's called them up and arranged to pay extra each month until the debt is paid off.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20</a:t>
            </a:fld>
            <a:endParaRPr lang="en-US"/>
          </a:p>
        </p:txBody>
      </p:sp>
    </p:spTree>
    <p:extLst>
      <p:ext uri="{BB962C8B-B14F-4D97-AF65-F5344CB8AC3E}">
        <p14:creationId xmlns:p14="http://schemas.microsoft.com/office/powerpoint/2010/main" val="12800403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***THIS SLIDE IS ANIMATED – CLICK AFTER GROUP HAS OFFERED SUGGESTIONS, TO SHOW THE ANSWERS ***</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What are her outgoings?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Look for:       </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Utility bills (electric, water, gas)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Food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Mortgage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Internet/phone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Insurance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Council tax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Bus fare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Credit card</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Finance repayments (credit card)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Debt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Use flipchart / whiteboard to note their answers (and / or they can use the space in their workbooks</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For online sessions, encourage learners to enter suggestions using the chat box</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 CLICK NOW TO REVEAL THE ANSWERS ***</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Explain:</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Someone else may also have other outgoings such as: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Running costs for their car</a:t>
            </a:r>
            <a:r>
              <a:rPr lang="en-GB" sz="1800" b="0" i="0">
                <a:solidFill>
                  <a:srgbClr val="081E47"/>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TV streaming subscriptions</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Irregular payments </a:t>
            </a:r>
            <a:r>
              <a:rPr lang="en-GB" sz="1800" b="0" i="0">
                <a:solidFill>
                  <a:srgbClr val="081E47"/>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21</a:t>
            </a:fld>
            <a:endParaRPr lang="en-US"/>
          </a:p>
        </p:txBody>
      </p:sp>
    </p:spTree>
    <p:extLst>
      <p:ext uri="{BB962C8B-B14F-4D97-AF65-F5344CB8AC3E}">
        <p14:creationId xmlns:p14="http://schemas.microsoft.com/office/powerpoint/2010/main" val="259462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Get learners to start thinking about where money might need to be paid to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What type of outgoings might you have? Take a look at Alek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Talk through Alek’s outgoings scenario:</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Alek lives alone in a flat she bought two years ago. She takes the bus to work. In her spare time, she likes to go to the gym. When she needed to buy a new washing machine she took out a small loan to pay for it which she needs to pay back every month. Alek had also fallen behind in her Council Tax payments so she's called them up and arranged to pay extra each month until the debt is paid off.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22</a:t>
            </a:fld>
            <a:endParaRPr lang="en-US"/>
          </a:p>
        </p:txBody>
      </p:sp>
    </p:spTree>
    <p:extLst>
      <p:ext uri="{BB962C8B-B14F-4D97-AF65-F5344CB8AC3E}">
        <p14:creationId xmlns:p14="http://schemas.microsoft.com/office/powerpoint/2010/main" val="922338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***THIS SLIDE IS ANIMATED – CLICK AFTER GROUP HAS OFFERED SUGGESTIONS, TO SHOW THE ANSWERS ***</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What are her outgoings?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Look for:       </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Utility bills (electric, water, gas)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Food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Mortgage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Internet/phone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Insurance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Council tax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Bus fare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Subscriptions (Gym)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Finance payments (loans)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Debt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Use flipchart / whiteboard to and / or their workbooks</a:t>
            </a:r>
            <a:r>
              <a:rPr lang="en-US" sz="1800" b="0" i="0">
                <a:solidFill>
                  <a:srgbClr val="081E47"/>
                </a:solidFill>
                <a:effectLst/>
                <a:latin typeface="Source Sans Pro" panose="020B0503030403020204" pitchFamily="34" charset="0"/>
              </a:rPr>
              <a:t>​ </a:t>
            </a:r>
            <a:r>
              <a:rPr lang="en-US" sz="1800" b="1" i="0">
                <a:solidFill>
                  <a:srgbClr val="081E47"/>
                </a:solidFill>
                <a:effectLst/>
                <a:latin typeface="Source Sans Pro" panose="020B0503030403020204" pitchFamily="34" charset="0"/>
              </a:rPr>
              <a:t>to note answers</a:t>
            </a:r>
            <a:endParaRPr lang="en-US" b="1"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For online sessions, encourage them to reply in the chat box</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 CLICK TO REVEAL THE ANSWERS ***</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sz="1800" b="1" i="0" u="none" strike="noStrike">
                <a:solidFill>
                  <a:srgbClr val="000000"/>
                </a:solidFill>
                <a:effectLst/>
                <a:latin typeface="Calibri" panose="020F0502020204030204" pitchFamily="34" charset="0"/>
              </a:rPr>
              <a:t>Explain:</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Someone else may also have other outgoings such as: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Petrol </a:t>
            </a:r>
            <a:r>
              <a:rPr lang="en-GB" sz="1800" b="0" i="0">
                <a:solidFill>
                  <a:srgbClr val="081E47"/>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Credit cards </a:t>
            </a:r>
            <a:r>
              <a:rPr lang="en-GB" sz="1800" b="0" i="0">
                <a:solidFill>
                  <a:srgbClr val="081E47"/>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AvenirNext LT Pro Regular"/>
              </a:rPr>
              <a:t>Irregular payments </a:t>
            </a:r>
            <a:r>
              <a:rPr lang="en-GB" sz="1800" b="0" i="0">
                <a:solidFill>
                  <a:srgbClr val="081E47"/>
                </a:solidFill>
                <a:effectLst/>
                <a:latin typeface="AvenirNext LT Pro Regular"/>
              </a:rPr>
              <a:t>​</a:t>
            </a:r>
            <a:endParaRPr lang="en-GB" sz="1800" b="0" i="0">
              <a:solidFill>
                <a:srgbClr val="444444"/>
              </a:solidFill>
              <a:effectLst/>
              <a:latin typeface="Arial" panose="020B060402020202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23</a:t>
            </a:fld>
            <a:endParaRPr lang="en-US"/>
          </a:p>
        </p:txBody>
      </p:sp>
    </p:spTree>
    <p:extLst>
      <p:ext uri="{BB962C8B-B14F-4D97-AF65-F5344CB8AC3E}">
        <p14:creationId xmlns:p14="http://schemas.microsoft.com/office/powerpoint/2010/main" val="2597178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Introduce Jo’s story – we’re going to look at her details and work out her budget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24</a:t>
            </a:fld>
            <a:endParaRPr lang="en-US"/>
          </a:p>
        </p:txBody>
      </p:sp>
    </p:spTree>
    <p:extLst>
      <p:ext uri="{BB962C8B-B14F-4D97-AF65-F5344CB8AC3E}">
        <p14:creationId xmlns:p14="http://schemas.microsoft.com/office/powerpoint/2010/main" val="4172101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1</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Hand out calculators</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Individually / in groups – they work out Jo’s income</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ANSWER ON NEXT SLIDE</a:t>
            </a:r>
            <a:endParaRPr lang="en-GB" sz="1800" b="1"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25</a:t>
            </a:fld>
            <a:endParaRPr lang="en-US"/>
          </a:p>
        </p:txBody>
      </p:sp>
    </p:spTree>
    <p:extLst>
      <p:ext uri="{BB962C8B-B14F-4D97-AF65-F5344CB8AC3E}">
        <p14:creationId xmlns:p14="http://schemas.microsoft.com/office/powerpoint/2010/main" val="11774301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26</a:t>
            </a:fld>
            <a:endParaRPr lang="en-US"/>
          </a:p>
        </p:txBody>
      </p:sp>
    </p:spTree>
    <p:extLst>
      <p:ext uri="{BB962C8B-B14F-4D97-AF65-F5344CB8AC3E}">
        <p14:creationId xmlns:p14="http://schemas.microsoft.com/office/powerpoint/2010/main" val="1541745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2</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Individually / in groups – they work out Jo’s total outgoings</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ANSWER ON NEXT SLIDE</a:t>
            </a:r>
            <a:endParaRPr lang="en-GB" sz="1800" b="1" i="0">
              <a:solidFill>
                <a:srgbClr val="444444"/>
              </a:solidFill>
              <a:effectLst/>
              <a:latin typeface="Arial" panose="020B0604020202020204" pitchFamily="34" charset="0"/>
            </a:endParaRPr>
          </a:p>
          <a:p>
            <a:pPr algn="l" rtl="0" fontAlgn="base"/>
            <a:endParaRPr lang="en-GB" sz="1800" b="1"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27</a:t>
            </a:fld>
            <a:endParaRPr lang="en-US"/>
          </a:p>
        </p:txBody>
      </p:sp>
    </p:spTree>
    <p:extLst>
      <p:ext uri="{BB962C8B-B14F-4D97-AF65-F5344CB8AC3E}">
        <p14:creationId xmlns:p14="http://schemas.microsoft.com/office/powerpoint/2010/main" val="24506926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1800" b="1"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28</a:t>
            </a:fld>
            <a:endParaRPr lang="en-US"/>
          </a:p>
        </p:txBody>
      </p:sp>
    </p:spTree>
    <p:extLst>
      <p:ext uri="{BB962C8B-B14F-4D97-AF65-F5344CB8AC3E}">
        <p14:creationId xmlns:p14="http://schemas.microsoft.com/office/powerpoint/2010/main" val="3435890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3</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Work out the difference between Jo’s income and outgoings</a:t>
            </a:r>
          </a:p>
          <a:p>
            <a:pPr algn="l" rtl="0" fontAlgn="base">
              <a:buFont typeface="Arial" panose="020B0604020202020204" pitchFamily="34" charset="0"/>
              <a:buNone/>
            </a:pPr>
            <a:r>
              <a:rPr lang="en-GB" sz="1800" b="0" i="0" u="none" strike="noStrike">
                <a:solidFill>
                  <a:srgbClr val="081E47"/>
                </a:solidFill>
                <a:effectLst/>
                <a:latin typeface="Source Sans Pro" panose="020B0503030403020204" pitchFamily="34" charset="0"/>
              </a:rPr>
              <a:t>ANSWER</a:t>
            </a:r>
            <a:r>
              <a:rPr lang="en-GB" sz="1800" b="1" i="0" u="none" strike="noStrike">
                <a:solidFill>
                  <a:srgbClr val="081E47"/>
                </a:solidFill>
                <a:effectLst/>
                <a:latin typeface="Source Sans Pro" panose="020B0503030403020204" pitchFamily="34" charset="0"/>
              </a:rPr>
              <a:t> ON NEXT SLIDE</a:t>
            </a: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29</a:t>
            </a:fld>
            <a:endParaRPr lang="en-US"/>
          </a:p>
        </p:txBody>
      </p:sp>
    </p:spTree>
    <p:extLst>
      <p:ext uri="{BB962C8B-B14F-4D97-AF65-F5344CB8AC3E}">
        <p14:creationId xmlns:p14="http://schemas.microsoft.com/office/powerpoint/2010/main" val="2190634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3</a:t>
            </a:fld>
            <a:endParaRPr lang="en-US"/>
          </a:p>
        </p:txBody>
      </p:sp>
    </p:spTree>
    <p:extLst>
      <p:ext uri="{BB962C8B-B14F-4D97-AF65-F5344CB8AC3E}">
        <p14:creationId xmlns:p14="http://schemas.microsoft.com/office/powerpoint/2010/main" val="1772662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Ask them for ideas or suggestions they would give to Jo to help her reduce her outgoings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There are many ways you can reduce your outgoings, start with things like comparison sites </a:t>
            </a:r>
            <a:r>
              <a:rPr lang="en-US" sz="1800" b="0" i="0">
                <a:solidFill>
                  <a:srgbClr val="081E47"/>
                </a:solidFill>
                <a:effectLst/>
                <a:latin typeface="Source Sans Pro" panose="020B0503030403020204" pitchFamily="34" charset="0"/>
              </a:rPr>
              <a:t>​for broadband, phone packages and car insurance – maybe Jo could call her supplier to see if she could get a better deal</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She may be able to save money on her food shopping – what do you think about how much she spends each month on this? (£350)</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Discuss:</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Start a discussion to see if anyone has an example of how they reduced their outgoings that they wouldn't mind sharing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30</a:t>
            </a:fld>
            <a:endParaRPr lang="en-US"/>
          </a:p>
        </p:txBody>
      </p:sp>
    </p:spTree>
    <p:extLst>
      <p:ext uri="{BB962C8B-B14F-4D97-AF65-F5344CB8AC3E}">
        <p14:creationId xmlns:p14="http://schemas.microsoft.com/office/powerpoint/2010/main" val="3649381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dirty="0">
                <a:solidFill>
                  <a:srgbClr val="081E47"/>
                </a:solidFill>
                <a:effectLst/>
                <a:latin typeface="Source Sans Pro" panose="020B0503030403020204" pitchFamily="34" charset="0"/>
              </a:rPr>
              <a:t>​</a:t>
            </a:r>
            <a:endParaRPr lang="en-GB"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Introduce </a:t>
            </a:r>
            <a:r>
              <a:rPr lang="en-GB" sz="1800" b="1" dirty="0"/>
              <a:t>Lee</a:t>
            </a:r>
            <a:r>
              <a:rPr lang="en-GB" sz="1800" b="1" i="0" u="none" strike="noStrike" dirty="0">
                <a:solidFill>
                  <a:srgbClr val="081E47"/>
                </a:solidFill>
                <a:effectLst/>
                <a:latin typeface="Source Sans Pro" panose="020B0503030403020204" pitchFamily="34" charset="0"/>
              </a:rPr>
              <a:t>’s story – we’re going to look at his details and work out his budget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31</a:t>
            </a:fld>
            <a:endParaRPr lang="en-US"/>
          </a:p>
        </p:txBody>
      </p:sp>
    </p:spTree>
    <p:extLst>
      <p:ext uri="{BB962C8B-B14F-4D97-AF65-F5344CB8AC3E}">
        <p14:creationId xmlns:p14="http://schemas.microsoft.com/office/powerpoint/2010/main" val="41721013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Activity part 1</a:t>
            </a:r>
          </a:p>
          <a:p>
            <a:pPr marL="285750" indent="-285750"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Hand out calculators</a:t>
            </a:r>
          </a:p>
          <a:p>
            <a:pPr marL="285750" indent="-285750"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Individually / in groups – they work out </a:t>
            </a:r>
            <a:r>
              <a:rPr lang="en-GB" sz="1800" dirty="0"/>
              <a:t>Lee</a:t>
            </a:r>
            <a:r>
              <a:rPr lang="en-GB" sz="1800" b="0" i="0" u="none" strike="noStrike" dirty="0">
                <a:solidFill>
                  <a:srgbClr val="081E47"/>
                </a:solidFill>
                <a:effectLst/>
                <a:latin typeface="Source Sans Pro" panose="020B0503030403020204" pitchFamily="34" charset="0"/>
              </a:rPr>
              <a:t>’s income</a:t>
            </a:r>
          </a:p>
          <a:p>
            <a:pPr algn="l" rtl="0" fontAlgn="base">
              <a:buFont typeface="Arial" panose="020B0604020202020204" pitchFamily="34" charset="0"/>
              <a:buNone/>
            </a:pPr>
            <a:endParaRPr lang="en-GB" sz="1800" b="1" i="0" dirty="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dirty="0">
                <a:solidFill>
                  <a:srgbClr val="081E47"/>
                </a:solidFill>
                <a:effectLst/>
                <a:latin typeface="Source Sans Pro" panose="020B0503030403020204" pitchFamily="34" charset="0"/>
              </a:rPr>
              <a:t>ANSWER ON NEXT SLIDE</a:t>
            </a:r>
            <a:endParaRPr lang="en-GB" sz="1800" b="1"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32</a:t>
            </a:fld>
            <a:endParaRPr lang="en-US"/>
          </a:p>
        </p:txBody>
      </p:sp>
    </p:spTree>
    <p:extLst>
      <p:ext uri="{BB962C8B-B14F-4D97-AF65-F5344CB8AC3E}">
        <p14:creationId xmlns:p14="http://schemas.microsoft.com/office/powerpoint/2010/main" val="11774301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GB" sz="1800" b="1" i="0" dirty="0">
              <a:solidFill>
                <a:srgbClr val="081E47"/>
              </a:solidFill>
              <a:effectLst/>
              <a:latin typeface="Source Sans Pro" panose="020B0503030403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33</a:t>
            </a:fld>
            <a:endParaRPr lang="en-US"/>
          </a:p>
        </p:txBody>
      </p:sp>
    </p:spTree>
    <p:extLst>
      <p:ext uri="{BB962C8B-B14F-4D97-AF65-F5344CB8AC3E}">
        <p14:creationId xmlns:p14="http://schemas.microsoft.com/office/powerpoint/2010/main" val="1017611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Activity part 2</a:t>
            </a:r>
          </a:p>
          <a:p>
            <a:pPr marL="285750" indent="-285750"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Individually / in groups – they work out </a:t>
            </a:r>
            <a:r>
              <a:rPr lang="en-GB" sz="1800" dirty="0"/>
              <a:t>Lee</a:t>
            </a:r>
            <a:r>
              <a:rPr lang="en-GB" sz="1800" b="0" i="0" u="none" strike="noStrike" dirty="0">
                <a:solidFill>
                  <a:srgbClr val="081E47"/>
                </a:solidFill>
                <a:effectLst/>
                <a:latin typeface="Source Sans Pro" panose="020B0503030403020204" pitchFamily="34" charset="0"/>
              </a:rPr>
              <a:t>’s total outgoings</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dirty="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dirty="0">
                <a:solidFill>
                  <a:srgbClr val="081E47"/>
                </a:solidFill>
                <a:effectLst/>
                <a:latin typeface="Source Sans Pro" panose="020B0503030403020204" pitchFamily="34" charset="0"/>
              </a:rPr>
              <a:t>ANSWER ON NEXT SLIDE</a:t>
            </a:r>
            <a:endParaRPr lang="en-GB" sz="1800" b="1" i="0" dirty="0">
              <a:solidFill>
                <a:srgbClr val="444444"/>
              </a:solidFill>
              <a:effectLst/>
              <a:latin typeface="Arial" panose="020B0604020202020204" pitchFamily="34" charset="0"/>
            </a:endParaRPr>
          </a:p>
          <a:p>
            <a:pPr algn="l" rtl="0" fontAlgn="base"/>
            <a:endParaRPr lang="en-GB" sz="1800" b="1"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34</a:t>
            </a:fld>
            <a:endParaRPr lang="en-US"/>
          </a:p>
        </p:txBody>
      </p:sp>
    </p:spTree>
    <p:extLst>
      <p:ext uri="{BB962C8B-B14F-4D97-AF65-F5344CB8AC3E}">
        <p14:creationId xmlns:p14="http://schemas.microsoft.com/office/powerpoint/2010/main" val="2450692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1800" b="1"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35</a:t>
            </a:fld>
            <a:endParaRPr lang="en-US"/>
          </a:p>
        </p:txBody>
      </p:sp>
    </p:spTree>
    <p:extLst>
      <p:ext uri="{BB962C8B-B14F-4D97-AF65-F5344CB8AC3E}">
        <p14:creationId xmlns:p14="http://schemas.microsoft.com/office/powerpoint/2010/main" val="3569248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dirty="0">
                <a:solidFill>
                  <a:srgbClr val="081E47"/>
                </a:solidFill>
                <a:effectLst/>
                <a:latin typeface="Source Sans Pro" panose="020B0503030403020204" pitchFamily="34" charset="0"/>
              </a:rPr>
              <a:t>Activity part 3</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Work out the difference between </a:t>
            </a:r>
            <a:r>
              <a:rPr lang="en-GB" sz="1800" dirty="0"/>
              <a:t>Lee</a:t>
            </a:r>
            <a:r>
              <a:rPr lang="en-GB" sz="1800" b="0" i="0" u="none" strike="noStrike" dirty="0">
                <a:solidFill>
                  <a:srgbClr val="081E47"/>
                </a:solidFill>
                <a:effectLst/>
                <a:latin typeface="Source Sans Pro" panose="020B0503030403020204" pitchFamily="34" charset="0"/>
              </a:rPr>
              <a:t>’s income and outgoings</a:t>
            </a:r>
          </a:p>
          <a:p>
            <a:pPr algn="l" rtl="0" fontAlgn="base">
              <a:buFont typeface="Arial" panose="020B0604020202020204" pitchFamily="34" charset="0"/>
              <a:buNone/>
            </a:pPr>
            <a:r>
              <a:rPr lang="en-GB" sz="1800" b="0" i="0" u="none" strike="noStrike" dirty="0">
                <a:solidFill>
                  <a:srgbClr val="081E47"/>
                </a:solidFill>
                <a:effectLst/>
                <a:latin typeface="Source Sans Pro" panose="020B0503030403020204" pitchFamily="34" charset="0"/>
              </a:rPr>
              <a:t>ANSWER</a:t>
            </a:r>
            <a:r>
              <a:rPr lang="en-GB" sz="1800" b="1" i="0" u="none" strike="noStrike" dirty="0">
                <a:solidFill>
                  <a:srgbClr val="081E47"/>
                </a:solidFill>
                <a:effectLst/>
                <a:latin typeface="Source Sans Pro" panose="020B0503030403020204" pitchFamily="34" charset="0"/>
              </a:rPr>
              <a:t> ON NEXT SLIDE</a:t>
            </a:r>
          </a:p>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36</a:t>
            </a:fld>
            <a:endParaRPr lang="en-US"/>
          </a:p>
        </p:txBody>
      </p:sp>
    </p:spTree>
    <p:extLst>
      <p:ext uri="{BB962C8B-B14F-4D97-AF65-F5344CB8AC3E}">
        <p14:creationId xmlns:p14="http://schemas.microsoft.com/office/powerpoint/2010/main" val="21906346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37</a:t>
            </a:fld>
            <a:endParaRPr lang="en-US"/>
          </a:p>
        </p:txBody>
      </p:sp>
    </p:spTree>
    <p:extLst>
      <p:ext uri="{BB962C8B-B14F-4D97-AF65-F5344CB8AC3E}">
        <p14:creationId xmlns:p14="http://schemas.microsoft.com/office/powerpoint/2010/main" val="1087599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GB" sz="1800" b="0" i="0">
                <a:solidFill>
                  <a:srgbClr val="081E47"/>
                </a:solidFill>
                <a:effectLst/>
                <a:latin typeface="Source Sans Pro" panose="020B0503030403020204" pitchFamily="34" charset="0"/>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Introduce </a:t>
            </a:r>
            <a:r>
              <a:rPr lang="en-GB" sz="1800" b="1"/>
              <a:t>Tony</a:t>
            </a:r>
            <a:r>
              <a:rPr lang="en-GB" sz="1800" b="1" i="0" u="none" strike="noStrike">
                <a:solidFill>
                  <a:srgbClr val="081E47"/>
                </a:solidFill>
                <a:effectLst/>
                <a:latin typeface="Source Sans Pro" panose="020B0503030403020204" pitchFamily="34" charset="0"/>
              </a:rPr>
              <a:t>’s story – we’re going to look at his details and work out his budget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38</a:t>
            </a:fld>
            <a:endParaRPr lang="en-US"/>
          </a:p>
        </p:txBody>
      </p:sp>
    </p:spTree>
    <p:extLst>
      <p:ext uri="{BB962C8B-B14F-4D97-AF65-F5344CB8AC3E}">
        <p14:creationId xmlns:p14="http://schemas.microsoft.com/office/powerpoint/2010/main" val="4172101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1</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Hand out calculators</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Individually / in groups – they work out </a:t>
            </a:r>
            <a:r>
              <a:rPr lang="en-GB" sz="1800"/>
              <a:t>Tony</a:t>
            </a:r>
            <a:r>
              <a:rPr lang="en-GB" sz="1800" b="0" i="0" u="none" strike="noStrike">
                <a:solidFill>
                  <a:srgbClr val="081E47"/>
                </a:solidFill>
                <a:effectLst/>
                <a:latin typeface="Source Sans Pro" panose="020B0503030403020204" pitchFamily="34" charset="0"/>
              </a:rPr>
              <a:t>’s income</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Explain why we are multiplying JSA (weekly income) by 4.2 (average number of weeks in a month)</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ANSWER ON NEXT SLIDE</a:t>
            </a:r>
            <a:endParaRPr lang="en-GB" sz="1800" b="1"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39</a:t>
            </a:fld>
            <a:endParaRPr lang="en-US"/>
          </a:p>
        </p:txBody>
      </p:sp>
    </p:spTree>
    <p:extLst>
      <p:ext uri="{BB962C8B-B14F-4D97-AF65-F5344CB8AC3E}">
        <p14:creationId xmlns:p14="http://schemas.microsoft.com/office/powerpoint/2010/main" val="1177430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Introduce yourself – state your role today and how you plan to help them</a:t>
            </a:r>
            <a:r>
              <a:rPr lang="en-US" sz="1800" b="0" i="0">
                <a:solidFill>
                  <a:srgbClr val="081E47"/>
                </a:solidFill>
                <a:effectLst/>
                <a:latin typeface="Source Sans Pro" panose="020B0503030403020204" pitchFamily="34" charset="0"/>
              </a:rPr>
              <a:t>​</a:t>
            </a:r>
          </a:p>
          <a:p>
            <a:pPr algn="l" rtl="0" fontAlgn="base"/>
            <a:r>
              <a:rPr lang="en-GB" sz="1800" b="1" i="0" u="none" strike="noStrike">
                <a:solidFill>
                  <a:srgbClr val="081E47"/>
                </a:solidFill>
                <a:effectLst/>
                <a:latin typeface="Source Sans Pro" panose="020B0503030403020204" pitchFamily="34" charset="0"/>
              </a:rPr>
              <a:t>Let them know this is a safe space to ask questions about money</a:t>
            </a:r>
          </a:p>
          <a:p>
            <a:pPr algn="l" rtl="0" fontAlgn="base"/>
            <a:r>
              <a:rPr lang="en-GB" sz="1800" b="1" i="0" u="none" strike="noStrike">
                <a:solidFill>
                  <a:srgbClr val="081E47"/>
                </a:solidFill>
                <a:effectLst/>
                <a:latin typeface="Source Sans Pro" panose="020B0503030403020204" pitchFamily="34" charset="0"/>
              </a:rPr>
              <a:t>Encourage them to ask about terms or practices they are unclear on</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Learner intros - if it’s a large group, ask them to introduce themselves to the person on their right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In their intros, ask them to say what they would save up for, and note their answers to refer to later</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a:t>
            </a:fld>
            <a:endParaRPr lang="en-US"/>
          </a:p>
        </p:txBody>
      </p:sp>
    </p:spTree>
    <p:extLst>
      <p:ext uri="{BB962C8B-B14F-4D97-AF65-F5344CB8AC3E}">
        <p14:creationId xmlns:p14="http://schemas.microsoft.com/office/powerpoint/2010/main" val="3141168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40</a:t>
            </a:fld>
            <a:endParaRPr lang="en-US"/>
          </a:p>
        </p:txBody>
      </p:sp>
    </p:spTree>
    <p:extLst>
      <p:ext uri="{BB962C8B-B14F-4D97-AF65-F5344CB8AC3E}">
        <p14:creationId xmlns:p14="http://schemas.microsoft.com/office/powerpoint/2010/main" val="3759403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2</a:t>
            </a:r>
          </a:p>
          <a:p>
            <a:pPr marL="285750" indent="-285750"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Individually / in groups – they work out </a:t>
            </a:r>
            <a:r>
              <a:rPr lang="en-GB" sz="1800"/>
              <a:t>Tony</a:t>
            </a:r>
            <a:r>
              <a:rPr lang="en-GB" sz="1800" b="0" i="0" u="none" strike="noStrike">
                <a:solidFill>
                  <a:srgbClr val="081E47"/>
                </a:solidFill>
                <a:effectLst/>
                <a:latin typeface="Source Sans Pro" panose="020B0503030403020204" pitchFamily="34" charset="0"/>
              </a:rPr>
              <a:t>’s total outgoings</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1" i="0">
              <a:solidFill>
                <a:srgbClr val="081E47"/>
              </a:solidFill>
              <a:effectLst/>
              <a:latin typeface="Source Sans Pro" panose="020B0503030403020204" pitchFamily="34" charset="0"/>
            </a:endParaRPr>
          </a:p>
          <a:p>
            <a:pPr algn="l" rtl="0" fontAlgn="base">
              <a:buFont typeface="Arial" panose="020B0604020202020204" pitchFamily="34" charset="0"/>
              <a:buNone/>
            </a:pPr>
            <a:r>
              <a:rPr lang="en-GB" sz="1800" b="1" i="0">
                <a:solidFill>
                  <a:srgbClr val="081E47"/>
                </a:solidFill>
                <a:effectLst/>
                <a:latin typeface="Source Sans Pro" panose="020B0503030403020204" pitchFamily="34" charset="0"/>
              </a:rPr>
              <a:t>ANSWER ON NEXT SLIDE</a:t>
            </a:r>
            <a:endParaRPr lang="en-GB" sz="1800" b="1" i="0">
              <a:solidFill>
                <a:srgbClr val="444444"/>
              </a:solidFill>
              <a:effectLst/>
              <a:latin typeface="Arial" panose="020B0604020202020204" pitchFamily="34" charset="0"/>
            </a:endParaRPr>
          </a:p>
          <a:p>
            <a:pPr algn="l" rtl="0" fontAlgn="base"/>
            <a:endParaRPr lang="en-GB" sz="1800" b="1"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41</a:t>
            </a:fld>
            <a:endParaRPr lang="en-US"/>
          </a:p>
        </p:txBody>
      </p:sp>
    </p:spTree>
    <p:extLst>
      <p:ext uri="{BB962C8B-B14F-4D97-AF65-F5344CB8AC3E}">
        <p14:creationId xmlns:p14="http://schemas.microsoft.com/office/powerpoint/2010/main" val="2450692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GB" sz="1800" b="1" i="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42</a:t>
            </a:fld>
            <a:endParaRPr lang="en-US"/>
          </a:p>
        </p:txBody>
      </p:sp>
    </p:spTree>
    <p:extLst>
      <p:ext uri="{BB962C8B-B14F-4D97-AF65-F5344CB8AC3E}">
        <p14:creationId xmlns:p14="http://schemas.microsoft.com/office/powerpoint/2010/main" val="34358900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3</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Work out the difference between </a:t>
            </a:r>
            <a:r>
              <a:rPr lang="en-GB" sz="1800"/>
              <a:t>Tony</a:t>
            </a:r>
            <a:r>
              <a:rPr lang="en-GB" sz="1800" b="0" i="0" u="none" strike="noStrike">
                <a:solidFill>
                  <a:srgbClr val="081E47"/>
                </a:solidFill>
                <a:effectLst/>
                <a:latin typeface="Source Sans Pro" panose="020B0503030403020204" pitchFamily="34" charset="0"/>
              </a:rPr>
              <a:t>’s income and outgoings</a:t>
            </a:r>
          </a:p>
          <a:p>
            <a:pPr algn="l" rtl="0" fontAlgn="base">
              <a:buFont typeface="Arial" panose="020B0604020202020204" pitchFamily="34" charset="0"/>
              <a:buNone/>
            </a:pPr>
            <a:r>
              <a:rPr lang="en-GB" sz="1800" b="0" i="0" u="none" strike="noStrike">
                <a:solidFill>
                  <a:srgbClr val="081E47"/>
                </a:solidFill>
                <a:effectLst/>
                <a:latin typeface="Source Sans Pro" panose="020B0503030403020204" pitchFamily="34" charset="0"/>
              </a:rPr>
              <a:t>ANSWER</a:t>
            </a:r>
            <a:r>
              <a:rPr lang="en-GB" sz="1800" b="1" i="0" u="none" strike="noStrike">
                <a:solidFill>
                  <a:srgbClr val="081E47"/>
                </a:solidFill>
                <a:effectLst/>
                <a:latin typeface="Source Sans Pro" panose="020B0503030403020204" pitchFamily="34" charset="0"/>
              </a:rPr>
              <a:t> ON NEXT SLIDE</a:t>
            </a: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43</a:t>
            </a:fld>
            <a:endParaRPr lang="en-US"/>
          </a:p>
        </p:txBody>
      </p:sp>
    </p:spTree>
    <p:extLst>
      <p:ext uri="{BB962C8B-B14F-4D97-AF65-F5344CB8AC3E}">
        <p14:creationId xmlns:p14="http://schemas.microsoft.com/office/powerpoint/2010/main" val="21906346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Activity part 3</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None/>
            </a:pP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Ask them for ideas or suggestions they would give to </a:t>
            </a:r>
            <a:r>
              <a:rPr lang="en-GB" sz="1800"/>
              <a:t>Tony</a:t>
            </a:r>
            <a:r>
              <a:rPr lang="en-GB" sz="1800" b="0" i="0" u="none" strike="noStrike">
                <a:solidFill>
                  <a:srgbClr val="081E47"/>
                </a:solidFill>
                <a:effectLst/>
                <a:latin typeface="Source Sans Pro" panose="020B0503030403020204" pitchFamily="34" charset="0"/>
              </a:rPr>
              <a:t> to help reduce his outgoings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There are many ways you can reduce your outgoings, start with things like comparison sites </a:t>
            </a:r>
            <a:r>
              <a:rPr lang="en-US" sz="1800" b="0" i="0">
                <a:solidFill>
                  <a:srgbClr val="081E47"/>
                </a:solidFill>
                <a:effectLst/>
                <a:latin typeface="Source Sans Pro" panose="020B0503030403020204" pitchFamily="34" charset="0"/>
              </a:rPr>
              <a:t>​for broadband and phone packages– maybe </a:t>
            </a:r>
            <a:r>
              <a:rPr lang="en-GB" sz="1800"/>
              <a:t>Tony</a:t>
            </a:r>
            <a:r>
              <a:rPr lang="en-US" sz="1800" b="0" i="0">
                <a:solidFill>
                  <a:srgbClr val="081E47"/>
                </a:solidFill>
                <a:effectLst/>
                <a:latin typeface="Source Sans Pro" panose="020B0503030403020204" pitchFamily="34" charset="0"/>
              </a:rPr>
              <a:t> could call his supplier to see if he could get a better deal</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Discuss:</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Start a discussion to see if anyone has an example of how they reduced their outgoings that they wouldn't mind sharing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44</a:t>
            </a:fld>
            <a:endParaRPr lang="en-US"/>
          </a:p>
        </p:txBody>
      </p:sp>
    </p:spTree>
    <p:extLst>
      <p:ext uri="{BB962C8B-B14F-4D97-AF65-F5344CB8AC3E}">
        <p14:creationId xmlns:p14="http://schemas.microsoft.com/office/powerpoint/2010/main" val="36493816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Workbook activity – Create a budget for Marc</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Hand out the calculators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Split the class into smaller groups or pairs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Point the learners to Marc's story in their workbooks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buFont typeface="Arial" panose="020B0604020202020204" pitchFamily="34" charset="0"/>
              <a:buChar char="•"/>
            </a:pPr>
            <a:r>
              <a:rPr lang="en-US">
                <a:solidFill>
                  <a:srgbClr val="081E47"/>
                </a:solidFill>
              </a:rPr>
              <a:t>•</a:t>
            </a:r>
            <a:r>
              <a:rPr lang="en-US" b="0" i="0" u="none" strike="noStrike">
                <a:solidFill>
                  <a:srgbClr val="081E47"/>
                </a:solidFill>
                <a:effectLst/>
              </a:rPr>
              <a:t>Ask them to write Marc's incoming money into the budget form in the workbook </a:t>
            </a:r>
            <a:r>
              <a:rPr lang="en-US" b="1">
                <a:solidFill>
                  <a:srgbClr val="081E47"/>
                </a:solidFill>
              </a:rPr>
              <a:t>(950 + 500 + 87.20 = £1,537.20)</a:t>
            </a:r>
            <a:endParaRPr lang="en-US" sz="1800" b="0" i="0">
              <a:solidFill>
                <a:srgbClr val="444444"/>
              </a:solidFill>
              <a:effectLst/>
              <a:latin typeface="Arial" panose="020B0604020202020204" pitchFamily="34" charset="0"/>
              <a:cs typeface="Arial"/>
            </a:endParaRPr>
          </a:p>
          <a:p>
            <a:pPr>
              <a:buFont typeface="Arial" panose="020B0604020202020204" pitchFamily="34" charset="0"/>
              <a:buChar char="•"/>
            </a:pPr>
            <a:r>
              <a:rPr lang="en-US">
                <a:solidFill>
                  <a:srgbClr val="081E47"/>
                </a:solidFill>
              </a:rPr>
              <a:t>•</a:t>
            </a:r>
            <a:r>
              <a:rPr lang="en-US" b="0" i="0" u="none" strike="noStrike">
                <a:solidFill>
                  <a:srgbClr val="081E47"/>
                </a:solidFill>
                <a:effectLst/>
              </a:rPr>
              <a:t>Next, ask them to write down Marc's outgoings into the budget </a:t>
            </a:r>
            <a:r>
              <a:rPr lang="en-US">
                <a:solidFill>
                  <a:srgbClr val="081E47"/>
                </a:solidFill>
              </a:rPr>
              <a:t>(</a:t>
            </a:r>
            <a:r>
              <a:rPr lang="en-US" b="1">
                <a:solidFill>
                  <a:srgbClr val="081E47"/>
                </a:solidFill>
              </a:rPr>
              <a:t>167 + 40 + 350 + 800 + 17 + 10 + 110 + 10 = £1,504)</a:t>
            </a:r>
            <a:endParaRPr lang="en-US"/>
          </a:p>
          <a:p>
            <a:pPr>
              <a:buFont typeface="Arial" panose="020B0604020202020204" pitchFamily="34" charset="0"/>
              <a:buChar char="•"/>
            </a:pPr>
            <a:r>
              <a:rPr lang="en-US">
                <a:solidFill>
                  <a:srgbClr val="081E47"/>
                </a:solidFill>
              </a:rPr>
              <a:t>•</a:t>
            </a:r>
            <a:r>
              <a:rPr lang="en-US" b="0" i="0" u="none" strike="noStrike">
                <a:solidFill>
                  <a:srgbClr val="081E47"/>
                </a:solidFill>
                <a:effectLst/>
              </a:rPr>
              <a:t>Finally, ask them to calculate the difference </a:t>
            </a:r>
            <a:r>
              <a:rPr lang="en-US" b="1">
                <a:solidFill>
                  <a:srgbClr val="081E47"/>
                </a:solidFill>
              </a:rPr>
              <a:t>(1537.20 – 1504 = £33.20)</a:t>
            </a:r>
            <a:endParaRPr lang="en-US"/>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Ask each team to read out the resulting difference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Activity – Improve Marc's budget</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Keep the learners in their groups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Ask them to jot down a list of suggestions they would give to Marc to help him reduce his outgoings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Ask each group for feedback on their ideas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There are many ways you can reduce your outgoings, start with things like comparison sites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Call your supplier and see if you can get a better deal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Consider changing where you shop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Discuss:</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Start a discussion to see if anyone has an example of how they reduced their outgoings that they wouldn't mind sharing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1B302216-AECB-E249-9832-754428E96F93}" type="slidenum">
              <a:rPr lang="en-US" smtClean="0"/>
              <a:t>45</a:t>
            </a:fld>
            <a:endParaRPr lang="en-US"/>
          </a:p>
        </p:txBody>
      </p:sp>
    </p:spTree>
    <p:extLst>
      <p:ext uri="{BB962C8B-B14F-4D97-AF65-F5344CB8AC3E}">
        <p14:creationId xmlns:p14="http://schemas.microsoft.com/office/powerpoint/2010/main" val="16372718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Workbook activity – Sam’s budget</a:t>
            </a: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Take a look at Sam's budget in your workbooks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Sam has more outgoings than incoming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In a bid to correct this, she managed to reduce her outgoings by undertaking the following actions: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First, she used a comparison site to help her switch her energy supplier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Looking through her budget she spotted a magazine subscription she no longer used so she cancelled that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She then reduced her food spending by switching supermarkets and signed up for their loyalty programme to give her discounts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She asked to reduce the payment plan for her debts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Finally, she looked to see if she was eligible for further government support through charities such as Turn2Us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Point learners to the section at the back of the workbook with a list of charities and what support they provide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00000"/>
                </a:solidFill>
                <a:effectLst/>
                <a:latin typeface="AvenirNext LT Pro Regular"/>
              </a:rPr>
              <a:t>PAUSE HERE AND CHECK HOW THE LEARNERS ARE FEELING </a:t>
            </a:r>
            <a:r>
              <a:rPr lang="en-GB" sz="1800" b="0" i="0" u="none" strike="noStrike">
                <a:solidFill>
                  <a:srgbClr val="000000"/>
                </a:solidFill>
                <a:effectLst/>
                <a:latin typeface="AvenirNext LT Pro Regular"/>
              </a:rPr>
              <a:t>– SO YOU CAN ADJUST THE TRAINING AS NEEDED​</a:t>
            </a:r>
            <a:r>
              <a:rPr lang="en-GB" sz="1800" b="0" i="0">
                <a:solidFill>
                  <a:srgbClr val="000000"/>
                </a:solidFill>
                <a:effectLst/>
                <a:latin typeface="AvenirNext LT Pro Regular"/>
              </a:rPr>
              <a:t>​</a:t>
            </a:r>
            <a:endParaRPr lang="en-GB"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46</a:t>
            </a:fld>
            <a:endParaRPr lang="en-US"/>
          </a:p>
        </p:txBody>
      </p:sp>
    </p:spTree>
    <p:extLst>
      <p:ext uri="{BB962C8B-B14F-4D97-AF65-F5344CB8AC3E}">
        <p14:creationId xmlns:p14="http://schemas.microsoft.com/office/powerpoint/2010/main" val="40238487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81E47"/>
                </a:solidFill>
                <a:effectLst/>
                <a:latin typeface="Source Sans Pro" panose="020B0503030403020204" pitchFamily="34" charset="0"/>
              </a:rPr>
              <a:t>Now let’s look at online tools that can help you budget.</a:t>
            </a:r>
            <a:r>
              <a:rPr lang="en-GB" sz="1800" b="0" i="0">
                <a:solidFill>
                  <a:srgbClr val="081E47"/>
                </a:solidFill>
                <a:effectLst/>
                <a:latin typeface="Source Sans Pro" panose="020B0503030403020204" pitchFamily="34" charset="0"/>
              </a:rPr>
              <a:t>​</a:t>
            </a:r>
            <a:endParaRPr lang="en-GB" b="0" i="0">
              <a:solidFill>
                <a:srgbClr val="444444"/>
              </a:solidFill>
              <a:effectLst/>
              <a:latin typeface="Arial" panose="020B0604020202020204" pitchFamily="34" charset="0"/>
            </a:endParaRPr>
          </a:p>
          <a:p>
            <a:pPr algn="l" rtl="0" fontAlgn="base"/>
            <a:r>
              <a:rPr lang="en-GB" sz="1800" b="0" i="0" u="none" strike="noStrike">
                <a:solidFill>
                  <a:srgbClr val="081E47"/>
                </a:solidFill>
                <a:effectLst/>
                <a:latin typeface="Source Sans Pro" panose="020B0503030403020204" pitchFamily="34" charset="0"/>
              </a:rPr>
              <a:t>And by the end of this section, you should be able to: </a:t>
            </a:r>
            <a:r>
              <a:rPr lang="en-US" sz="1800" b="0" i="0">
                <a:solidFill>
                  <a:srgbClr val="081E47"/>
                </a:solidFill>
                <a:effectLst/>
                <a:latin typeface="Source Sans Pro" panose="020B050303040302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Explore the types of online budgeting tools available.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47</a:t>
            </a:fld>
            <a:endParaRPr lang="en-US"/>
          </a:p>
        </p:txBody>
      </p:sp>
    </p:spTree>
    <p:extLst>
      <p:ext uri="{BB962C8B-B14F-4D97-AF65-F5344CB8AC3E}">
        <p14:creationId xmlns:p14="http://schemas.microsoft.com/office/powerpoint/2010/main" val="9077242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a:ea typeface="Source Sans Pro"/>
              </a:rPr>
              <a:t>There are online budgeting tools </a:t>
            </a:r>
            <a:r>
              <a:rPr lang="en-GB" sz="1800">
                <a:solidFill>
                  <a:srgbClr val="081E47"/>
                </a:solidFill>
                <a:latin typeface="Source Sans Pro"/>
                <a:ea typeface="Source Sans Pro"/>
              </a:rPr>
              <a:t>that</a:t>
            </a:r>
            <a:r>
              <a:rPr lang="en-GB" sz="1800" b="0" i="0" u="none" strike="noStrike">
                <a:solidFill>
                  <a:srgbClr val="081E47"/>
                </a:solidFill>
                <a:effectLst/>
                <a:latin typeface="Source Sans Pro"/>
                <a:ea typeface="Source Sans Pro"/>
              </a:rPr>
              <a:t> can help you. These do the calculations and can make suggestions to help you save money. </a:t>
            </a:r>
            <a:r>
              <a:rPr lang="en-GB" sz="1800">
                <a:solidFill>
                  <a:srgbClr val="081E47"/>
                </a:solidFill>
                <a:latin typeface="Source Sans Pro"/>
                <a:ea typeface="Source Sans Pro"/>
              </a:rPr>
              <a:t>You'll</a:t>
            </a:r>
            <a:r>
              <a:rPr lang="en-GB" sz="1800" b="0" i="0" u="none" strike="noStrike">
                <a:solidFill>
                  <a:srgbClr val="081E47"/>
                </a:solidFill>
                <a:effectLst/>
                <a:latin typeface="Source Sans Pro"/>
                <a:ea typeface="Source Sans Pro"/>
              </a:rPr>
              <a:t> have to learn how to use them, but in the long term, they may help you save money and time in a way that pen and paper can’t </a:t>
            </a:r>
            <a:r>
              <a:rPr lang="en-US" sz="1800" b="0" i="0">
                <a:solidFill>
                  <a:srgbClr val="081E47"/>
                </a:solidFill>
                <a:effectLst/>
                <a:latin typeface="Source Sans Pro"/>
                <a:ea typeface="Source Sans Pro"/>
              </a:rPr>
              <a:t>​</a:t>
            </a:r>
          </a:p>
          <a:p>
            <a:pPr algn="l" rtl="0" fontAlgn="base">
              <a:buFont typeface="Arial" panose="020B0604020202020204" pitchFamily="34" charset="0"/>
              <a:buChar char="•"/>
            </a:pPr>
            <a:r>
              <a:rPr lang="en-US" sz="1800" b="0" i="0">
                <a:solidFill>
                  <a:srgbClr val="081E47"/>
                </a:solidFill>
                <a:effectLst/>
                <a:latin typeface="Source Sans Pro" panose="020B0503030403020204" pitchFamily="34" charset="0"/>
              </a:rPr>
              <a:t>Most bank websites have these kind of tools</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There are also other sites like Money Helper. These organisations are government-approved and trusted to give advice and guidance on a wide range of issues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a:solidFill>
                  <a:srgbClr val="081E47"/>
                </a:solidFill>
                <a:effectLst/>
                <a:latin typeface="Source Sans Pro" panose="020B0503030403020204" pitchFamily="34" charset="0"/>
              </a:rPr>
              <a:t>​</a:t>
            </a:r>
            <a:endParaRPr lang="en-GB"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If you have access to the internet show Money Helper website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https://www.moneyhelper.org.uk/en/everyday-money/budgeting/budget-planner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If you have time you could start to walk the learners through the money helper budget tool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48</a:t>
            </a:fld>
            <a:endParaRPr lang="en-US"/>
          </a:p>
        </p:txBody>
      </p:sp>
    </p:spTree>
    <p:extLst>
      <p:ext uri="{BB962C8B-B14F-4D97-AF65-F5344CB8AC3E}">
        <p14:creationId xmlns:p14="http://schemas.microsoft.com/office/powerpoint/2010/main" val="1929400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1" i="0" u="none" strike="noStrike" dirty="0">
                <a:solidFill>
                  <a:srgbClr val="000000"/>
                </a:solidFill>
                <a:effectLst/>
                <a:latin typeface="Calibri" panose="020F0502020204030204" pitchFamily="34" charset="0"/>
              </a:rPr>
              <a:t>***THIS SLIDE IS ANIMATED – CLICK AFTER GROUP HAS OFFERED SUGGESTIONS, TO SHOW THE ANSWERS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GB" sz="1800" b="1" i="0" u="none" strike="noStrike" dirty="0">
                <a:solidFill>
                  <a:srgbClr val="081E47"/>
                </a:solidFill>
                <a:effectLst/>
                <a:latin typeface="Source Sans Pro" panose="020B0503030403020204" pitchFamily="34" charset="0"/>
              </a:rPr>
              <a:t>Ask:</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Where else can you find tools to help you budget?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Look for:</a:t>
            </a:r>
            <a:r>
              <a:rPr lang="en-GB" sz="1800" b="0" i="0" u="none" strike="noStrike" dirty="0">
                <a:solidFill>
                  <a:srgbClr val="081E47"/>
                </a:solidFill>
                <a:effectLst/>
                <a:latin typeface="Source Sans Pro" panose="020B0503030403020204" pitchFamily="34" charset="0"/>
              </a:rPr>
              <a:t> </a:t>
            </a:r>
            <a:r>
              <a:rPr lang="en-GB" sz="1800" b="0" i="0" dirty="0">
                <a:solidFill>
                  <a:srgbClr val="081E47"/>
                </a:solidFill>
                <a:effectLst/>
                <a:latin typeface="Source Sans Pro" panose="020B0503030403020204" pitchFamily="34" charset="0"/>
              </a:rPr>
              <a:t>​</a:t>
            </a:r>
            <a:endParaRPr lang="en-GB"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Spreadsheet tools (which have budgeting templates available)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Websites e.g. Money Saving Expert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App store on your device (mobile or tablet)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Benefit claim checkers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Comparison tools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r>
              <a:rPr lang="en-GB" sz="1800" b="1" i="0" u="none" strike="noStrike" dirty="0">
                <a:solidFill>
                  <a:srgbClr val="081E47"/>
                </a:solidFill>
                <a:effectLst/>
                <a:latin typeface="Source Sans Pro" panose="020B0503030403020204" pitchFamily="34" charset="0"/>
              </a:rPr>
              <a:t>Explain:</a:t>
            </a:r>
            <a:r>
              <a:rPr lang="en-GB" sz="1800" b="0" i="0" u="none" strike="noStrike" dirty="0">
                <a:solidFill>
                  <a:srgbClr val="081E47"/>
                </a:solidFill>
                <a:effectLst/>
                <a:latin typeface="Source Sans Pro" panose="020B0503030403020204" pitchFamily="34" charset="0"/>
              </a:rPr>
              <a:t> </a:t>
            </a:r>
            <a:r>
              <a:rPr lang="en-US" sz="1800" b="0" i="0" dirty="0">
                <a:solidFill>
                  <a:srgbClr val="081E47"/>
                </a:solidFill>
                <a:effectLst/>
                <a:latin typeface="Source Sans Pro" panose="020B0503030403020204" pitchFamily="34" charset="0"/>
              </a:rPr>
              <a:t>​</a:t>
            </a:r>
            <a:endParaRPr lang="en-US"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 Spreadsheet tools can help speed up budgeting and make it easier. You will need to learn how to use them, although they usually offer readymade budgeting templates. Once you do, you can use them to create sheets that will automatically calculate your budget for you. So, you can easily change the amounts in your income or outgoings as they change each month. The spreadsheet will then automatically calculate your budget and tell you the new balance </a:t>
            </a:r>
            <a:r>
              <a:rPr lang="en-US" sz="1800" b="0" i="0" dirty="0">
                <a:solidFill>
                  <a:srgbClr val="081E47"/>
                </a:solidFill>
                <a:effectLst/>
                <a:latin typeface="Source Sans Pro" panose="020B0503030403020204" pitchFamily="34" charset="0"/>
              </a:rPr>
              <a: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800" b="0" i="0" dirty="0">
                <a:solidFill>
                  <a:srgbClr val="081E47"/>
                </a:solidFill>
                <a:effectLst/>
                <a:latin typeface="Source Sans Pro" panose="020B0503030403020204" pitchFamily="34" charset="0"/>
              </a:rPr>
              <a:t>Banking websites often have useful tips and tools on helping with budgeting and money management – like this article which talks about a specific budgeting technique called the 50-30-20 rule, where you spend 50% of your income on ‘needs’, 30% on ‘wants’ and 20% on savings (</a:t>
            </a:r>
            <a:r>
              <a:rPr lang="en-US" sz="1800" b="1" i="0" dirty="0">
                <a:solidFill>
                  <a:srgbClr val="081E47"/>
                </a:solidFill>
                <a:effectLst/>
                <a:latin typeface="Source Sans Pro" panose="020B0503030403020204" pitchFamily="34" charset="0"/>
              </a:rPr>
              <a:t>TRAINER NOTE: The screenshot here is a clickable link, to use / show if required)</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Why not take a look at your device's app store. Check out their money category. Here, you’ll find some recommended and commonly used apps which may be able to help you to budget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81E47"/>
                </a:solidFill>
                <a:effectLst/>
                <a:latin typeface="Source Sans Pro" panose="020B0503030403020204" pitchFamily="34" charset="0"/>
              </a:rPr>
              <a:t>Always check the apps, websites and tools are well-reviewed, safe and trusted. For instance, look at reviews on your device's app store. Sometimes, the best way to find out what tools are good is to ask the people you trust for recommendations based on which tools they use too </a:t>
            </a:r>
            <a:r>
              <a:rPr lang="en-US" sz="1800" b="0" i="0" dirty="0">
                <a:solidFill>
                  <a:srgbClr val="081E47"/>
                </a:solidFill>
                <a:effectLst/>
                <a:latin typeface="Source Sans Pro" panose="020B0503030403020204" pitchFamily="34" charset="0"/>
              </a:rPr>
              <a:t>​</a:t>
            </a:r>
            <a:endParaRPr lang="en-US" sz="1800"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302216-AECB-E249-9832-754428E96F93}" type="slidenum">
              <a:rPr lang="en-US" smtClean="0"/>
              <a:t>49</a:t>
            </a:fld>
            <a:endParaRPr lang="en-US"/>
          </a:p>
        </p:txBody>
      </p:sp>
    </p:spTree>
    <p:extLst>
      <p:ext uri="{BB962C8B-B14F-4D97-AF65-F5344CB8AC3E}">
        <p14:creationId xmlns:p14="http://schemas.microsoft.com/office/powerpoint/2010/main" val="316185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800" b="1"/>
              <a:t>This workshop aims to help you create your own budget</a:t>
            </a:r>
            <a:endParaRPr lang="en-GB" sz="1800" b="1">
              <a:ea typeface="Calibri"/>
              <a:cs typeface="Calibri"/>
            </a:endParaRPr>
          </a:p>
          <a:p>
            <a:pPr marL="285750" indent="-285750" fontAlgn="base">
              <a:buFont typeface="Arial" panose="020B0604020202020204" pitchFamily="34" charset="0"/>
              <a:buChar char="•"/>
            </a:pPr>
            <a:r>
              <a:rPr lang="en-GB" sz="1800" b="1" i="0" u="none" strike="noStrike">
                <a:solidFill>
                  <a:srgbClr val="081E47"/>
                </a:solidFill>
                <a:effectLst/>
                <a:latin typeface="Source Sans Pro"/>
                <a:ea typeface="Source Sans Pro"/>
              </a:rPr>
              <a:t> </a:t>
            </a:r>
            <a:r>
              <a:rPr lang="en-GB" b="1">
                <a:solidFill>
                  <a:srgbClr val="081E47"/>
                </a:solidFill>
              </a:rPr>
              <a:t>Here’s what I’d like you to take away/know by the end of the session</a:t>
            </a:r>
            <a:endParaRPr lang="en-GB">
              <a:solidFill>
                <a:srgbClr val="444444"/>
              </a:solidFill>
              <a:latin typeface="Source Sans Pro"/>
              <a:ea typeface="Source Sans Pro"/>
            </a:endParaRPr>
          </a:p>
          <a:p>
            <a:pPr marL="285750" indent="-285750">
              <a:buFont typeface="Arial" panose="020B0604020202020204" pitchFamily="34" charset="0"/>
              <a:buChar char="•"/>
            </a:pPr>
            <a:r>
              <a:rPr lang="en-GB" b="1">
                <a:solidFill>
                  <a:srgbClr val="081E47"/>
                </a:solidFill>
              </a:rPr>
              <a:t>(Read through objectives)  </a:t>
            </a:r>
            <a:r>
              <a:rPr lang="en-GB" sz="1800" b="1" i="0" u="none" strike="noStrike">
                <a:solidFill>
                  <a:srgbClr val="081E47"/>
                </a:solidFill>
                <a:effectLst/>
                <a:latin typeface="Source Sans Pro"/>
                <a:ea typeface="Source Sans Pro"/>
              </a:rPr>
              <a:t>   </a:t>
            </a:r>
            <a:r>
              <a:rPr lang="en-GB" sz="1800" b="0" i="0" u="none" strike="noStrike">
                <a:solidFill>
                  <a:srgbClr val="081E47"/>
                </a:solidFill>
                <a:effectLst/>
                <a:latin typeface="Source Sans Pro"/>
                <a:ea typeface="Source Sans Pro"/>
              </a:rPr>
              <a:t> </a:t>
            </a:r>
            <a:r>
              <a:rPr lang="en-GB" sz="1800" b="0" i="0">
                <a:solidFill>
                  <a:srgbClr val="081E47"/>
                </a:solidFill>
                <a:effectLst/>
                <a:latin typeface="Source Sans Pro"/>
                <a:ea typeface="Source Sans Pro"/>
              </a:rPr>
              <a:t>​</a:t>
            </a:r>
            <a:endParaRPr lang="en-GB" b="0" i="0">
              <a:solidFill>
                <a:srgbClr val="444444"/>
              </a:solidFill>
              <a:effectLst/>
              <a:latin typeface="Source Sans Pro"/>
              <a:ea typeface="Source Sans Pro"/>
            </a:endParaRPr>
          </a:p>
          <a:p>
            <a:pPr algn="l" rtl="0" fontAlgn="base"/>
            <a:r>
              <a:rPr lang="en-US" sz="1800"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a:t>
            </a:fld>
            <a:endParaRPr lang="en-US"/>
          </a:p>
        </p:txBody>
      </p:sp>
    </p:spTree>
    <p:extLst>
      <p:ext uri="{BB962C8B-B14F-4D97-AF65-F5344CB8AC3E}">
        <p14:creationId xmlns:p14="http://schemas.microsoft.com/office/powerpoint/2010/main" val="35391174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Other things to consider when choosing a tool are: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a:solidFill>
                  <a:srgbClr val="081E47"/>
                </a:solidFill>
                <a:effectLst/>
                <a:latin typeface="Source Sans Pro" panose="020B0503030403020204" pitchFamily="34" charset="0"/>
              </a:rPr>
              <a:t>How much do you want to spend?</a:t>
            </a:r>
            <a:r>
              <a:rPr lang="en-GB" sz="1800" b="0" i="0" u="none" strike="noStrike">
                <a:solidFill>
                  <a:srgbClr val="081E47"/>
                </a:solidFill>
                <a:effectLst/>
                <a:latin typeface="Source Sans Pro" panose="020B0503030403020204" pitchFamily="34" charset="0"/>
              </a:rPr>
              <a:t> Some apps are free, and some will cost. Ask yourself if they’re worth the added cost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a:solidFill>
                  <a:srgbClr val="081E47"/>
                </a:solidFill>
                <a:effectLst/>
                <a:latin typeface="Source Sans Pro" panose="020B0503030403020204" pitchFamily="34" charset="0"/>
              </a:rPr>
              <a:t>Are they safe? </a:t>
            </a:r>
            <a:r>
              <a:rPr lang="en-GB" sz="1800" b="0" i="0" u="none" strike="noStrike">
                <a:solidFill>
                  <a:srgbClr val="081E47"/>
                </a:solidFill>
                <a:effectLst/>
                <a:latin typeface="Source Sans Pro" panose="020B0503030403020204" pitchFamily="34" charset="0"/>
              </a:rPr>
              <a:t>Do you want to share your financial information with them or connect them to your bank account? If you do, are they well-reviewed and trusted by others?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a:solidFill>
                  <a:srgbClr val="081E47"/>
                </a:solidFill>
                <a:effectLst/>
                <a:latin typeface="Source Sans Pro" panose="020B0503030403020204" pitchFamily="34" charset="0"/>
              </a:rPr>
              <a:t>What do you want to do?</a:t>
            </a:r>
            <a:r>
              <a:rPr lang="en-GB" sz="1800" b="0" i="0" u="none" strike="noStrike">
                <a:solidFill>
                  <a:srgbClr val="081E47"/>
                </a:solidFill>
                <a:effectLst/>
                <a:latin typeface="Source Sans Pro" panose="020B0503030403020204" pitchFamily="34" charset="0"/>
              </a:rPr>
              <a:t> What features are you looking for? Do you want to make the calculations easier, get suggestions on how to cut down or is there another goal in mind?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1" i="0" u="none" strike="noStrike">
                <a:solidFill>
                  <a:srgbClr val="081E47"/>
                </a:solidFill>
                <a:effectLst/>
                <a:latin typeface="Source Sans Pro" panose="020B0503030403020204" pitchFamily="34" charset="0"/>
              </a:rPr>
              <a:t>How do you want to access them? </a:t>
            </a:r>
            <a:r>
              <a:rPr lang="en-GB" sz="1800" b="0" i="0" u="none" strike="noStrike">
                <a:solidFill>
                  <a:srgbClr val="081E47"/>
                </a:solidFill>
                <a:effectLst/>
                <a:latin typeface="Source Sans Pro" panose="020B0503030403020204" pitchFamily="34" charset="0"/>
              </a:rPr>
              <a:t>Some tools work better on some devices than others. Others will only work on a particular type of device. So, you should keep in mind what kind of device you would like to use them on.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50</a:t>
            </a:fld>
            <a:endParaRPr lang="en-US"/>
          </a:p>
        </p:txBody>
      </p:sp>
    </p:spTree>
    <p:extLst>
      <p:ext uri="{BB962C8B-B14F-4D97-AF65-F5344CB8AC3E}">
        <p14:creationId xmlns:p14="http://schemas.microsoft.com/office/powerpoint/2010/main" val="5565434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a:solidFill>
                  <a:srgbClr val="000000"/>
                </a:solidFill>
                <a:effectLst/>
                <a:latin typeface="Calibri" panose="020F0502020204030204" pitchFamily="34" charset="0"/>
              </a:rPr>
              <a:t>Now, let’s think about putting money aside for emergencies. </a:t>
            </a:r>
            <a:r>
              <a:rPr lang="en-US" sz="1800"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sz="1800" b="0" i="0" u="none" strike="noStrike">
                <a:solidFill>
                  <a:srgbClr val="000000"/>
                </a:solidFill>
                <a:effectLst/>
                <a:latin typeface="Calibri" panose="020F0502020204030204" pitchFamily="34" charset="0"/>
              </a:rPr>
              <a:t>And by </a:t>
            </a:r>
            <a:r>
              <a:rPr lang="en-GB" sz="1800" b="0" i="0" u="none" strike="noStrike">
                <a:solidFill>
                  <a:srgbClr val="081E47"/>
                </a:solidFill>
                <a:effectLst/>
                <a:latin typeface="Source Sans Pro" panose="020B0503030403020204" pitchFamily="34" charset="0"/>
              </a:rPr>
              <a:t>the end of this section, you should be able to: </a:t>
            </a:r>
            <a:r>
              <a:rPr lang="en-US" sz="1800" b="0" i="0">
                <a:solidFill>
                  <a:srgbClr val="081E47"/>
                </a:solidFill>
                <a:effectLst/>
                <a:latin typeface="Source Sans Pro" panose="020B050303040302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List the benefits of having emergency money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51</a:t>
            </a:fld>
            <a:endParaRPr lang="en-US"/>
          </a:p>
        </p:txBody>
      </p:sp>
    </p:spTree>
    <p:extLst>
      <p:ext uri="{BB962C8B-B14F-4D97-AF65-F5344CB8AC3E}">
        <p14:creationId xmlns:p14="http://schemas.microsoft.com/office/powerpoint/2010/main" val="19309792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sz="1800"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Recent data suggests that over 40% of people in the UK don't have enough money saved to cover them for a month if they lose their income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It can be useful to have savings to fall back on when money is tight. Savings don't have to involve large amounts, just putting away a few pounds (or even £1) can soon start to build up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3871387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sz="1800"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Which of the following amounts should you try to save for your emergency fund?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endParaRPr>
          </a:p>
          <a:p>
            <a:pPr marL="342900" indent="-342900" algn="l" rtl="0" fontAlgn="base">
              <a:buFont typeface="Arial" panose="020F0302020204030204"/>
              <a:buChar char="•"/>
            </a:pPr>
            <a:r>
              <a:rPr lang="en-GB" sz="1800" b="0" i="0" u="none" strike="noStrike">
                <a:solidFill>
                  <a:srgbClr val="081E47"/>
                </a:solidFill>
                <a:effectLst/>
                <a:latin typeface="Source Sans Pro" panose="020B0503030403020204" pitchFamily="34" charset="0"/>
              </a:rPr>
              <a:t>Three months expenses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cs typeface="Arial" panose="020B0604020202020204" pitchFamily="34" charset="0"/>
            </a:endParaRPr>
          </a:p>
          <a:p>
            <a:pPr marL="342900" indent="-342900" algn="l" rtl="0" fontAlgn="base">
              <a:buFont typeface="Arial" panose="020F0302020204030204"/>
              <a:buChar char="•"/>
            </a:pPr>
            <a:r>
              <a:rPr lang="en-GB" sz="1800" b="0" i="0" u="none" strike="noStrike">
                <a:solidFill>
                  <a:srgbClr val="081E47"/>
                </a:solidFill>
                <a:effectLst/>
                <a:latin typeface="Source Sans Pro" panose="020B0503030403020204" pitchFamily="34" charset="0"/>
              </a:rPr>
              <a:t>Three months income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cs typeface="Arial" panose="020B0604020202020204" pitchFamily="34" charset="0"/>
            </a:endParaRPr>
          </a:p>
          <a:p>
            <a:pPr marL="342900" indent="-342900" algn="l" rtl="0" fontAlgn="base">
              <a:buFont typeface="Arial" panose="020F0302020204030204"/>
              <a:buChar char="•"/>
            </a:pPr>
            <a:r>
              <a:rPr lang="en-GB" sz="1800" b="0" i="0" u="none" strike="noStrike">
                <a:solidFill>
                  <a:srgbClr val="081E47"/>
                </a:solidFill>
                <a:effectLst/>
                <a:latin typeface="Source Sans Pro" panose="020B0503030403020204" pitchFamily="34" charset="0"/>
              </a:rPr>
              <a:t>£1,000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cs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Exercise:</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sz="1800"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If you think the answer is a, stand on the left side of the room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If you think the answer is b, stand on the right side of the room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If you think the answer is c, stand at the back of the room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If you have a small group, or learners with accessibility issues, you could ask them to hold their hands up instead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1" i="0" u="none" strike="noStrike">
                <a:solidFill>
                  <a:srgbClr val="081E47"/>
                </a:solidFill>
                <a:effectLst/>
                <a:latin typeface="Source Sans Pro" panose="020B0503030403020204" pitchFamily="34" charset="0"/>
              </a:rPr>
              <a:t>For online sessions, ask learners to type their answer (A, B or C) into the chat box</a:t>
            </a:r>
            <a:r>
              <a:rPr lang="en-GB" sz="1800" b="0" i="0">
                <a:solidFill>
                  <a:srgbClr val="081E47"/>
                </a:solidFill>
                <a:effectLst/>
                <a:latin typeface="Source Sans Pro" panose="020B0503030403020204" pitchFamily="34" charset="0"/>
              </a:rPr>
              <a:t>​</a:t>
            </a:r>
            <a:endParaRPr lang="en-GB" sz="1800"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 Comment on how many people thought of each answer as the correct one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sz="1800" b="0" i="0">
              <a:solidFill>
                <a:srgbClr val="444444"/>
              </a:solidFill>
              <a:effectLst/>
              <a:latin typeface="Calibri" panose="020F0502020204030204" pitchFamily="34" charset="0"/>
            </a:endParaRPr>
          </a:p>
          <a:p>
            <a:pPr marL="285750" indent="-285750" algn="l" rtl="0" fontAlgn="base">
              <a:buFont typeface="Arial"/>
              <a:buChar char="•"/>
            </a:pPr>
            <a:r>
              <a:rPr lang="en-GB" sz="1800" b="0" i="0" u="none" strike="noStrike">
                <a:solidFill>
                  <a:srgbClr val="081E47"/>
                </a:solidFill>
                <a:effectLst/>
                <a:latin typeface="Source Sans Pro"/>
                <a:ea typeface="Source Sans Pro"/>
              </a:rPr>
              <a:t>There’s no right or wrong answer! It very much depends on your personal circumstances </a:t>
            </a:r>
            <a:r>
              <a:rPr lang="en-US" sz="1800" b="0" i="0">
                <a:solidFill>
                  <a:srgbClr val="081E47"/>
                </a:solidFill>
                <a:effectLst/>
                <a:latin typeface="Source Sans Pro"/>
                <a:ea typeface="Source Sans Pro"/>
              </a:rPr>
              <a:t>​</a:t>
            </a:r>
            <a:endParaRPr lang="en-US" sz="1800" b="0" i="0">
              <a:solidFill>
                <a:srgbClr val="444444"/>
              </a:solidFill>
              <a:effectLst/>
              <a:latin typeface="Source Sans Pro"/>
              <a:ea typeface="Source Sans Pro"/>
            </a:endParaRPr>
          </a:p>
          <a:p>
            <a:pPr marL="285750" indent="-285750" algn="l" rtl="0" fontAlgn="base">
              <a:buFont typeface="Arial"/>
              <a:buChar char="•"/>
            </a:pPr>
            <a:r>
              <a:rPr lang="en-GB" sz="1800" b="0" i="0" u="none" strike="noStrike">
                <a:solidFill>
                  <a:srgbClr val="081E47"/>
                </a:solidFill>
                <a:effectLst/>
                <a:latin typeface="Source Sans Pro" panose="020B0503030403020204" pitchFamily="34" charset="0"/>
              </a:rPr>
              <a:t>Ideally, you should have three months of expenses saved up as an emergency fund, however, start yourself with a lower aim, and you can build up from there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cs typeface="Calibri" panose="020F0502020204030204" pitchFamily="34" charset="0"/>
            </a:endParaRPr>
          </a:p>
          <a:p>
            <a:pPr marL="285750" indent="-285750" algn="l" rtl="0" fontAlgn="base">
              <a:buFont typeface="Arial"/>
              <a:buChar char="•"/>
            </a:pPr>
            <a:r>
              <a:rPr lang="en-GB" sz="1800" b="0" i="0" u="none" strike="noStrike">
                <a:solidFill>
                  <a:srgbClr val="081E47"/>
                </a:solidFill>
                <a:effectLst/>
                <a:latin typeface="Source Sans Pro" panose="020B0503030403020204" pitchFamily="34" charset="0"/>
              </a:rPr>
              <a:t>Once you have done your budget, you should be able to see how much spare income you have left after your expenses. Set aside a regular amount of this to add to your savings account each month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Calibri" panose="020F0502020204030204" pitchFamily="34" charset="0"/>
              <a:cs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sz="1800"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302216-AECB-E249-9832-754428E96F9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582561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Ask:</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What are different ways you could start to save small amounts of money?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Discuss the different methods you could try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The more you can save the quicker it will add up, but the amount you can save will be guided by your budget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Make sure your budget is up to date so that you can see clearly how much you can afford to save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However long it takes you to save the money, you'll be glad you did – if an emergency comes along, it will be there for you to use – and it will be a lot cheaper than having to take out a loan or credit card, both of which are expensive ways to borrow money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Once you reach your target, set yourself a new one but make sure you congratulate yourself for getting there, remember you started with nothing!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54</a:t>
            </a:fld>
            <a:endParaRPr lang="en-US"/>
          </a:p>
        </p:txBody>
      </p:sp>
    </p:spTree>
    <p:extLst>
      <p:ext uri="{BB962C8B-B14F-4D97-AF65-F5344CB8AC3E}">
        <p14:creationId xmlns:p14="http://schemas.microsoft.com/office/powerpoint/2010/main" val="22189439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Exercise:</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Look at the two budgets in your workbook and work out how much each person could put away into their emergency fund each month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Share and compare results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Allow the learners to do this in pairs if they prefer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There's no exact right answer, as long as the amount is less than the difference between incomings and outgoings</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55</a:t>
            </a:fld>
            <a:endParaRPr lang="en-US"/>
          </a:p>
        </p:txBody>
      </p:sp>
    </p:spTree>
    <p:extLst>
      <p:ext uri="{BB962C8B-B14F-4D97-AF65-F5344CB8AC3E}">
        <p14:creationId xmlns:p14="http://schemas.microsoft.com/office/powerpoint/2010/main" val="28533495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Review the workshop with the delegates by running back through the objectives and reminding them about their goal they would put money towards at the end of the month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You</a:t>
            </a:r>
            <a:r>
              <a:rPr lang="en-GB" sz="1800" b="1" i="0" u="none" strike="noStrike">
                <a:solidFill>
                  <a:srgbClr val="081E47"/>
                </a:solidFill>
                <a:effectLst/>
                <a:latin typeface="Source Sans Pro" panose="020B0503030403020204" pitchFamily="34" charset="0"/>
              </a:rPr>
              <a:t> </a:t>
            </a:r>
            <a:r>
              <a:rPr lang="en-GB" sz="1800" b="0" i="0" u="none" strike="noStrike">
                <a:solidFill>
                  <a:srgbClr val="081E47"/>
                </a:solidFill>
                <a:effectLst/>
                <a:latin typeface="Source Sans Pro" panose="020B0503030403020204" pitchFamily="34" charset="0"/>
              </a:rPr>
              <a:t>should now be able to: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Explain what we mean by the term "Budget" and explore the benefits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Create a budget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Explore the types of online budgeting tools available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a:solidFill>
                  <a:srgbClr val="081E47"/>
                </a:solidFill>
                <a:effectLst/>
                <a:latin typeface="Source Sans Pro" panose="020B0503030403020204" pitchFamily="34" charset="0"/>
              </a:rPr>
              <a:t>List the benefits of having emergency money </a:t>
            </a:r>
            <a:r>
              <a:rPr lang="en-US" sz="1800" b="0" i="0">
                <a:solidFill>
                  <a:srgbClr val="081E47"/>
                </a:solidFill>
                <a:effectLst/>
                <a:latin typeface="Source Sans Pro" panose="020B0503030403020204" pitchFamily="34" charset="0"/>
              </a:rPr>
              <a:t>​</a:t>
            </a:r>
            <a:endParaRPr lang="en-US" sz="1800" b="0" i="0">
              <a:solidFill>
                <a:srgbClr val="444444"/>
              </a:solidFill>
              <a:effectLst/>
              <a:latin typeface="Arial" panose="020B0604020202020204" pitchFamily="34" charset="0"/>
            </a:endParaRPr>
          </a:p>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We've discovered that a budget is a great way to take control of your money.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We've looked at lots of tools you can use to help you to create your budget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We've also looked at ways to reduce your outgoings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Finally, we've discovered that you don't have to have lots of money to start an emergency fund, you can start small</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56</a:t>
            </a:fld>
            <a:endParaRPr lang="en-US"/>
          </a:p>
        </p:txBody>
      </p:sp>
    </p:spTree>
    <p:extLst>
      <p:ext uri="{BB962C8B-B14F-4D97-AF65-F5344CB8AC3E}">
        <p14:creationId xmlns:p14="http://schemas.microsoft.com/office/powerpoint/2010/main" val="20033117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a:solidFill>
                  <a:srgbClr val="000000"/>
                </a:solidFill>
                <a:effectLst/>
                <a:latin typeface="AvenirNext LT Pro Regular" panose="020B0504020202020204"/>
              </a:rPr>
              <a:t>Ask the learners if they have any questions about what's been covered. </a:t>
            </a:r>
          </a:p>
          <a:p>
            <a:r>
              <a:rPr lang="en-GB" sz="1200" b="1" i="0">
                <a:solidFill>
                  <a:srgbClr val="000000"/>
                </a:solidFill>
                <a:effectLst/>
                <a:latin typeface="AvenirNext LT Pro Regular" panose="020B0504020202020204"/>
              </a:rPr>
              <a:t>Encourage learners to help and support each other. </a:t>
            </a:r>
            <a:endParaRPr lang="en-US" b="1"/>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57</a:t>
            </a:fld>
            <a:endParaRPr lang="en-US"/>
          </a:p>
        </p:txBody>
      </p:sp>
    </p:spTree>
    <p:extLst>
      <p:ext uri="{BB962C8B-B14F-4D97-AF65-F5344CB8AC3E}">
        <p14:creationId xmlns:p14="http://schemas.microsoft.com/office/powerpoint/2010/main" val="9653750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learners to scan the QR code here and complete our short post-session survey around levels of confidence now they have completed the training, plus any other comments or feedback about the session</a:t>
            </a:r>
          </a:p>
        </p:txBody>
      </p:sp>
      <p:sp>
        <p:nvSpPr>
          <p:cNvPr id="4" name="Slide Number Placeholder 3"/>
          <p:cNvSpPr>
            <a:spLocks noGrp="1"/>
          </p:cNvSpPr>
          <p:nvPr>
            <p:ph type="sldNum" sz="quarter" idx="5"/>
          </p:nvPr>
        </p:nvSpPr>
        <p:spPr/>
        <p:txBody>
          <a:bodyPr/>
          <a:lstStyle/>
          <a:p>
            <a:fld id="{1B302216-AECB-E249-9832-754428E96F93}" type="slidenum">
              <a:rPr lang="en-US" smtClean="0"/>
              <a:t>58</a:t>
            </a:fld>
            <a:endParaRPr lang="en-US"/>
          </a:p>
        </p:txBody>
      </p:sp>
    </p:spTree>
    <p:extLst>
      <p:ext uri="{BB962C8B-B14F-4D97-AF65-F5344CB8AC3E}">
        <p14:creationId xmlns:p14="http://schemas.microsoft.com/office/powerpoint/2010/main" val="34806910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AvenirNext LT Pro Regular" panose="020B0504020202020204"/>
              </a:rPr>
              <a:t>Explain:         </a:t>
            </a:r>
            <a:r>
              <a:rPr lang="en-GB" sz="1800" b="0" i="0" u="none" strike="noStrike">
                <a:solidFill>
                  <a:srgbClr val="081E47"/>
                </a:solidFill>
                <a:effectLst/>
                <a:latin typeface="AvenirNext LT Pro Regular" panose="020B0504020202020204"/>
              </a:rPr>
              <a:t> </a:t>
            </a:r>
            <a:r>
              <a:rPr lang="en-GB" sz="1800" b="0" i="0">
                <a:solidFill>
                  <a:srgbClr val="081E47"/>
                </a:solidFill>
                <a:effectLst/>
                <a:latin typeface="AvenirNext LT Pro Regular" panose="020B0504020202020204"/>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This is the end of this workshop. Thank you for attending we hope it's been useful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Please keep your workbooks so that you can refer back to your notes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The workbook also contains helpful links to information on the internet as well as an explanation to financial terms to help you understand the terminology of budgeting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59</a:t>
            </a:fld>
            <a:endParaRPr lang="en-US"/>
          </a:p>
        </p:txBody>
      </p:sp>
    </p:spTree>
    <p:extLst>
      <p:ext uri="{BB962C8B-B14F-4D97-AF65-F5344CB8AC3E}">
        <p14:creationId xmlns:p14="http://schemas.microsoft.com/office/powerpoint/2010/main" val="2478913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Run through basic health and safety (fire exits, trip hazards etc)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Run through the agenda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Read out the disclaimer:</a:t>
            </a:r>
            <a:r>
              <a:rPr lang="en-GB" sz="1800" b="1" i="0" u="none" strike="noStrike">
                <a:solidFill>
                  <a:srgbClr val="081E47"/>
                </a:solidFill>
                <a:effectLst/>
                <a:latin typeface="WordVisiCarriageReturn_MSFontService"/>
              </a:rPr>
              <a:t> </a:t>
            </a:r>
            <a:r>
              <a:rPr lang="en-US" sz="1800" b="0" i="0">
                <a:solidFill>
                  <a:srgbClr val="081E47"/>
                </a:solidFill>
                <a:effectLst/>
                <a:latin typeface="WordVisiCarriageReturn_MSFontService"/>
              </a:rPr>
              <a:t>​</a:t>
            </a:r>
            <a:br>
              <a:rPr lang="en-US" sz="1800" b="0" i="0">
                <a:solidFill>
                  <a:srgbClr val="081E47"/>
                </a:solidFill>
                <a:effectLst/>
                <a:latin typeface="WordVisiCarriageReturn_MSFontService"/>
              </a:rPr>
            </a:br>
            <a:r>
              <a:rPr lang="en-GB" sz="1800" b="1" i="0" u="none" strike="noStrike">
                <a:solidFill>
                  <a:srgbClr val="081E47"/>
                </a:solidFill>
                <a:effectLst/>
                <a:latin typeface="Source Sans Pro" panose="020B0503030403020204" pitchFamily="34" charset="0"/>
              </a:rPr>
              <a:t>Everything that is discussed today is for guidance and is not financial advice. Any websites, tools etc. are examples of what's available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Hand out the workbook and explain they can make notes as we go through the workshop plus there’s some useful links at the back of the books</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6</a:t>
            </a:fld>
            <a:endParaRPr lang="en-US"/>
          </a:p>
        </p:txBody>
      </p:sp>
    </p:spTree>
    <p:extLst>
      <p:ext uri="{BB962C8B-B14F-4D97-AF65-F5344CB8AC3E}">
        <p14:creationId xmlns:p14="http://schemas.microsoft.com/office/powerpoint/2010/main" val="789342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a:solidFill>
                  <a:srgbClr val="000000"/>
                </a:solidFill>
                <a:effectLst/>
                <a:latin typeface="Calibri" panose="020F0502020204030204" pitchFamily="34" charset="0"/>
              </a:rPr>
              <a:t>Ask:</a:t>
            </a:r>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What words come to mind when you hear the word "budget"?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What do you think a budget is?</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Look for:</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A budget is a plan for how you spend your money.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If you have access to a flipchart or whiteboard jot down the answers they give</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GB" sz="1800" b="1" i="0" u="none" strike="noStrike">
                <a:solidFill>
                  <a:srgbClr val="081E47"/>
                </a:solidFill>
                <a:effectLst/>
                <a:latin typeface="Source Sans Pro" panose="020B0503030403020204" pitchFamily="34" charset="0"/>
              </a:rPr>
              <a:t>(there’s also space for this and the subsequent questions in the workbooks)</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7</a:t>
            </a:fld>
            <a:endParaRPr lang="en-US"/>
          </a:p>
        </p:txBody>
      </p:sp>
    </p:spTree>
    <p:extLst>
      <p:ext uri="{BB962C8B-B14F-4D97-AF65-F5344CB8AC3E}">
        <p14:creationId xmlns:p14="http://schemas.microsoft.com/office/powerpoint/2010/main" val="1879556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1" i="0" u="none" strike="noStrike">
                <a:solidFill>
                  <a:srgbClr val="081E47"/>
                </a:solidFill>
                <a:effectLst/>
                <a:latin typeface="Source Sans Pro" panose="020B0503030403020204" pitchFamily="34" charset="0"/>
              </a:rPr>
              <a:t>Explain:</a:t>
            </a:r>
            <a:r>
              <a:rPr lang="en-GB" sz="1800" b="0" i="0" u="none" strike="noStrike">
                <a:solidFill>
                  <a:srgbClr val="081E47"/>
                </a:solidFill>
                <a:effectLst/>
                <a:latin typeface="Source Sans Pro" panose="020B0503030403020204" pitchFamily="34" charset="0"/>
              </a:rPr>
              <a:t> </a:t>
            </a:r>
            <a:r>
              <a:rPr lang="en-GB" sz="1800" b="0" i="0">
                <a:solidFill>
                  <a:srgbClr val="081E47"/>
                </a:solidFill>
                <a:effectLst/>
                <a:latin typeface="Source Sans Pro" panose="020B0503030403020204" pitchFamily="34" charset="0"/>
              </a:rPr>
              <a:t>​</a:t>
            </a:r>
            <a:endParaRPr lang="en-GB" b="0" i="0">
              <a:solidFill>
                <a:srgbClr val="444444"/>
              </a:solidFill>
              <a:effectLst/>
              <a:latin typeface="Calibri" panose="020F0502020204030204" pitchFamily="34" charset="0"/>
            </a:endParaRPr>
          </a:p>
          <a:p>
            <a:pPr algn="l" rtl="0" fontAlgn="base"/>
            <a:r>
              <a:rPr lang="en-GB" sz="1800" b="0" i="0" u="none" strike="noStrike">
                <a:solidFill>
                  <a:srgbClr val="081E47"/>
                </a:solidFill>
                <a:effectLst/>
                <a:latin typeface="Source Sans Pro" panose="020B0503030403020204" pitchFamily="34" charset="0"/>
              </a:rPr>
              <a:t>A budget can help you understand what money is coming in, what's going out, and where you are spending your money </a:t>
            </a:r>
            <a:r>
              <a:rPr lang="en-US" sz="1800" b="0" i="0">
                <a:solidFill>
                  <a:srgbClr val="081E47"/>
                </a:solidFill>
                <a:effectLst/>
                <a:latin typeface="Source Sans Pro" panose="020B0503030403020204" pitchFamily="34" charset="0"/>
              </a:rPr>
              <a:t>​</a:t>
            </a:r>
            <a:endParaRPr lang="en-US" b="0" i="0">
              <a:solidFill>
                <a:srgbClr val="444444"/>
              </a:solidFill>
              <a:effectLst/>
              <a:latin typeface="Calibri" panose="020F0502020204030204" pitchFamily="34" charset="0"/>
            </a:endParaRP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8</a:t>
            </a:fld>
            <a:endParaRPr lang="en-US"/>
          </a:p>
        </p:txBody>
      </p:sp>
    </p:spTree>
    <p:extLst>
      <p:ext uri="{BB962C8B-B14F-4D97-AF65-F5344CB8AC3E}">
        <p14:creationId xmlns:p14="http://schemas.microsoft.com/office/powerpoint/2010/main" val="3026600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800" b="0" i="0" u="none" strike="noStrike">
                <a:solidFill>
                  <a:srgbClr val="000000"/>
                </a:solidFill>
                <a:effectLst/>
                <a:latin typeface="Calibri" panose="020F0502020204030204" pitchFamily="34" charset="0"/>
              </a:rPr>
              <a:t>***  NOTE THIS SLIDE IS HIDDEN BY DEFAULT. TO SHOW IT, GO TO ‘SLIDE SHOW’ TAB THEN SELECT ‘UNHIDE SLIDE’  ***</a:t>
            </a:r>
            <a:r>
              <a:rPr lang="en-US" sz="2800" b="0" i="0">
                <a:solidFill>
                  <a:srgbClr val="808080"/>
                </a:solidFill>
                <a:effectLst/>
                <a:latin typeface="Calibri" panose="020F0502020204030204" pitchFamily="34" charset="0"/>
              </a:rPr>
              <a:t>​</a:t>
            </a:r>
            <a:endParaRPr lang="en-US" sz="2800" b="0" i="0">
              <a:solidFill>
                <a:srgbClr val="444444"/>
              </a:solidFill>
              <a:effectLst/>
              <a:latin typeface="Calibri" panose="020F0502020204030204" pitchFamily="34" charset="0"/>
            </a:endParaRPr>
          </a:p>
          <a:p>
            <a:pPr algn="l" rtl="0" fontAlgn="base"/>
            <a:r>
              <a:rPr lang="en-GB" sz="2800" b="0" i="0" u="none" strike="noStrike">
                <a:solidFill>
                  <a:srgbClr val="081E47"/>
                </a:solidFill>
                <a:effectLst/>
                <a:latin typeface="Source Sans Pro"/>
                <a:ea typeface="Source Sans Pro"/>
              </a:rPr>
              <a:t>Play the Budgeting Basics animated </a:t>
            </a:r>
            <a:r>
              <a:rPr lang="en-GB" sz="2800" b="0" i="0" u="none" strike="noStrike">
                <a:solidFill>
                  <a:srgbClr val="081E47"/>
                </a:solidFill>
                <a:effectLst/>
                <a:latin typeface="Calibri"/>
                <a:cs typeface="Calibri"/>
              </a:rPr>
              <a:t>video</a:t>
            </a:r>
            <a:r>
              <a:rPr lang="en-GB" sz="2800" b="0" i="0" u="none" strike="noStrike">
                <a:solidFill>
                  <a:srgbClr val="081E47"/>
                </a:solidFill>
                <a:effectLst/>
                <a:latin typeface="Source Sans Pro"/>
                <a:ea typeface="Source Sans Pro"/>
              </a:rPr>
              <a:t> embedded on this slide, if appropriate and you have the facilities to do so. </a:t>
            </a:r>
            <a:r>
              <a:rPr lang="en-US" sz="2800" b="0" i="0" u="none" strike="noStrike">
                <a:solidFill>
                  <a:srgbClr val="081E47"/>
                </a:solidFill>
                <a:effectLst/>
                <a:latin typeface="Source Sans Pro"/>
                <a:ea typeface="Source Sans Pro"/>
              </a:rPr>
              <a:t>​</a:t>
            </a:r>
            <a:r>
              <a:rPr lang="en-US" sz="2800" b="0" i="0">
                <a:solidFill>
                  <a:srgbClr val="000000"/>
                </a:solidFill>
                <a:effectLst/>
                <a:latin typeface="Source Sans Pro"/>
                <a:ea typeface="Source Sans Pro"/>
              </a:rPr>
              <a:t>​</a:t>
            </a:r>
            <a:endParaRPr lang="en-US" sz="2800" b="0" i="0">
              <a:solidFill>
                <a:srgbClr val="444444"/>
              </a:solidFill>
              <a:effectLst/>
              <a:latin typeface="Source Sans Pro"/>
              <a:ea typeface="Source Sans Pro"/>
            </a:endParaRPr>
          </a:p>
          <a:p>
            <a:pPr algn="l" rtl="0" fontAlgn="base"/>
            <a:r>
              <a:rPr lang="en-GB" sz="2800" b="0" i="0" u="none" strike="noStrike">
                <a:solidFill>
                  <a:srgbClr val="081E47"/>
                </a:solidFill>
                <a:effectLst/>
                <a:latin typeface="Source Sans Pro" panose="020B0503030403020204" pitchFamily="34" charset="0"/>
              </a:rPr>
              <a:t>The </a:t>
            </a:r>
            <a:r>
              <a:rPr lang="en-GB" sz="2800" b="0" i="0" u="none" strike="noStrike">
                <a:solidFill>
                  <a:srgbClr val="081E47"/>
                </a:solidFill>
                <a:effectLst/>
                <a:latin typeface="Calibri" panose="020F0502020204030204" pitchFamily="34" charset="0"/>
              </a:rPr>
              <a:t>video</a:t>
            </a:r>
            <a:r>
              <a:rPr lang="en-GB" sz="2800" b="0" i="0" u="none" strike="noStrike">
                <a:solidFill>
                  <a:srgbClr val="081E47"/>
                </a:solidFill>
                <a:effectLst/>
                <a:latin typeface="Source Sans Pro" panose="020B0503030403020204" pitchFamily="34" charset="0"/>
              </a:rPr>
              <a:t> has sound so make sure you have this turned on. </a:t>
            </a:r>
            <a:r>
              <a:rPr lang="en-US" sz="2800" b="0" i="0" u="none" strike="noStrike">
                <a:solidFill>
                  <a:srgbClr val="081E47"/>
                </a:solidFill>
                <a:effectLst/>
                <a:latin typeface="Source Sans Pro" panose="020B0503030403020204" pitchFamily="34" charset="0"/>
              </a:rPr>
              <a:t>​</a:t>
            </a:r>
            <a:r>
              <a:rPr lang="en-US" sz="2800" b="0" i="0">
                <a:solidFill>
                  <a:srgbClr val="000000"/>
                </a:solidFill>
                <a:effectLst/>
                <a:latin typeface="Source Sans Pro" panose="020B0503030403020204" pitchFamily="34" charset="0"/>
              </a:rPr>
              <a:t>​</a:t>
            </a:r>
            <a:endParaRPr lang="en-US" sz="2800" b="0" i="0">
              <a:solidFill>
                <a:srgbClr val="444444"/>
              </a:solidFill>
              <a:effectLst/>
              <a:latin typeface="Calibri" panose="020F0502020204030204" pitchFamily="34" charset="0"/>
            </a:endParaRPr>
          </a:p>
          <a:p>
            <a:pPr algn="l" rtl="0" fontAlgn="base"/>
            <a:r>
              <a:rPr lang="en-GB" sz="2800" b="0" i="0" u="none" strike="noStrike">
                <a:solidFill>
                  <a:srgbClr val="081E47"/>
                </a:solidFill>
                <a:effectLst/>
                <a:latin typeface="Source Sans Pro" panose="020B0503030403020204" pitchFamily="34" charset="0"/>
              </a:rPr>
              <a:t>The </a:t>
            </a:r>
            <a:r>
              <a:rPr lang="en-GB" sz="2800" b="0" i="0" u="none" strike="noStrike">
                <a:solidFill>
                  <a:srgbClr val="081E47"/>
                </a:solidFill>
                <a:effectLst/>
                <a:latin typeface="Calibri" panose="020F0502020204030204" pitchFamily="34" charset="0"/>
              </a:rPr>
              <a:t>video</a:t>
            </a:r>
            <a:r>
              <a:rPr lang="en-GB" sz="2800" b="0" i="0" u="none" strike="noStrike">
                <a:solidFill>
                  <a:srgbClr val="081E47"/>
                </a:solidFill>
                <a:effectLst/>
                <a:latin typeface="Source Sans Pro" panose="020B0503030403020204" pitchFamily="34" charset="0"/>
              </a:rPr>
              <a:t> can be found here </a:t>
            </a:r>
            <a:r>
              <a:rPr lang="en-GB" sz="2800" b="0" i="0" u="sng" strike="noStrike">
                <a:solidFill>
                  <a:srgbClr val="0D5493"/>
                </a:solidFill>
                <a:effectLst/>
                <a:latin typeface="Source Sans Pro" panose="020B0503030403020204" pitchFamily="34" charset="0"/>
                <a:hlinkClick r:id="rId3"/>
              </a:rPr>
              <a:t>https://youtu.be/IiiqHWWZEXQ</a:t>
            </a:r>
            <a:r>
              <a:rPr lang="en-GB" sz="2800" b="0" i="0" u="none" strike="noStrike">
                <a:solidFill>
                  <a:srgbClr val="081E47"/>
                </a:solidFill>
                <a:effectLst/>
                <a:latin typeface="Source Sans Pro" panose="020B0503030403020204" pitchFamily="34" charset="0"/>
              </a:rPr>
              <a:t> </a:t>
            </a:r>
            <a:r>
              <a:rPr lang="en-US" sz="2800" b="0" i="0" u="none" strike="noStrike">
                <a:solidFill>
                  <a:srgbClr val="081E47"/>
                </a:solidFill>
                <a:effectLst/>
                <a:latin typeface="Source Sans Pro" panose="020B0503030403020204" pitchFamily="34" charset="0"/>
              </a:rPr>
              <a:t>​</a:t>
            </a:r>
            <a:endParaRPr lang="en-US" sz="2800"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1B302216-AECB-E249-9832-754428E96F93}" type="slidenum">
              <a:rPr lang="en-US" smtClean="0"/>
              <a:t>9</a:t>
            </a:fld>
            <a:endParaRPr lang="en-US"/>
          </a:p>
        </p:txBody>
      </p:sp>
    </p:spTree>
    <p:extLst>
      <p:ext uri="{BB962C8B-B14F-4D97-AF65-F5344CB8AC3E}">
        <p14:creationId xmlns:p14="http://schemas.microsoft.com/office/powerpoint/2010/main" val="2270649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2">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D40BDB-9A90-CEAD-015C-29C0B68548D4}"/>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7" name="Rectangle 6">
            <a:extLst>
              <a:ext uri="{FF2B5EF4-FFF2-40B4-BE49-F238E27FC236}">
                <a16:creationId xmlns:a16="http://schemas.microsoft.com/office/drawing/2014/main" id="{67AEBC1F-E633-9F21-9B9E-C5C1F0AD3161}"/>
              </a:ext>
            </a:extLst>
          </p:cNvPr>
          <p:cNvSpPr/>
          <p:nvPr userDrawn="1"/>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0" y="2357437"/>
            <a:ext cx="4571999" cy="2099937"/>
          </a:xfrm>
          <a:solidFill>
            <a:schemeClr val="accent1"/>
          </a:solidFill>
        </p:spPr>
        <p:txBody>
          <a:bodyPr wrap="square" lIns="288000" tIns="288000" rIns="288000" bIns="288000">
            <a:noAutofit/>
          </a:bodyPr>
          <a:lstStyle>
            <a:lvl1pPr>
              <a:defRPr sz="4000" b="0" i="0">
                <a:solidFill>
                  <a:schemeClr val="tx1"/>
                </a:solidFill>
                <a:latin typeface="Lloyds Bank Jack" panose="02000503040000020004" pitchFamily="2" charset="77"/>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0" y="3871266"/>
            <a:ext cx="4571999" cy="338554"/>
          </a:xfrm>
        </p:spPr>
        <p:txBody>
          <a:bodyPr lIns="288000" rIns="288000"/>
          <a:lstStyle>
            <a:lvl1pPr marL="0" indent="0">
              <a:buFontTx/>
              <a:buNone/>
              <a:defRPr>
                <a:solidFill>
                  <a:schemeClr val="tx1"/>
                </a:solidFill>
                <a:latin typeface="Lloyds Bank Jack" panose="02000503040000020004" pitchFamily="2" charset="77"/>
              </a:defRPr>
            </a:lvl1pPr>
          </a:lstStyle>
          <a:p>
            <a:pPr lvl="0"/>
            <a:r>
              <a:rPr lang="en-GB" noProof="0"/>
              <a:t>Presentation sub-heading text</a:t>
            </a:r>
          </a:p>
        </p:txBody>
      </p:sp>
      <p:pic>
        <p:nvPicPr>
          <p:cNvPr id="3" name="Picture 2">
            <a:extLst>
              <a:ext uri="{FF2B5EF4-FFF2-40B4-BE49-F238E27FC236}">
                <a16:creationId xmlns:a16="http://schemas.microsoft.com/office/drawing/2014/main" id="{6F3BD91C-BA31-D9BA-AA30-F322CDC7E2A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p:blipFill>
        <p:spPr>
          <a:xfrm>
            <a:off x="333452" y="334800"/>
            <a:ext cx="2551430" cy="568960"/>
          </a:xfrm>
          <a:prstGeom prst="rect">
            <a:avLst/>
          </a:prstGeom>
        </p:spPr>
      </p:pic>
    </p:spTree>
    <p:extLst>
      <p:ext uri="{BB962C8B-B14F-4D97-AF65-F5344CB8AC3E}">
        <p14:creationId xmlns:p14="http://schemas.microsoft.com/office/powerpoint/2010/main" val="348237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8400" y="2248585"/>
            <a:ext cx="4527200" cy="514756"/>
          </a:xfrm>
        </p:spPr>
        <p:txBody>
          <a:bodyPr/>
          <a:lstStyle>
            <a:lvl1pPr algn="ctr">
              <a:defRPr sz="3000" b="0" i="0" cap="none">
                <a:solidFill>
                  <a:schemeClr val="tx1"/>
                </a:solidFill>
                <a:latin typeface="BoS Pill Gothic" panose="02000503030000020004" pitchFamily="2" charset="77"/>
              </a:defRPr>
            </a:lvl1pPr>
          </a:lstStyle>
          <a:p>
            <a:r>
              <a:rPr lang="en-GB"/>
              <a:t>Click to edit master title style</a:t>
            </a:r>
            <a:endParaRPr lang="en-US"/>
          </a:p>
        </p:txBody>
      </p:sp>
      <p:sp>
        <p:nvSpPr>
          <p:cNvPr id="3" name="Rectangle 2">
            <a:extLst>
              <a:ext uri="{FF2B5EF4-FFF2-40B4-BE49-F238E27FC236}">
                <a16:creationId xmlns:a16="http://schemas.microsoft.com/office/drawing/2014/main" id="{61E6D3C2-D874-8DE9-3455-803102418088}"/>
              </a:ext>
            </a:extLst>
          </p:cNvPr>
          <p:cNvSpPr/>
          <p:nvPr userDrawn="1"/>
        </p:nvSpPr>
        <p:spPr>
          <a:xfrm>
            <a:off x="128337" y="0"/>
            <a:ext cx="1502610" cy="310147"/>
          </a:xfrm>
          <a:prstGeom prst="rect">
            <a:avLst/>
          </a:prstGeom>
          <a:solidFill>
            <a:srgbClr val="0008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342667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643946" cy="430246"/>
          </a:xfrm>
        </p:spPr>
        <p:txBody>
          <a:bodyPr/>
          <a:lstStyle>
            <a:lvl1pPr>
              <a:defRPr sz="2400" b="0">
                <a:solidFill>
                  <a:schemeClr val="tx1"/>
                </a:solidFill>
                <a:latin typeface="BoS Pill Gothic" panose="02000503030000020004" pitchFamily="2" charset="77"/>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i="0">
                <a:solidFill>
                  <a:schemeClr val="tx1"/>
                </a:solidFill>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b="0" i="0">
                <a:solidFill>
                  <a:schemeClr val="tx1"/>
                </a:solidFill>
                <a:latin typeface="AvenirNext LT Pro Regular" panose="020B0504020202020204" pitchFamily="34" charset="77"/>
              </a:defRPr>
            </a:lvl1pPr>
            <a:lvl2pPr>
              <a:defRPr sz="1600" b="0" i="0">
                <a:solidFill>
                  <a:schemeClr val="tx1"/>
                </a:solidFill>
                <a:latin typeface="AvenirNext LT Pro Regular" panose="020B0504020202020204" pitchFamily="34" charset="77"/>
              </a:defRPr>
            </a:lvl2pPr>
            <a:lvl3pPr>
              <a:defRPr sz="1600" b="0" i="0">
                <a:solidFill>
                  <a:schemeClr val="tx1"/>
                </a:solidFill>
                <a:latin typeface="AvenirNext LT Pro Regular" panose="020B0504020202020204" pitchFamily="34" charset="77"/>
              </a:defRPr>
            </a:lvl3pPr>
            <a:lvl4pPr>
              <a:defRPr sz="1600" b="0" i="0">
                <a:solidFill>
                  <a:schemeClr val="tx1"/>
                </a:solidFill>
                <a:latin typeface="AvenirNext LT Pro Regular" panose="020B0504020202020204" pitchFamily="34" charset="77"/>
              </a:defRPr>
            </a:lvl4pPr>
            <a:lvl5pPr>
              <a:defRPr sz="1600" b="0" i="0">
                <a:solidFill>
                  <a:schemeClr val="tx1"/>
                </a:solidFill>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i="0">
                <a:solidFill>
                  <a:schemeClr val="tx1"/>
                </a:solidFill>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b="0" i="0">
                <a:solidFill>
                  <a:schemeClr val="tx1"/>
                </a:solidFill>
                <a:latin typeface="AvenirNext LT Pro Regular" panose="020B0504020202020204" pitchFamily="34" charset="77"/>
              </a:defRPr>
            </a:lvl1pPr>
            <a:lvl2pPr>
              <a:defRPr sz="1600" b="0" i="0">
                <a:solidFill>
                  <a:schemeClr val="tx1"/>
                </a:solidFill>
                <a:latin typeface="AvenirNext LT Pro Regular" panose="020B0504020202020204" pitchFamily="34" charset="77"/>
              </a:defRPr>
            </a:lvl2pPr>
            <a:lvl3pPr>
              <a:defRPr sz="1600" b="0" i="0">
                <a:solidFill>
                  <a:schemeClr val="tx1"/>
                </a:solidFill>
                <a:latin typeface="AvenirNext LT Pro Regular" panose="020B0504020202020204" pitchFamily="34" charset="77"/>
              </a:defRPr>
            </a:lvl3pPr>
            <a:lvl4pPr>
              <a:defRPr sz="1600" b="0" i="0">
                <a:solidFill>
                  <a:schemeClr val="tx1"/>
                </a:solidFill>
                <a:latin typeface="AvenirNext LT Pro Regular" panose="020B0504020202020204" pitchFamily="34" charset="77"/>
              </a:defRPr>
            </a:lvl4pPr>
            <a:lvl5pPr>
              <a:defRPr sz="1600" b="0" i="0">
                <a:solidFill>
                  <a:schemeClr val="tx1"/>
                </a:solidFill>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14375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643946" cy="430246"/>
          </a:xfrm>
        </p:spPr>
        <p:txBody>
          <a:bodyPr/>
          <a:lstStyle>
            <a:lvl1pPr>
              <a:defRPr sz="2400" b="0">
                <a:latin typeface="BoS Pill Gothic" panose="02000503030000020004" pitchFamily="2" charset="77"/>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b="0" i="0">
                <a:latin typeface="AvenirNext LT Pro Regular" panose="020B0504020202020204" pitchFamily="34" charset="77"/>
              </a:defRPr>
            </a:lvl1pPr>
            <a:lvl2pPr>
              <a:defRPr b="0" i="0">
                <a:latin typeface="AvenirNext LT Pro Regular" panose="020B0504020202020204" pitchFamily="34" charset="77"/>
              </a:defRPr>
            </a:lvl2pPr>
            <a:lvl3pPr>
              <a:defRPr b="0" i="0">
                <a:latin typeface="AvenirNext LT Pro Regular" panose="020B0504020202020204" pitchFamily="34" charset="77"/>
              </a:defRPr>
            </a:lvl3pPr>
            <a:lvl4pPr>
              <a:defRPr b="0" i="0">
                <a:latin typeface="AvenirNext LT Pro Regular" panose="020B0504020202020204" pitchFamily="34" charset="77"/>
              </a:defRPr>
            </a:lvl4pPr>
            <a:lvl5pPr>
              <a:defRPr b="0" i="0">
                <a:latin typeface="AvenirNext LT Pro Regular" panose="020B05040202020202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33736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Graphic righ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140000" cy="430246"/>
          </a:xfrm>
        </p:spPr>
        <p:txBody>
          <a:bodyPr wrap="square"/>
          <a:lstStyle>
            <a:lvl1pPr>
              <a:defRPr sz="2400" b="0">
                <a:latin typeface="BoS Pill Gothic" panose="0200050303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b="0" i="0">
                <a:latin typeface="AvenirNext LT Pro Regular" panose="020B0504020202020204" pitchFamily="34" charset="77"/>
              </a:defRPr>
            </a:lvl1pPr>
            <a:lvl2pPr marL="457200" indent="0">
              <a:buFontTx/>
              <a:buNone/>
              <a:defRPr sz="1400" b="0" i="0">
                <a:latin typeface="AvenirNext LT Pro Regular" panose="020B0504020202020204" pitchFamily="34" charset="77"/>
              </a:defRPr>
            </a:lvl2pPr>
            <a:lvl3pPr marL="914400" indent="0">
              <a:buFontTx/>
              <a:buNone/>
              <a:defRPr sz="1400" b="0" i="0">
                <a:latin typeface="AvenirNext LT Pro Regular" panose="020B0504020202020204" pitchFamily="34" charset="77"/>
              </a:defRPr>
            </a:lvl3pPr>
            <a:lvl4pPr marL="1371600" indent="0">
              <a:buFontTx/>
              <a:buNone/>
              <a:defRPr sz="1400" b="0" i="0">
                <a:latin typeface="AvenirNext LT Pro Regular" panose="020B0504020202020204" pitchFamily="34" charset="77"/>
              </a:defRPr>
            </a:lvl4pPr>
            <a:lvl5pPr marL="1828800" indent="0">
              <a:buFontTx/>
              <a:buNone/>
              <a:defRPr sz="1400" b="0" i="0">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45479"/>
          </a:xfrm>
        </p:spPr>
        <p:txBody>
          <a:bodyPr/>
          <a:lstStyle>
            <a:lvl1pPr>
              <a:defRPr b="0" i="0">
                <a:latin typeface="AvenirNext LT Pro Regular" panose="020B0504020202020204" pitchFamily="34" charset="77"/>
              </a:defRPr>
            </a:lvl1pPr>
          </a:lstStyle>
          <a:p>
            <a:r>
              <a:rPr lang="en-GB"/>
              <a:t>Click icon to add picture</a:t>
            </a:r>
            <a:endParaRPr lang="en-US"/>
          </a:p>
        </p:txBody>
      </p:sp>
    </p:spTree>
    <p:extLst>
      <p:ext uri="{BB962C8B-B14F-4D97-AF65-F5344CB8AC3E}">
        <p14:creationId xmlns:p14="http://schemas.microsoft.com/office/powerpoint/2010/main" val="205457001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30246"/>
          </a:xfrm>
        </p:spPr>
        <p:txBody>
          <a:bodyPr wrap="square"/>
          <a:lstStyle>
            <a:lvl1pPr>
              <a:defRPr sz="2400" b="0">
                <a:latin typeface="BoS Pill Gothic" panose="0200050303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b="0" i="0">
                <a:latin typeface="AvenirNext LT Pro Regular" panose="020B0504020202020204" pitchFamily="34" charset="77"/>
              </a:defRPr>
            </a:lvl1pPr>
            <a:lvl2pPr marL="457200" indent="0">
              <a:buFontTx/>
              <a:buNone/>
              <a:defRPr sz="1600" b="0" i="0">
                <a:latin typeface="AvenirNext LT Pro Regular" panose="020B0504020202020204" pitchFamily="34" charset="77"/>
              </a:defRPr>
            </a:lvl2pPr>
            <a:lvl3pPr marL="914400" indent="0">
              <a:buFontTx/>
              <a:buNone/>
              <a:defRPr sz="1600" b="0" i="0">
                <a:latin typeface="AvenirNext LT Pro Regular" panose="020B0504020202020204" pitchFamily="34" charset="77"/>
              </a:defRPr>
            </a:lvl3pPr>
            <a:lvl4pPr marL="1371600" indent="0">
              <a:buFontTx/>
              <a:buNone/>
              <a:defRPr sz="1600" b="0" i="0">
                <a:latin typeface="AvenirNext LT Pro Regular" panose="020B0504020202020204" pitchFamily="34" charset="77"/>
              </a:defRPr>
            </a:lvl4pPr>
            <a:lvl5pPr marL="1828800" indent="0">
              <a:buFontTx/>
              <a:buNone/>
              <a:defRPr sz="1600" b="0" i="0">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4645479"/>
          </a:xfrm>
        </p:spPr>
        <p:txBody>
          <a:bodyPr/>
          <a:lstStyle>
            <a:lvl1pPr>
              <a:defRPr b="0" i="0">
                <a:latin typeface="AvenirNext LT Pro Regular" panose="020B0504020202020204" pitchFamily="34" charset="77"/>
              </a:defRPr>
            </a:lvl1pPr>
          </a:lstStyle>
          <a:p>
            <a:r>
              <a:rPr lang="en-GB"/>
              <a:t>Click icon to add picture</a:t>
            </a:r>
            <a:endParaRPr lang="en-US"/>
          </a:p>
        </p:txBody>
      </p:sp>
    </p:spTree>
    <p:extLst>
      <p:ext uri="{BB962C8B-B14F-4D97-AF65-F5344CB8AC3E}">
        <p14:creationId xmlns:p14="http://schemas.microsoft.com/office/powerpoint/2010/main" val="2903753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994DDA-2B8E-92C6-7ADC-D0B071B238B8}"/>
              </a:ext>
            </a:extLst>
          </p:cNvPr>
          <p:cNvSpPr/>
          <p:nvPr userDrawn="1"/>
        </p:nvSpPr>
        <p:spPr>
          <a:xfrm>
            <a:off x="106947" y="0"/>
            <a:ext cx="1604211" cy="33688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8576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582FCB5D-85B4-9B70-5EBF-1C9F16A6E7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99734" y="2456550"/>
            <a:ext cx="1544533" cy="230400"/>
          </a:xfrm>
          <a:prstGeom prst="rect">
            <a:avLst/>
          </a:prstGeom>
        </p:spPr>
      </p:pic>
    </p:spTree>
    <p:extLst>
      <p:ext uri="{BB962C8B-B14F-4D97-AF65-F5344CB8AC3E}">
        <p14:creationId xmlns:p14="http://schemas.microsoft.com/office/powerpoint/2010/main" val="420784768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v2">
    <p:bg>
      <p:bgPr>
        <a:solidFill>
          <a:srgbClr val="00084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C61C-1162-71DC-DEEA-80514A74FA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846" b="18142"/>
          <a:stretch/>
        </p:blipFill>
        <p:spPr>
          <a:xfrm>
            <a:off x="0" y="-1"/>
            <a:ext cx="9144000" cy="4660901"/>
          </a:xfrm>
          <a:prstGeom prst="rect">
            <a:avLst/>
          </a:prstGeom>
        </p:spPr>
      </p:pic>
      <p:sp>
        <p:nvSpPr>
          <p:cNvPr id="2" name="Rectangle 1">
            <a:extLst>
              <a:ext uri="{FF2B5EF4-FFF2-40B4-BE49-F238E27FC236}">
                <a16:creationId xmlns:a16="http://schemas.microsoft.com/office/drawing/2014/main" id="{58E585B7-DC02-D3E4-071C-1E2F2EDBC71C}"/>
              </a:ext>
            </a:extLst>
          </p:cNvPr>
          <p:cNvSpPr/>
          <p:nvPr/>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1" y="2243968"/>
            <a:ext cx="4572000" cy="2102400"/>
          </a:xfrm>
          <a:solidFill>
            <a:srgbClr val="00084D"/>
          </a:solidFill>
        </p:spPr>
        <p:txBody>
          <a:bodyPr wrap="square" lIns="288000" tIns="288000" rIns="288000" bIns="288000">
            <a:noAutofit/>
          </a:bodyPr>
          <a:lstStyle>
            <a:lvl1pPr>
              <a:defRPr sz="4000" b="0" i="0">
                <a:solidFill>
                  <a:schemeClr val="tx1"/>
                </a:solidFill>
                <a:latin typeface="BoS Pill Gothic" panose="02000503030000020004" pitchFamily="2" charset="77"/>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2" y="3870000"/>
            <a:ext cx="4572000" cy="338400"/>
          </a:xfrm>
        </p:spPr>
        <p:txBody>
          <a:bodyPr lIns="288000" tIns="46800" rIns="288000"/>
          <a:lstStyle>
            <a:lvl1pPr marL="0" indent="0">
              <a:buFontTx/>
              <a:buNone/>
              <a:defRPr b="0" i="0">
                <a:solidFill>
                  <a:schemeClr val="tx1"/>
                </a:solidFill>
                <a:latin typeface="AvenirNext LT Pro Regular" panose="020B0504020202020204" pitchFamily="34" charset="77"/>
              </a:defRPr>
            </a:lvl1pPr>
          </a:lstStyle>
          <a:p>
            <a:pPr lvl="0"/>
            <a:r>
              <a:rPr lang="en-GB" noProof="0"/>
              <a:t>Presentation sub-heading text</a:t>
            </a:r>
          </a:p>
        </p:txBody>
      </p:sp>
      <p:pic>
        <p:nvPicPr>
          <p:cNvPr id="4" name="Picture 3">
            <a:extLst>
              <a:ext uri="{FF2B5EF4-FFF2-40B4-BE49-F238E27FC236}">
                <a16:creationId xmlns:a16="http://schemas.microsoft.com/office/drawing/2014/main" id="{4309F3E8-573C-5AC4-95EF-74A8533BAA03}"/>
              </a:ext>
              <a:ext uri="{C183D7F6-B498-43B3-948B-1728B52AA6E4}">
                <adec:decorative xmlns:adec="http://schemas.microsoft.com/office/drawing/2017/decorative" val="1"/>
              </a:ext>
            </a:extLst>
          </p:cNvPr>
          <p:cNvPicPr>
            <a:picLocks noChangeAspect="1"/>
          </p:cNvPicPr>
          <p:nvPr/>
        </p:nvPicPr>
        <p:blipFill>
          <a:blip r:embed="rId3"/>
          <a:stretch/>
        </p:blipFill>
        <p:spPr>
          <a:xfrm>
            <a:off x="317124" y="298880"/>
            <a:ext cx="1536700" cy="228600"/>
          </a:xfrm>
          <a:prstGeom prst="rect">
            <a:avLst/>
          </a:prstGeom>
        </p:spPr>
      </p:pic>
      <p:pic>
        <p:nvPicPr>
          <p:cNvPr id="5" name="Picture 4">
            <a:extLst>
              <a:ext uri="{FF2B5EF4-FFF2-40B4-BE49-F238E27FC236}">
                <a16:creationId xmlns:a16="http://schemas.microsoft.com/office/drawing/2014/main" id="{4091BB6C-30C0-3434-C0A2-8B8A1254D6C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6" name="Rectangle 5">
            <a:extLst>
              <a:ext uri="{FF2B5EF4-FFF2-40B4-BE49-F238E27FC236}">
                <a16:creationId xmlns:a16="http://schemas.microsoft.com/office/drawing/2014/main" id="{36A968CE-3BCB-DE50-0068-06D208A3001D}"/>
              </a:ext>
            </a:extLst>
          </p:cNvPr>
          <p:cNvSpPr/>
          <p:nvPr userDrawn="1"/>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798DE3-8F9D-AE5D-641B-7DC8BD162BD0}"/>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18933" y="316800"/>
            <a:ext cx="1544533" cy="230400"/>
          </a:xfrm>
          <a:prstGeom prst="rect">
            <a:avLst/>
          </a:prstGeom>
        </p:spPr>
      </p:pic>
    </p:spTree>
    <p:extLst>
      <p:ext uri="{BB962C8B-B14F-4D97-AF65-F5344CB8AC3E}">
        <p14:creationId xmlns:p14="http://schemas.microsoft.com/office/powerpoint/2010/main" val="20906662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08400" y="2248585"/>
            <a:ext cx="4527200" cy="514756"/>
          </a:xfrm>
        </p:spPr>
        <p:txBody>
          <a:bodyPr/>
          <a:lstStyle>
            <a:lvl1pPr algn="ctr">
              <a:defRPr sz="3000" b="0" i="0" cap="none">
                <a:solidFill>
                  <a:schemeClr val="tx1"/>
                </a:solidFill>
                <a:latin typeface="BoS Pill Gothic" panose="02000503030000020004" pitchFamily="2" charset="77"/>
              </a:defRPr>
            </a:lvl1pPr>
          </a:lstStyle>
          <a:p>
            <a:r>
              <a:rPr lang="en-GB"/>
              <a:t>Click to edit master title style</a:t>
            </a:r>
            <a:endParaRPr lang="en-US"/>
          </a:p>
        </p:txBody>
      </p:sp>
    </p:spTree>
    <p:extLst>
      <p:ext uri="{BB962C8B-B14F-4D97-AF65-F5344CB8AC3E}">
        <p14:creationId xmlns:p14="http://schemas.microsoft.com/office/powerpoint/2010/main" val="9914556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643946" cy="430246"/>
          </a:xfrm>
        </p:spPr>
        <p:txBody>
          <a:bodyPr/>
          <a:lstStyle>
            <a:lvl1pPr>
              <a:defRPr sz="2400" b="0">
                <a:solidFill>
                  <a:schemeClr val="tx1"/>
                </a:solidFill>
                <a:latin typeface="BoS Pill Gothic" panose="02000503030000020004" pitchFamily="2" charset="77"/>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i="0">
                <a:solidFill>
                  <a:schemeClr val="tx1"/>
                </a:solidFill>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b="0" i="0">
                <a:solidFill>
                  <a:schemeClr val="tx1"/>
                </a:solidFill>
                <a:latin typeface="AvenirNext LT Pro Regular" panose="020B0504020202020204" pitchFamily="34" charset="77"/>
              </a:defRPr>
            </a:lvl1pPr>
            <a:lvl2pPr>
              <a:defRPr sz="1600" b="0" i="0">
                <a:solidFill>
                  <a:schemeClr val="tx1"/>
                </a:solidFill>
                <a:latin typeface="AvenirNext LT Pro Regular" panose="020B0504020202020204" pitchFamily="34" charset="77"/>
              </a:defRPr>
            </a:lvl2pPr>
            <a:lvl3pPr>
              <a:defRPr sz="1600" b="0" i="0">
                <a:solidFill>
                  <a:schemeClr val="tx1"/>
                </a:solidFill>
                <a:latin typeface="AvenirNext LT Pro Regular" panose="020B0504020202020204" pitchFamily="34" charset="77"/>
              </a:defRPr>
            </a:lvl3pPr>
            <a:lvl4pPr>
              <a:defRPr sz="1600" b="0" i="0">
                <a:solidFill>
                  <a:schemeClr val="tx1"/>
                </a:solidFill>
                <a:latin typeface="AvenirNext LT Pro Regular" panose="020B0504020202020204" pitchFamily="34" charset="77"/>
              </a:defRPr>
            </a:lvl4pPr>
            <a:lvl5pPr>
              <a:defRPr sz="1600" b="0" i="0">
                <a:solidFill>
                  <a:schemeClr val="tx1"/>
                </a:solidFill>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i="0">
                <a:solidFill>
                  <a:schemeClr val="tx1"/>
                </a:solidFill>
                <a:latin typeface="AvenirNext LT Pro Regular" panose="020B0504020202020204"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b="0" i="0">
                <a:solidFill>
                  <a:schemeClr val="tx1"/>
                </a:solidFill>
                <a:latin typeface="AvenirNext LT Pro Regular" panose="020B0504020202020204" pitchFamily="34" charset="77"/>
              </a:defRPr>
            </a:lvl1pPr>
            <a:lvl2pPr>
              <a:defRPr sz="1600" b="0" i="0">
                <a:solidFill>
                  <a:schemeClr val="tx1"/>
                </a:solidFill>
                <a:latin typeface="AvenirNext LT Pro Regular" panose="020B0504020202020204" pitchFamily="34" charset="77"/>
              </a:defRPr>
            </a:lvl2pPr>
            <a:lvl3pPr>
              <a:defRPr sz="1600" b="0" i="0">
                <a:solidFill>
                  <a:schemeClr val="tx1"/>
                </a:solidFill>
                <a:latin typeface="AvenirNext LT Pro Regular" panose="020B0504020202020204" pitchFamily="34" charset="77"/>
              </a:defRPr>
            </a:lvl3pPr>
            <a:lvl4pPr>
              <a:defRPr sz="1600" b="0" i="0">
                <a:solidFill>
                  <a:schemeClr val="tx1"/>
                </a:solidFill>
                <a:latin typeface="AvenirNext LT Pro Regular" panose="020B0504020202020204" pitchFamily="34" charset="77"/>
              </a:defRPr>
            </a:lvl4pPr>
            <a:lvl5pPr>
              <a:defRPr sz="1600" b="0" i="0">
                <a:solidFill>
                  <a:schemeClr val="tx1"/>
                </a:solidFill>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417460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29051" y="2248585"/>
            <a:ext cx="4685898" cy="507831"/>
          </a:xfrm>
        </p:spPr>
        <p:txBody>
          <a:bodyPr/>
          <a:lstStyle>
            <a:lvl1pPr algn="ctr">
              <a:defRPr sz="3000" b="0" i="0" cap="none">
                <a:solidFill>
                  <a:schemeClr val="tx1"/>
                </a:solidFill>
                <a:latin typeface="Lloyds Bank Jack" panose="02000503040000020004" pitchFamily="2" charset="77"/>
              </a:defRPr>
            </a:lvl1pPr>
          </a:lstStyle>
          <a:p>
            <a:r>
              <a:rPr lang="en-GB"/>
              <a:t>Click to edit master title style</a:t>
            </a:r>
            <a:endParaRPr lang="en-US"/>
          </a:p>
        </p:txBody>
      </p:sp>
    </p:spTree>
    <p:extLst>
      <p:ext uri="{BB962C8B-B14F-4D97-AF65-F5344CB8AC3E}">
        <p14:creationId xmlns:p14="http://schemas.microsoft.com/office/powerpoint/2010/main" val="3949753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643946" cy="430246"/>
          </a:xfrm>
        </p:spPr>
        <p:txBody>
          <a:bodyPr/>
          <a:lstStyle>
            <a:lvl1pPr>
              <a:defRPr sz="2400" b="0">
                <a:latin typeface="BoS Pill Gothic" panose="02000503030000020004" pitchFamily="2" charset="77"/>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b="0" i="0">
                <a:latin typeface="AvenirNext LT Pro Regular" panose="020B0504020202020204" pitchFamily="34" charset="77"/>
              </a:defRPr>
            </a:lvl1pPr>
            <a:lvl2pPr>
              <a:defRPr b="0" i="0">
                <a:latin typeface="AvenirNext LT Pro Regular" panose="020B0504020202020204" pitchFamily="34" charset="77"/>
              </a:defRPr>
            </a:lvl2pPr>
            <a:lvl3pPr>
              <a:defRPr b="0" i="0">
                <a:latin typeface="AvenirNext LT Pro Regular" panose="020B0504020202020204" pitchFamily="34" charset="77"/>
              </a:defRPr>
            </a:lvl3pPr>
            <a:lvl4pPr>
              <a:defRPr b="0" i="0">
                <a:latin typeface="AvenirNext LT Pro Regular" panose="020B0504020202020204" pitchFamily="34" charset="77"/>
              </a:defRPr>
            </a:lvl4pPr>
            <a:lvl5pPr>
              <a:defRPr b="0" i="0">
                <a:latin typeface="AvenirNext LT Pro Regular" panose="020B0504020202020204" pitchFamily="34"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779106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Graphic righ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4140000" cy="430246"/>
          </a:xfrm>
        </p:spPr>
        <p:txBody>
          <a:bodyPr wrap="square"/>
          <a:lstStyle>
            <a:lvl1pPr>
              <a:defRPr sz="2400" b="0">
                <a:latin typeface="BoS Pill Gothic" panose="0200050303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b="0" i="0">
                <a:latin typeface="AvenirNext LT Pro Regular" panose="020B0504020202020204" pitchFamily="34" charset="77"/>
              </a:defRPr>
            </a:lvl1pPr>
            <a:lvl2pPr marL="457200" indent="0">
              <a:buFontTx/>
              <a:buNone/>
              <a:defRPr sz="1400" b="0" i="0">
                <a:latin typeface="AvenirNext LT Pro Regular" panose="020B0504020202020204" pitchFamily="34" charset="77"/>
              </a:defRPr>
            </a:lvl2pPr>
            <a:lvl3pPr marL="914400" indent="0">
              <a:buFontTx/>
              <a:buNone/>
              <a:defRPr sz="1400" b="0" i="0">
                <a:latin typeface="AvenirNext LT Pro Regular" panose="020B0504020202020204" pitchFamily="34" charset="77"/>
              </a:defRPr>
            </a:lvl3pPr>
            <a:lvl4pPr marL="1371600" indent="0">
              <a:buFontTx/>
              <a:buNone/>
              <a:defRPr sz="1400" b="0" i="0">
                <a:latin typeface="AvenirNext LT Pro Regular" panose="020B0504020202020204" pitchFamily="34" charset="77"/>
              </a:defRPr>
            </a:lvl4pPr>
            <a:lvl5pPr marL="1828800" indent="0">
              <a:buFontTx/>
              <a:buNone/>
              <a:defRPr sz="1400" b="0" i="0">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45479"/>
          </a:xfrm>
        </p:spPr>
        <p:txBody>
          <a:bodyPr/>
          <a:lstStyle>
            <a:lvl1pPr>
              <a:defRPr b="0" i="0">
                <a:latin typeface="AvenirNext LT Pro Regular" panose="020B0504020202020204" pitchFamily="34" charset="77"/>
              </a:defRPr>
            </a:lvl1pPr>
          </a:lstStyle>
          <a:p>
            <a:r>
              <a:rPr lang="en-GB"/>
              <a:t>Click icon to add picture</a:t>
            </a:r>
            <a:endParaRPr lang="en-US"/>
          </a:p>
        </p:txBody>
      </p:sp>
    </p:spTree>
    <p:extLst>
      <p:ext uri="{BB962C8B-B14F-4D97-AF65-F5344CB8AC3E}">
        <p14:creationId xmlns:p14="http://schemas.microsoft.com/office/powerpoint/2010/main" val="415352154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30246"/>
          </a:xfrm>
        </p:spPr>
        <p:txBody>
          <a:bodyPr wrap="square"/>
          <a:lstStyle>
            <a:lvl1pPr>
              <a:defRPr sz="2400" b="0">
                <a:latin typeface="BoS Pill Gothic" panose="0200050303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b="0" i="0">
                <a:latin typeface="AvenirNext LT Pro Regular" panose="020B0504020202020204" pitchFamily="34" charset="77"/>
              </a:defRPr>
            </a:lvl1pPr>
            <a:lvl2pPr marL="457200" indent="0">
              <a:buFontTx/>
              <a:buNone/>
              <a:defRPr sz="1600" b="0" i="0">
                <a:latin typeface="AvenirNext LT Pro Regular" panose="020B0504020202020204" pitchFamily="34" charset="77"/>
              </a:defRPr>
            </a:lvl2pPr>
            <a:lvl3pPr marL="914400" indent="0">
              <a:buFontTx/>
              <a:buNone/>
              <a:defRPr sz="1600" b="0" i="0">
                <a:latin typeface="AvenirNext LT Pro Regular" panose="020B0504020202020204" pitchFamily="34" charset="77"/>
              </a:defRPr>
            </a:lvl3pPr>
            <a:lvl4pPr marL="1371600" indent="0">
              <a:buFontTx/>
              <a:buNone/>
              <a:defRPr sz="1600" b="0" i="0">
                <a:latin typeface="AvenirNext LT Pro Regular" panose="020B0504020202020204" pitchFamily="34" charset="77"/>
              </a:defRPr>
            </a:lvl4pPr>
            <a:lvl5pPr marL="1828800" indent="0">
              <a:buFontTx/>
              <a:buNone/>
              <a:defRPr sz="1600" b="0" i="0">
                <a:latin typeface="AvenirNext LT Pro Regular" panose="020B0504020202020204" pitchFamily="34"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4645479"/>
          </a:xfrm>
        </p:spPr>
        <p:txBody>
          <a:bodyPr/>
          <a:lstStyle>
            <a:lvl1pPr>
              <a:defRPr b="0" i="0">
                <a:latin typeface="AvenirNext LT Pro Regular" panose="020B0504020202020204" pitchFamily="34" charset="77"/>
              </a:defRPr>
            </a:lvl1pPr>
          </a:lstStyle>
          <a:p>
            <a:r>
              <a:rPr lang="en-GB"/>
              <a:t>Click icon to add picture</a:t>
            </a:r>
            <a:endParaRPr lang="en-US"/>
          </a:p>
        </p:txBody>
      </p:sp>
    </p:spTree>
    <p:extLst>
      <p:ext uri="{BB962C8B-B14F-4D97-AF65-F5344CB8AC3E}">
        <p14:creationId xmlns:p14="http://schemas.microsoft.com/office/powerpoint/2010/main" val="11746501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138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582FCB5D-85B4-9B70-5EBF-1C9F16A6E75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799734" y="2456550"/>
            <a:ext cx="1544533" cy="230400"/>
          </a:xfrm>
          <a:prstGeom prst="rect">
            <a:avLst/>
          </a:prstGeom>
        </p:spPr>
      </p:pic>
    </p:spTree>
    <p:extLst>
      <p:ext uri="{BB962C8B-B14F-4D97-AF65-F5344CB8AC3E}">
        <p14:creationId xmlns:p14="http://schemas.microsoft.com/office/powerpoint/2010/main" val="89879865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Text only 2 columns v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solidFill>
                  <a:schemeClr val="tx1"/>
                </a:solidFill>
                <a:latin typeface="Lloyds Bank Jack" panose="02000503040000020004" pitchFamily="2" charset="77"/>
              </a:defRPr>
            </a:lvl1pPr>
          </a:lstStyle>
          <a:p>
            <a:r>
              <a:rPr lang="en-GB"/>
              <a:t>Click to edit Master title style</a:t>
            </a:r>
            <a:endParaRPr lang="en-US"/>
          </a:p>
        </p:txBody>
      </p:sp>
      <p:sp>
        <p:nvSpPr>
          <p:cNvPr id="3" name="Text Placeholder 2"/>
          <p:cNvSpPr>
            <a:spLocks noGrp="1"/>
          </p:cNvSpPr>
          <p:nvPr>
            <p:ph type="body" idx="1"/>
          </p:nvPr>
        </p:nvSpPr>
        <p:spPr>
          <a:xfrm>
            <a:off x="252000" y="792000"/>
            <a:ext cx="4140000" cy="338554"/>
          </a:xfrm>
        </p:spPr>
        <p:txBody>
          <a:bodyPr lIns="90000" anchor="b"/>
          <a:lstStyle>
            <a:lvl1pPr marL="0" indent="0">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252000" y="1131590"/>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752000" y="792000"/>
            <a:ext cx="4140000" cy="338554"/>
          </a:xfrm>
        </p:spPr>
        <p:txBody>
          <a:bodyPr lIns="90000" anchor="b"/>
          <a:lstStyle>
            <a:lvl1pPr marL="0" indent="0">
              <a:buNone/>
              <a:defRPr sz="1600" b="0">
                <a:solidFill>
                  <a:schemeClr val="tx1"/>
                </a:solidFill>
                <a:latin typeface="Lloyds Bank Jack" panose="02000503040000020004"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752000" y="1131591"/>
            <a:ext cx="4140000" cy="1520416"/>
          </a:xfrm>
        </p:spPr>
        <p:txBody>
          <a:bodyPr/>
          <a:lstStyle>
            <a:lvl1pPr>
              <a:defRPr sz="1600">
                <a:solidFill>
                  <a:schemeClr val="tx1"/>
                </a:solidFill>
                <a:latin typeface="Lloyds Bank Jack" panose="02000503040000020004" pitchFamily="2" charset="77"/>
              </a:defRPr>
            </a:lvl1pPr>
            <a:lvl2pPr>
              <a:defRPr sz="1600">
                <a:solidFill>
                  <a:schemeClr val="tx1"/>
                </a:solidFill>
                <a:latin typeface="Lloyds Bank Jack" panose="02000503040000020004" pitchFamily="2" charset="77"/>
              </a:defRPr>
            </a:lvl2pPr>
            <a:lvl3pPr>
              <a:defRPr sz="1600">
                <a:solidFill>
                  <a:schemeClr val="tx1"/>
                </a:solidFill>
                <a:latin typeface="Lloyds Bank Jack" panose="02000503040000020004" pitchFamily="2" charset="77"/>
              </a:defRPr>
            </a:lvl3pPr>
            <a:lvl4pPr>
              <a:defRPr sz="1600">
                <a:solidFill>
                  <a:schemeClr val="tx1"/>
                </a:solidFill>
                <a:latin typeface="Lloyds Bank Jack" panose="02000503040000020004" pitchFamily="2" charset="77"/>
              </a:defRPr>
            </a:lvl4pPr>
            <a:lvl5pPr>
              <a:defRPr sz="1600">
                <a:solidFill>
                  <a:schemeClr val="tx1"/>
                </a:solidFill>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70529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xt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2000" y="252000"/>
            <a:ext cx="3783408" cy="424732"/>
          </a:xfrm>
        </p:spPr>
        <p:txBody>
          <a:bodyPr/>
          <a:lstStyle>
            <a:lvl1pPr>
              <a:defRPr sz="2400" b="0">
                <a:latin typeface="Lloyds Bank Jack" panose="02000503040000020004" pitchFamily="2" charset="77"/>
              </a:defRPr>
            </a:lvl1pPr>
          </a:lstStyle>
          <a:p>
            <a:r>
              <a:rPr lang="en-GB"/>
              <a:t>Click to edit Master title style</a:t>
            </a:r>
            <a:endParaRPr lang="en-US"/>
          </a:p>
        </p:txBody>
      </p:sp>
      <p:sp>
        <p:nvSpPr>
          <p:cNvPr id="3" name="Content Placeholder 2"/>
          <p:cNvSpPr>
            <a:spLocks noGrp="1"/>
          </p:cNvSpPr>
          <p:nvPr>
            <p:ph idx="1"/>
          </p:nvPr>
        </p:nvSpPr>
        <p:spPr>
          <a:xfrm>
            <a:off x="252000" y="792000"/>
            <a:ext cx="8640960" cy="1520416"/>
          </a:xfrm>
        </p:spPr>
        <p:txBody>
          <a:bodyPr lIns="90000"/>
          <a:lstStyle>
            <a:lvl1pPr>
              <a:defRPr>
                <a:latin typeface="Lloyds Bank Jack" panose="02000503040000020004" pitchFamily="2" charset="77"/>
              </a:defRPr>
            </a:lvl1pPr>
            <a:lvl2pPr>
              <a:defRPr>
                <a:latin typeface="Lloyds Bank Jack" panose="02000503040000020004" pitchFamily="2" charset="77"/>
              </a:defRPr>
            </a:lvl2pPr>
            <a:lvl3pPr>
              <a:defRPr>
                <a:latin typeface="Lloyds Bank Jack" panose="02000503040000020004" pitchFamily="2" charset="77"/>
              </a:defRPr>
            </a:lvl3pPr>
            <a:lvl4pPr>
              <a:defRPr>
                <a:latin typeface="Lloyds Bank Jack" panose="02000503040000020004" pitchFamily="2" charset="77"/>
              </a:defRPr>
            </a:lvl4pPr>
            <a:lvl5pPr>
              <a:defRPr>
                <a:latin typeface="Lloyds Bank Jack" panose="02000503040000020004"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9463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ic right">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4572000" y="0"/>
            <a:ext cx="4572000" cy="4665133"/>
          </a:xfrm>
        </p:spPr>
        <p:txBody>
          <a:bodyPr/>
          <a:lstStyle>
            <a:lvl1pPr>
              <a:defRPr>
                <a:latin typeface="Lloyds Bank Jack" panose="02000503040000020004" pitchFamily="2" charset="77"/>
              </a:defRPr>
            </a:lvl1pPr>
          </a:lstStyle>
          <a:p>
            <a:endParaRPr lang="en-US"/>
          </a:p>
        </p:txBody>
      </p:sp>
      <p:sp>
        <p:nvSpPr>
          <p:cNvPr id="2" name="Title 1"/>
          <p:cNvSpPr>
            <a:spLocks noGrp="1"/>
          </p:cNvSpPr>
          <p:nvPr>
            <p:ph type="title"/>
          </p:nvPr>
        </p:nvSpPr>
        <p:spPr>
          <a:xfrm>
            <a:off x="252000" y="252000"/>
            <a:ext cx="4140000" cy="424732"/>
          </a:xfrm>
        </p:spPr>
        <p:txBody>
          <a:bodyPr wrap="square"/>
          <a:lstStyle>
            <a:lvl1pPr>
              <a:defRPr sz="2400" b="0">
                <a:latin typeface="Lloyds Bank Jack" panose="0200050304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252000" y="792000"/>
            <a:ext cx="4140000" cy="1378839"/>
          </a:xfrm>
        </p:spPr>
        <p:txBody>
          <a:bodyPr/>
          <a:lstStyle>
            <a:lvl1pPr marL="0" indent="0">
              <a:buFontTx/>
              <a:buNone/>
              <a:defRPr sz="1400">
                <a:latin typeface="Lloyds Bank Jack" panose="02000503040000020004" pitchFamily="2" charset="77"/>
              </a:defRPr>
            </a:lvl1pPr>
            <a:lvl2pPr marL="457200" indent="0">
              <a:buFontTx/>
              <a:buNone/>
              <a:defRPr sz="1400">
                <a:latin typeface="Lloyds Bank Jack" panose="02000503040000020004" pitchFamily="2" charset="77"/>
              </a:defRPr>
            </a:lvl2pPr>
            <a:lvl3pPr marL="914400" indent="0">
              <a:buFontTx/>
              <a:buNone/>
              <a:defRPr sz="1400">
                <a:latin typeface="Lloyds Bank Jack" panose="02000503040000020004" pitchFamily="2" charset="77"/>
              </a:defRPr>
            </a:lvl3pPr>
            <a:lvl4pPr marL="1371600" indent="0">
              <a:buFontTx/>
              <a:buNone/>
              <a:defRPr sz="1400">
                <a:latin typeface="Lloyds Bank Jack" panose="02000503040000020004" pitchFamily="2" charset="77"/>
              </a:defRPr>
            </a:lvl4pPr>
            <a:lvl5pPr marL="1828800" indent="0">
              <a:buFontTx/>
              <a:buNone/>
              <a:defRPr sz="1400">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2905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phic lef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2480" y="252000"/>
            <a:ext cx="4140000" cy="424732"/>
          </a:xfrm>
        </p:spPr>
        <p:txBody>
          <a:bodyPr wrap="square"/>
          <a:lstStyle>
            <a:lvl1pPr>
              <a:defRPr sz="2400" b="0">
                <a:latin typeface="Lloyds Bank Jack" panose="02000503040000020004" pitchFamily="2" charset="77"/>
              </a:defRPr>
            </a:lvl1pPr>
          </a:lstStyle>
          <a:p>
            <a:r>
              <a:rPr lang="en-GB"/>
              <a:t>Click to edit Master title style</a:t>
            </a:r>
            <a:endParaRPr lang="en-US"/>
          </a:p>
        </p:txBody>
      </p:sp>
      <p:sp>
        <p:nvSpPr>
          <p:cNvPr id="4" name="Content Placeholder 3"/>
          <p:cNvSpPr>
            <a:spLocks noGrp="1"/>
          </p:cNvSpPr>
          <p:nvPr>
            <p:ph sz="half" idx="2"/>
          </p:nvPr>
        </p:nvSpPr>
        <p:spPr>
          <a:xfrm>
            <a:off x="4752480" y="792850"/>
            <a:ext cx="4140000" cy="1520416"/>
          </a:xfrm>
        </p:spPr>
        <p:txBody>
          <a:bodyPr/>
          <a:lstStyle>
            <a:lvl1pPr marL="0" indent="0">
              <a:buFontTx/>
              <a:buNone/>
              <a:defRPr sz="1600">
                <a:latin typeface="Lloyds Bank Jack" panose="02000503040000020004" pitchFamily="2" charset="77"/>
              </a:defRPr>
            </a:lvl1pPr>
            <a:lvl2pPr marL="457200" indent="0">
              <a:buFontTx/>
              <a:buNone/>
              <a:defRPr sz="1600">
                <a:latin typeface="Lloyds Bank Jack" panose="02000503040000020004" pitchFamily="2" charset="77"/>
              </a:defRPr>
            </a:lvl2pPr>
            <a:lvl3pPr marL="914400" indent="0">
              <a:buFontTx/>
              <a:buNone/>
              <a:defRPr sz="1600">
                <a:latin typeface="Lloyds Bank Jack" panose="02000503040000020004" pitchFamily="2" charset="77"/>
              </a:defRPr>
            </a:lvl3pPr>
            <a:lvl4pPr marL="1371600" indent="0">
              <a:buFontTx/>
              <a:buNone/>
              <a:defRPr sz="1600">
                <a:latin typeface="Lloyds Bank Jack" panose="02000503040000020004" pitchFamily="2" charset="77"/>
              </a:defRPr>
            </a:lvl4pPr>
            <a:lvl5pPr marL="1828800" indent="0">
              <a:buFontTx/>
              <a:buNone/>
              <a:defRPr sz="1600">
                <a:latin typeface="Lloyds Bank Jack" panose="02000503040000020004" pitchFamily="2" charset="77"/>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2066DB0D-3464-9049-B93B-D5375A90FA6F}"/>
              </a:ext>
            </a:extLst>
          </p:cNvPr>
          <p:cNvSpPr>
            <a:spLocks noGrp="1"/>
          </p:cNvSpPr>
          <p:nvPr>
            <p:ph type="pic" sz="quarter" idx="10"/>
          </p:nvPr>
        </p:nvSpPr>
        <p:spPr>
          <a:xfrm>
            <a:off x="0" y="0"/>
            <a:ext cx="4572000" cy="5143500"/>
          </a:xfrm>
        </p:spPr>
        <p:txBody>
          <a:bodyPr/>
          <a:lstStyle>
            <a:lvl1pPr>
              <a:defRPr>
                <a:latin typeface="Lloyds Bank Jack" panose="02000503040000020004" pitchFamily="2" charset="77"/>
              </a:defRPr>
            </a:lvl1pPr>
          </a:lstStyle>
          <a:p>
            <a:endParaRPr lang="en-US"/>
          </a:p>
        </p:txBody>
      </p:sp>
    </p:spTree>
    <p:extLst>
      <p:ext uri="{BB962C8B-B14F-4D97-AF65-F5344CB8AC3E}">
        <p14:creationId xmlns:p14="http://schemas.microsoft.com/office/powerpoint/2010/main" val="2807054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9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d">
    <p:bg>
      <p:bgPr>
        <a:solidFill>
          <a:schemeClr val="accent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859C7D-538E-55AC-FA43-4A9E8FA97F5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p:blipFill>
        <p:spPr bwMode="auto">
          <a:xfrm>
            <a:off x="3296285" y="2287270"/>
            <a:ext cx="2551430" cy="56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1623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v2">
    <p:bg>
      <p:bgPr>
        <a:solidFill>
          <a:srgbClr val="00084D"/>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C61C-1162-71DC-DEEA-80514A74FA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4846" b="18142"/>
          <a:stretch/>
        </p:blipFill>
        <p:spPr>
          <a:xfrm>
            <a:off x="0" y="-1"/>
            <a:ext cx="9144000" cy="4660901"/>
          </a:xfrm>
          <a:prstGeom prst="rect">
            <a:avLst/>
          </a:prstGeom>
        </p:spPr>
      </p:pic>
      <p:sp>
        <p:nvSpPr>
          <p:cNvPr id="2" name="Rectangle 1">
            <a:extLst>
              <a:ext uri="{FF2B5EF4-FFF2-40B4-BE49-F238E27FC236}">
                <a16:creationId xmlns:a16="http://schemas.microsoft.com/office/drawing/2014/main" id="{58E585B7-DC02-D3E4-071C-1E2F2EDBC71C}"/>
              </a:ext>
            </a:extLst>
          </p:cNvPr>
          <p:cNvSpPr/>
          <p:nvPr/>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538" name="Rectangle 2"/>
          <p:cNvSpPr>
            <a:spLocks noGrp="1" noChangeArrowheads="1"/>
          </p:cNvSpPr>
          <p:nvPr>
            <p:ph type="ctrTitle" hasCustomPrompt="1"/>
          </p:nvPr>
        </p:nvSpPr>
        <p:spPr>
          <a:xfrm>
            <a:off x="-1" y="2243968"/>
            <a:ext cx="4572000" cy="2102400"/>
          </a:xfrm>
          <a:solidFill>
            <a:srgbClr val="00084D"/>
          </a:solidFill>
        </p:spPr>
        <p:txBody>
          <a:bodyPr wrap="square" lIns="288000" tIns="288000" rIns="288000" bIns="288000">
            <a:noAutofit/>
          </a:bodyPr>
          <a:lstStyle>
            <a:lvl1pPr>
              <a:defRPr sz="4000" b="0" i="0">
                <a:solidFill>
                  <a:schemeClr val="tx1"/>
                </a:solidFill>
                <a:latin typeface="BoS Pill Gothic" panose="02000503030000020004" pitchFamily="2" charset="77"/>
              </a:defRPr>
            </a:lvl1pPr>
          </a:lstStyle>
          <a:p>
            <a:pPr lvl="0"/>
            <a:r>
              <a:rPr lang="en-GB" noProof="0"/>
              <a:t>Presentation title</a:t>
            </a:r>
          </a:p>
        </p:txBody>
      </p:sp>
      <p:sp>
        <p:nvSpPr>
          <p:cNvPr id="65539" name="Rectangle 3"/>
          <p:cNvSpPr>
            <a:spLocks noGrp="1" noChangeArrowheads="1"/>
          </p:cNvSpPr>
          <p:nvPr>
            <p:ph type="subTitle" idx="1" hasCustomPrompt="1"/>
          </p:nvPr>
        </p:nvSpPr>
        <p:spPr>
          <a:xfrm>
            <a:off x="-2" y="3870000"/>
            <a:ext cx="4572000" cy="338400"/>
          </a:xfrm>
        </p:spPr>
        <p:txBody>
          <a:bodyPr lIns="288000" tIns="46800" rIns="288000"/>
          <a:lstStyle>
            <a:lvl1pPr marL="0" indent="0">
              <a:buFontTx/>
              <a:buNone/>
              <a:defRPr b="0" i="0">
                <a:solidFill>
                  <a:schemeClr val="tx1"/>
                </a:solidFill>
                <a:latin typeface="AvenirNext LT Pro Regular" panose="020B0504020202020204" pitchFamily="34" charset="77"/>
              </a:defRPr>
            </a:lvl1pPr>
          </a:lstStyle>
          <a:p>
            <a:pPr lvl="0"/>
            <a:r>
              <a:rPr lang="en-GB" noProof="0"/>
              <a:t>Presentation sub-heading text</a:t>
            </a:r>
          </a:p>
        </p:txBody>
      </p:sp>
      <p:pic>
        <p:nvPicPr>
          <p:cNvPr id="4" name="Picture 3">
            <a:extLst>
              <a:ext uri="{FF2B5EF4-FFF2-40B4-BE49-F238E27FC236}">
                <a16:creationId xmlns:a16="http://schemas.microsoft.com/office/drawing/2014/main" id="{4309F3E8-573C-5AC4-95EF-74A8533BAA03}"/>
              </a:ext>
              <a:ext uri="{C183D7F6-B498-43B3-948B-1728B52AA6E4}">
                <adec:decorative xmlns:adec="http://schemas.microsoft.com/office/drawing/2017/decorative" val="1"/>
              </a:ext>
            </a:extLst>
          </p:cNvPr>
          <p:cNvPicPr>
            <a:picLocks noChangeAspect="1"/>
          </p:cNvPicPr>
          <p:nvPr/>
        </p:nvPicPr>
        <p:blipFill>
          <a:blip r:embed="rId3"/>
          <a:stretch/>
        </p:blipFill>
        <p:spPr>
          <a:xfrm>
            <a:off x="317124" y="298880"/>
            <a:ext cx="1536700" cy="228600"/>
          </a:xfrm>
          <a:prstGeom prst="rect">
            <a:avLst/>
          </a:prstGeom>
        </p:spPr>
      </p:pic>
      <p:pic>
        <p:nvPicPr>
          <p:cNvPr id="5" name="Picture 4">
            <a:extLst>
              <a:ext uri="{FF2B5EF4-FFF2-40B4-BE49-F238E27FC236}">
                <a16:creationId xmlns:a16="http://schemas.microsoft.com/office/drawing/2014/main" id="{4091BB6C-30C0-3434-C0A2-8B8A1254D6CE}"/>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0" y="-1"/>
            <a:ext cx="9144000" cy="4660901"/>
          </a:xfrm>
          <a:prstGeom prst="rect">
            <a:avLst/>
          </a:prstGeom>
        </p:spPr>
      </p:pic>
      <p:sp>
        <p:nvSpPr>
          <p:cNvPr id="6" name="Rectangle 5">
            <a:extLst>
              <a:ext uri="{FF2B5EF4-FFF2-40B4-BE49-F238E27FC236}">
                <a16:creationId xmlns:a16="http://schemas.microsoft.com/office/drawing/2014/main" id="{36A968CE-3BCB-DE50-0068-06D208A3001D}"/>
              </a:ext>
            </a:extLst>
          </p:cNvPr>
          <p:cNvSpPr/>
          <p:nvPr userDrawn="1"/>
        </p:nvSpPr>
        <p:spPr>
          <a:xfrm>
            <a:off x="-1" y="0"/>
            <a:ext cx="9144000" cy="4660900"/>
          </a:xfrm>
          <a:prstGeom prst="rect">
            <a:avLst/>
          </a:prstGeom>
          <a:gradFill>
            <a:gsLst>
              <a:gs pos="0">
                <a:srgbClr val="000000">
                  <a:alpha val="63888"/>
                </a:srgbClr>
              </a:gs>
              <a:gs pos="66000">
                <a:srgbClr val="000000">
                  <a:alpha val="0"/>
                </a:srgbClr>
              </a:gs>
            </a:gsLst>
            <a:lin ang="210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798DE3-8F9D-AE5D-641B-7DC8BD162BD0}"/>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318933" y="316800"/>
            <a:ext cx="1544533" cy="230400"/>
          </a:xfrm>
          <a:prstGeom prst="rect">
            <a:avLst/>
          </a:prstGeom>
        </p:spPr>
      </p:pic>
    </p:spTree>
    <p:extLst>
      <p:ext uri="{BB962C8B-B14F-4D97-AF65-F5344CB8AC3E}">
        <p14:creationId xmlns:p14="http://schemas.microsoft.com/office/powerpoint/2010/main" val="309754788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www.lloydsbankacademy.com/" TargetMode="Externa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hyperlink" Target="http://www.bankofscotlandacademy.com/" TargetMode="Externa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hyperlink" Target="http://www.bankofscotlandacademy.com/" TargetMode="External"/><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52028" cy="4801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A6F505-2002-1E1F-0A39-1141672E2911}"/>
              </a:ext>
            </a:extLst>
          </p:cNvPr>
          <p:cNvSpPr/>
          <p:nvPr userDrawn="1"/>
        </p:nvSpPr>
        <p:spPr>
          <a:xfrm>
            <a:off x="9206633" y="6311"/>
            <a:ext cx="360000" cy="360000"/>
          </a:xfrm>
          <a:prstGeom prst="rect">
            <a:avLst/>
          </a:prstGeom>
          <a:solidFill>
            <a:srgbClr val="0246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7CACB4-983D-2D87-5B0A-D71435C37B1D}"/>
              </a:ext>
            </a:extLst>
          </p:cNvPr>
          <p:cNvSpPr/>
          <p:nvPr userDrawn="1"/>
        </p:nvSpPr>
        <p:spPr>
          <a:xfrm>
            <a:off x="9206633" y="438791"/>
            <a:ext cx="360000" cy="360000"/>
          </a:xfrm>
          <a:prstGeom prst="rect">
            <a:avLst/>
          </a:prstGeom>
          <a:solidFill>
            <a:srgbClr val="0169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140AFC-0568-0297-5ADF-6602E9D8CEE8}"/>
              </a:ext>
            </a:extLst>
          </p:cNvPr>
          <p:cNvSpPr/>
          <p:nvPr userDrawn="1"/>
        </p:nvSpPr>
        <p:spPr>
          <a:xfrm>
            <a:off x="9206633" y="871271"/>
            <a:ext cx="360000" cy="360000"/>
          </a:xfrm>
          <a:prstGeom prst="rect">
            <a:avLst/>
          </a:prstGeom>
          <a:solidFill>
            <a:srgbClr val="659E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12C89A-4416-599A-216F-BDB9263155EE}"/>
              </a:ext>
            </a:extLst>
          </p:cNvPr>
          <p:cNvSpPr/>
          <p:nvPr userDrawn="1"/>
        </p:nvSpPr>
        <p:spPr>
          <a:xfrm>
            <a:off x="9206633" y="1303751"/>
            <a:ext cx="360000" cy="360000"/>
          </a:xfrm>
          <a:prstGeom prst="rect">
            <a:avLst/>
          </a:prstGeom>
          <a:solidFill>
            <a:srgbClr val="77BA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17A30B-B472-6FFA-C5E4-351698C0A7F0}"/>
              </a:ext>
            </a:extLst>
          </p:cNvPr>
          <p:cNvSpPr/>
          <p:nvPr userDrawn="1"/>
        </p:nvSpPr>
        <p:spPr>
          <a:xfrm>
            <a:off x="9206633" y="1736231"/>
            <a:ext cx="360000" cy="360000"/>
          </a:xfrm>
          <a:prstGeom prst="rect">
            <a:avLst/>
          </a:prstGeom>
          <a:solidFill>
            <a:srgbClr val="3232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47EEFA-3515-4BA7-CA25-2F379E9AD706}"/>
              </a:ext>
            </a:extLst>
          </p:cNvPr>
          <p:cNvSpPr/>
          <p:nvPr userDrawn="1"/>
        </p:nvSpPr>
        <p:spPr>
          <a:xfrm>
            <a:off x="9206633" y="2168711"/>
            <a:ext cx="360000" cy="360000"/>
          </a:xfrm>
          <a:prstGeom prst="rect">
            <a:avLst/>
          </a:prstGeom>
          <a:solidFill>
            <a:srgbClr val="2177A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E5BC3B-F68D-4CAA-E533-97C6D536DFA4}"/>
              </a:ext>
            </a:extLst>
          </p:cNvPr>
          <p:cNvSpPr/>
          <p:nvPr userDrawn="1"/>
        </p:nvSpPr>
        <p:spPr>
          <a:xfrm>
            <a:off x="9206633" y="2601191"/>
            <a:ext cx="360000" cy="360000"/>
          </a:xfrm>
          <a:prstGeom prst="rect">
            <a:avLst/>
          </a:prstGeom>
          <a:solidFill>
            <a:srgbClr val="0D5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0A2BB-756E-50C2-A5D0-2DDF8CCBAEBB}"/>
              </a:ext>
            </a:extLst>
          </p:cNvPr>
          <p:cNvSpPr/>
          <p:nvPr userDrawn="1"/>
        </p:nvSpPr>
        <p:spPr>
          <a:xfrm>
            <a:off x="9206633" y="3033671"/>
            <a:ext cx="360000" cy="360000"/>
          </a:xfrm>
          <a:prstGeom prst="rect">
            <a:avLst/>
          </a:prstGeom>
          <a:solidFill>
            <a:srgbClr val="4713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51F1AF0-C3D4-6BE2-8BFA-653DB43E7645}"/>
              </a:ext>
            </a:extLst>
          </p:cNvPr>
          <p:cNvSpPr/>
          <p:nvPr userDrawn="1"/>
        </p:nvSpPr>
        <p:spPr>
          <a:xfrm>
            <a:off x="9206633" y="3466151"/>
            <a:ext cx="360000" cy="360000"/>
          </a:xfrm>
          <a:prstGeom prst="rect">
            <a:avLst/>
          </a:prstGeom>
          <a:solidFill>
            <a:srgbClr val="005C6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798DDA2-2A9A-2EB0-FA49-FBADA5061FB1}"/>
              </a:ext>
            </a:extLst>
          </p:cNvPr>
          <p:cNvSpPr/>
          <p:nvPr userDrawn="1"/>
        </p:nvSpPr>
        <p:spPr>
          <a:xfrm>
            <a:off x="9206633" y="3898631"/>
            <a:ext cx="360000" cy="360000"/>
          </a:xfrm>
          <a:prstGeom prst="rect">
            <a:avLst/>
          </a:prstGeom>
          <a:solidFill>
            <a:srgbClr val="505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4382723-D810-A07F-8419-695259F5F05B}"/>
              </a:ext>
            </a:extLst>
          </p:cNvPr>
          <p:cNvSpPr/>
          <p:nvPr userDrawn="1"/>
        </p:nvSpPr>
        <p:spPr>
          <a:xfrm>
            <a:off x="9206633" y="4331111"/>
            <a:ext cx="360000" cy="360000"/>
          </a:xfrm>
          <a:prstGeom prst="rect">
            <a:avLst/>
          </a:pr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EC1BA74-EBAA-C2BA-00F0-91B23E81139E}"/>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16" name="TextBox 15">
            <a:extLst>
              <a:ext uri="{FF2B5EF4-FFF2-40B4-BE49-F238E27FC236}">
                <a16:creationId xmlns:a16="http://schemas.microsoft.com/office/drawing/2014/main" id="{54009499-6B73-CB37-0D0E-879C88C2A11C}"/>
              </a:ext>
            </a:extLst>
          </p:cNvPr>
          <p:cNvSpPr txBox="1"/>
          <p:nvPr userDrawn="1"/>
        </p:nvSpPr>
        <p:spPr>
          <a:xfrm>
            <a:off x="218421" y="4772629"/>
            <a:ext cx="151047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a:latin typeface="Lloyds Bank Jack" panose="02000503040000020004" pitchFamily="2" charset="77"/>
              </a:rPr>
              <a:t>#</a:t>
            </a:r>
            <a:r>
              <a:rPr lang="en-GB" sz="1100" b="0" i="0" err="1">
                <a:effectLst/>
                <a:latin typeface="Lloyds Bank Jack" panose="02000503040000020004" pitchFamily="2" charset="77"/>
              </a:rPr>
              <a:t>LloydsBankAcademy</a:t>
            </a:r>
            <a:endParaRPr lang="en-GB" sz="1100" b="0" i="0">
              <a:effectLst/>
              <a:latin typeface="Lloyds Bank Jack" panose="02000503040000020004" pitchFamily="2" charset="77"/>
            </a:endParaRPr>
          </a:p>
        </p:txBody>
      </p:sp>
      <p:sp>
        <p:nvSpPr>
          <p:cNvPr id="17" name="TextBox 16">
            <a:extLst>
              <a:ext uri="{FF2B5EF4-FFF2-40B4-BE49-F238E27FC236}">
                <a16:creationId xmlns:a16="http://schemas.microsoft.com/office/drawing/2014/main" id="{7AAA4DB4-D406-3737-7C69-F967CD47F281}"/>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a:latin typeface="Lloyds Bank Jack" panose="02000503040000020004" pitchFamily="2" charset="77"/>
              </a:rPr>
              <a:t> Visit our online lessons at </a:t>
            </a:r>
            <a:r>
              <a:rPr lang="en-US" sz="1100" b="0" i="0" err="1">
                <a:latin typeface="Lloyds Bank Jack" panose="02000503040000020004" pitchFamily="2" charset="77"/>
              </a:rPr>
              <a:t>www.lloydsbankacademy.com</a:t>
            </a:r>
            <a:endParaRPr lang="en-GB" sz="1100" b="0" i="0">
              <a:effectLst/>
              <a:latin typeface="Lloyds Bank Jack" panose="02000503040000020004" pitchFamily="2" charset="77"/>
            </a:endParaRPr>
          </a:p>
        </p:txBody>
      </p:sp>
      <p:sp>
        <p:nvSpPr>
          <p:cNvPr id="21" name="Rectangle 20">
            <a:hlinkClick r:id="rId11"/>
            <a:extLst>
              <a:ext uri="{FF2B5EF4-FFF2-40B4-BE49-F238E27FC236}">
                <a16:creationId xmlns:a16="http://schemas.microsoft.com/office/drawing/2014/main" id="{474E0455-5FD4-5586-F880-8FEC49170772}"/>
              </a:ext>
            </a:extLst>
          </p:cNvPr>
          <p:cNvSpPr/>
          <p:nvPr userDrawn="1"/>
        </p:nvSpPr>
        <p:spPr>
          <a:xfrm>
            <a:off x="7092280" y="4808746"/>
            <a:ext cx="1763684"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MSIPCMContentMarking" descr="{&quot;HashCode&quot;:471406052,&quot;Placement&quot;:&quot;Header&quot;,&quot;Top&quot;:0.0,&quot;Left&quot;:0.0,&quot;SlideWidth&quot;:720,&quot;SlideHeight&quot;:405}">
            <a:extLst>
              <a:ext uri="{FF2B5EF4-FFF2-40B4-BE49-F238E27FC236}">
                <a16:creationId xmlns:a16="http://schemas.microsoft.com/office/drawing/2014/main" id="{CE2E4324-2A35-4E0C-280D-DBBB9E4AF3B4}"/>
              </a:ext>
            </a:extLst>
          </p:cNvPr>
          <p:cNvSpPr txBox="1"/>
          <p:nvPr userDrawn="1"/>
        </p:nvSpPr>
        <p:spPr>
          <a:xfrm>
            <a:off x="0" y="0"/>
            <a:ext cx="1681718" cy="296525"/>
          </a:xfrm>
          <a:prstGeom prst="rect">
            <a:avLst/>
          </a:prstGeom>
          <a:noFill/>
        </p:spPr>
        <p:txBody>
          <a:bodyPr vert="horz" wrap="square" lIns="0" tIns="0" rIns="0" bIns="0" rtlCol="0" anchor="ctr" anchorCtr="1">
            <a:spAutoFit/>
          </a:bodyPr>
          <a:lstStyle/>
          <a:p>
            <a:pPr algn="l">
              <a:spcBef>
                <a:spcPct val="0"/>
              </a:spcBef>
              <a:spcAft>
                <a:spcPct val="0"/>
              </a:spcAft>
            </a:pPr>
            <a:r>
              <a:rPr lang="en-GB" sz="1200">
                <a:solidFill>
                  <a:srgbClr val="0000FF"/>
                </a:solidFill>
                <a:latin typeface="Calibri" panose="020F0502020204030204" pitchFamily="34" charset="0"/>
              </a:rPr>
              <a:t>Classification: Limited</a:t>
            </a:r>
          </a:p>
        </p:txBody>
      </p:sp>
    </p:spTree>
  </p:cSld>
  <p:clrMap bg1="dk2" tx1="lt1" bg2="dk1" tx2="lt2" accent1="accent1" accent2="accent2" accent3="accent3" accent4="accent4" accent5="accent5" accent6="accent6" hlink="hlink" folHlink="folHlink"/>
  <p:sldLayoutIdLst>
    <p:sldLayoutId id="2147483686" r:id="rId1"/>
    <p:sldLayoutId id="2147483683" r:id="rId2"/>
    <p:sldLayoutId id="2147483688" r:id="rId3"/>
    <p:sldLayoutId id="2147483684" r:id="rId4"/>
    <p:sldLayoutId id="2147483687" r:id="rId5"/>
    <p:sldLayoutId id="2147483689" r:id="rId6"/>
    <p:sldLayoutId id="2147483679" r:id="rId7"/>
    <p:sldLayoutId id="2147483690" r:id="rId8"/>
  </p:sldLayoutIdLst>
  <p:txStyles>
    <p:titleStyle>
      <a:lvl1pPr algn="l" rtl="0" eaLnBrk="0" fontAlgn="base" hangingPunct="0">
        <a:lnSpc>
          <a:spcPct val="90000"/>
        </a:lnSpc>
        <a:spcBef>
          <a:spcPct val="0"/>
        </a:spcBef>
        <a:spcAft>
          <a:spcPct val="0"/>
        </a:spcAft>
        <a:defRPr sz="2800" b="0">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0" fontAlgn="base" hangingPunct="0">
        <a:spcBef>
          <a:spcPct val="20000"/>
        </a:spcBef>
        <a:spcAft>
          <a:spcPct val="0"/>
        </a:spcAft>
        <a:buChar char="•"/>
        <a:defRPr sz="1600">
          <a:solidFill>
            <a:schemeClr val="tx1"/>
          </a:solidFill>
          <a:latin typeface="Lloyds Bank Jack" panose="02000503040000020004" pitchFamily="2" charset="77"/>
          <a:ea typeface="+mn-ea"/>
          <a:cs typeface="+mn-cs"/>
        </a:defRPr>
      </a:lvl1pPr>
      <a:lvl2pPr marL="742950" indent="-28575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2pPr>
      <a:lvl3pPr marL="11430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3pPr>
      <a:lvl4pPr marL="16002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4pPr>
      <a:lvl5pPr marL="2057400" indent="-228600" algn="l" rtl="0" eaLnBrk="0" fontAlgn="base" hangingPunct="0">
        <a:spcBef>
          <a:spcPct val="20000"/>
        </a:spcBef>
        <a:spcAft>
          <a:spcPct val="0"/>
        </a:spcAft>
        <a:buChar char="»"/>
        <a:defRPr sz="16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2400">
          <a:solidFill>
            <a:schemeClr val="tx1"/>
          </a:solidFill>
          <a:latin typeface="+mn-lt"/>
          <a:ea typeface="Arial" charset="0"/>
          <a:cs typeface="+mn-cs"/>
        </a:defRPr>
      </a:lvl6pPr>
      <a:lvl7pPr marL="2971800" indent="-228600" algn="l" rtl="0" fontAlgn="base">
        <a:spcBef>
          <a:spcPct val="20000"/>
        </a:spcBef>
        <a:spcAft>
          <a:spcPct val="0"/>
        </a:spcAft>
        <a:buChar char="»"/>
        <a:defRPr sz="2400">
          <a:solidFill>
            <a:schemeClr val="tx1"/>
          </a:solidFill>
          <a:latin typeface="+mn-lt"/>
          <a:ea typeface="Arial" charset="0"/>
          <a:cs typeface="+mn-cs"/>
        </a:defRPr>
      </a:lvl7pPr>
      <a:lvl8pPr marL="3429000" indent="-228600" algn="l" rtl="0" fontAlgn="base">
        <a:spcBef>
          <a:spcPct val="20000"/>
        </a:spcBef>
        <a:spcAft>
          <a:spcPct val="0"/>
        </a:spcAft>
        <a:buChar char="»"/>
        <a:defRPr sz="2400">
          <a:solidFill>
            <a:schemeClr val="tx1"/>
          </a:solidFill>
          <a:latin typeface="+mn-lt"/>
          <a:ea typeface="Arial" charset="0"/>
          <a:cs typeface="+mn-cs"/>
        </a:defRPr>
      </a:lvl8pPr>
      <a:lvl9pPr marL="3886200" indent="-228600" algn="l" rtl="0" fontAlgn="base">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84D"/>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26380" cy="486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A6F505-2002-1E1F-0A39-1141672E2911}"/>
              </a:ext>
            </a:extLst>
          </p:cNvPr>
          <p:cNvSpPr/>
          <p:nvPr/>
        </p:nvSpPr>
        <p:spPr>
          <a:xfrm>
            <a:off x="9206633" y="6311"/>
            <a:ext cx="360000" cy="360000"/>
          </a:xfrm>
          <a:prstGeom prst="rect">
            <a:avLst/>
          </a:prstGeom>
          <a:solidFill>
            <a:srgbClr val="0008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7CACB4-983D-2D87-5B0A-D71435C37B1D}"/>
              </a:ext>
            </a:extLst>
          </p:cNvPr>
          <p:cNvSpPr/>
          <p:nvPr/>
        </p:nvSpPr>
        <p:spPr>
          <a:xfrm>
            <a:off x="9206633" y="438791"/>
            <a:ext cx="360000" cy="360000"/>
          </a:xfrm>
          <a:prstGeom prst="rect">
            <a:avLst/>
          </a:prstGeom>
          <a:solidFill>
            <a:srgbClr val="0527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140AFC-0568-0297-5ADF-6602E9D8CEE8}"/>
              </a:ext>
            </a:extLst>
          </p:cNvPr>
          <p:cNvSpPr/>
          <p:nvPr/>
        </p:nvSpPr>
        <p:spPr>
          <a:xfrm>
            <a:off x="9206633" y="871271"/>
            <a:ext cx="360000" cy="360000"/>
          </a:xfrm>
          <a:prstGeom prst="rect">
            <a:avLst/>
          </a:prstGeom>
          <a:solidFill>
            <a:srgbClr val="005B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12C89A-4416-599A-216F-BDB9263155EE}"/>
              </a:ext>
            </a:extLst>
          </p:cNvPr>
          <p:cNvSpPr/>
          <p:nvPr/>
        </p:nvSpPr>
        <p:spPr>
          <a:xfrm>
            <a:off x="9206633" y="1303751"/>
            <a:ext cx="360000" cy="360000"/>
          </a:xfrm>
          <a:prstGeom prst="rect">
            <a:avLst/>
          </a:prstGeom>
          <a:solidFill>
            <a:srgbClr val="167E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17A30B-B472-6FFA-C5E4-351698C0A7F0}"/>
              </a:ext>
            </a:extLst>
          </p:cNvPr>
          <p:cNvSpPr/>
          <p:nvPr/>
        </p:nvSpPr>
        <p:spPr>
          <a:xfrm>
            <a:off x="9206633" y="1736231"/>
            <a:ext cx="360000" cy="360000"/>
          </a:xfrm>
          <a:prstGeom prst="rect">
            <a:avLst/>
          </a:prstGeom>
          <a:solidFill>
            <a:srgbClr val="0281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47EEFA-3515-4BA7-CA25-2F379E9AD706}"/>
              </a:ext>
            </a:extLst>
          </p:cNvPr>
          <p:cNvSpPr/>
          <p:nvPr/>
        </p:nvSpPr>
        <p:spPr>
          <a:xfrm>
            <a:off x="9206633" y="2168711"/>
            <a:ext cx="360000" cy="360000"/>
          </a:xfrm>
          <a:prstGeom prst="rect">
            <a:avLst/>
          </a:prstGeom>
          <a:solidFill>
            <a:srgbClr val="CC4D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E5BC3B-F68D-4CAA-E533-97C6D536DFA4}"/>
              </a:ext>
            </a:extLst>
          </p:cNvPr>
          <p:cNvSpPr/>
          <p:nvPr/>
        </p:nvSpPr>
        <p:spPr>
          <a:xfrm>
            <a:off x="9206633" y="2601191"/>
            <a:ext cx="360000" cy="360000"/>
          </a:xfrm>
          <a:prstGeom prst="rect">
            <a:avLst/>
          </a:prstGeom>
          <a:solidFill>
            <a:srgbClr val="E02B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9F345A-D1A6-474E-8497-FA3D271AB2F5}"/>
              </a:ext>
            </a:extLst>
          </p:cNvPr>
          <p:cNvSpPr/>
          <p:nvPr/>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4" name="TextBox 3">
            <a:extLst>
              <a:ext uri="{FF2B5EF4-FFF2-40B4-BE49-F238E27FC236}">
                <a16:creationId xmlns:a16="http://schemas.microsoft.com/office/drawing/2014/main" id="{ED333A2D-CEC4-A942-BF17-6D4DE850ED6F}"/>
              </a:ext>
            </a:extLst>
          </p:cNvPr>
          <p:cNvSpPr txBox="1"/>
          <p:nvPr/>
        </p:nvSpPr>
        <p:spPr>
          <a:xfrm>
            <a:off x="218421" y="4772629"/>
            <a:ext cx="217371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dirty="0">
                <a:latin typeface="AvenirNext LT Pro Regular" panose="020B0504020202020204" pitchFamily="34" charset="77"/>
              </a:rPr>
              <a:t>#</a:t>
            </a:r>
            <a:r>
              <a:rPr lang="en-GB" sz="1100" b="0" i="0" dirty="0">
                <a:effectLst/>
                <a:latin typeface="Segoe UI" panose="020B0502040204020203" pitchFamily="34" charset="0"/>
              </a:rPr>
              <a:t>BankofScotlandAcadem</a:t>
            </a:r>
            <a:r>
              <a:rPr lang="en-GB" sz="1100" b="0" i="0" dirty="0">
                <a:effectLst/>
                <a:latin typeface="AvenirNext LT Pro Regular" panose="020B0504020202020204" pitchFamily="34" charset="77"/>
              </a:rPr>
              <a:t>y</a:t>
            </a:r>
            <a:endParaRPr lang="en-GB" sz="1100" b="0" i="0" dirty="0">
              <a:effectLst/>
              <a:latin typeface="Segoe UI" panose="020B0502040204020203" pitchFamily="34" charset="0"/>
            </a:endParaRPr>
          </a:p>
        </p:txBody>
      </p:sp>
      <p:sp>
        <p:nvSpPr>
          <p:cNvPr id="5" name="TextBox 4">
            <a:extLst>
              <a:ext uri="{FF2B5EF4-FFF2-40B4-BE49-F238E27FC236}">
                <a16:creationId xmlns:a16="http://schemas.microsoft.com/office/drawing/2014/main" id="{9B2AA0EF-021E-A601-CB50-C59E42D1E2BF}"/>
              </a:ext>
            </a:extLst>
          </p:cNvPr>
          <p:cNvSpPr txBox="1"/>
          <p:nvPr/>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dirty="0">
                <a:latin typeface="AvenirNext LT Pro Regular" panose="020B0504020202020204" pitchFamily="34" charset="77"/>
              </a:rPr>
              <a:t> Visit our online lessons at </a:t>
            </a:r>
            <a:r>
              <a:rPr lang="en-GB" sz="1100" dirty="0">
                <a:effectLst/>
                <a:latin typeface="Helvetica Neue" panose="02000503000000020004" pitchFamily="2" charset="0"/>
              </a:rPr>
              <a:t>www.bankofscotlandacademy.com</a:t>
            </a:r>
          </a:p>
        </p:txBody>
      </p:sp>
      <p:sp>
        <p:nvSpPr>
          <p:cNvPr id="12" name="Rectangle 11">
            <a:hlinkClick r:id="rId11"/>
            <a:extLst>
              <a:ext uri="{FF2B5EF4-FFF2-40B4-BE49-F238E27FC236}">
                <a16:creationId xmlns:a16="http://schemas.microsoft.com/office/drawing/2014/main" id="{4777E558-824B-642B-2728-C1628EA67422}"/>
              </a:ext>
            </a:extLst>
          </p:cNvPr>
          <p:cNvSpPr/>
          <p:nvPr/>
        </p:nvSpPr>
        <p:spPr>
          <a:xfrm>
            <a:off x="6613071" y="4808746"/>
            <a:ext cx="2242893"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5">
            <a:extLst>
              <a:ext uri="{FF2B5EF4-FFF2-40B4-BE49-F238E27FC236}">
                <a16:creationId xmlns:a16="http://schemas.microsoft.com/office/drawing/2014/main" id="{2F62FE40-9E9C-8A61-5ADB-DA184E2595E6}"/>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9E11D75C-1BC7-E81B-AFDA-31978DE47809}"/>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26" name="TextBox 25">
            <a:extLst>
              <a:ext uri="{FF2B5EF4-FFF2-40B4-BE49-F238E27FC236}">
                <a16:creationId xmlns:a16="http://schemas.microsoft.com/office/drawing/2014/main" id="{812DB679-12D8-6C58-3F9F-17804501093E}"/>
              </a:ext>
            </a:extLst>
          </p:cNvPr>
          <p:cNvSpPr txBox="1"/>
          <p:nvPr userDrawn="1"/>
        </p:nvSpPr>
        <p:spPr>
          <a:xfrm>
            <a:off x="218421" y="4772629"/>
            <a:ext cx="1937481"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dirty="0">
                <a:latin typeface="AvenirNext LT Pro Regular" panose="020B0504020202020204" pitchFamily="34" charset="77"/>
              </a:rPr>
              <a:t>#</a:t>
            </a:r>
            <a:r>
              <a:rPr lang="en-GB" sz="1100" b="0" i="0" dirty="0">
                <a:effectLst/>
                <a:latin typeface="Segoe UI" panose="020B0502040204020203" pitchFamily="34" charset="0"/>
              </a:rPr>
              <a:t>BankofScotlandAcadem</a:t>
            </a:r>
            <a:r>
              <a:rPr lang="en-GB" sz="1100" b="0" i="0" dirty="0">
                <a:effectLst/>
                <a:latin typeface="AvenirNext LT Pro Regular" panose="020B0504020202020204" pitchFamily="34" charset="77"/>
              </a:rPr>
              <a:t>y</a:t>
            </a:r>
            <a:endParaRPr lang="en-GB" sz="1100" b="0" i="0" dirty="0">
              <a:effectLst/>
              <a:latin typeface="Segoe UI" panose="020B0502040204020203" pitchFamily="34" charset="0"/>
            </a:endParaRPr>
          </a:p>
        </p:txBody>
      </p:sp>
      <p:sp>
        <p:nvSpPr>
          <p:cNvPr id="27" name="TextBox 26">
            <a:extLst>
              <a:ext uri="{FF2B5EF4-FFF2-40B4-BE49-F238E27FC236}">
                <a16:creationId xmlns:a16="http://schemas.microsoft.com/office/drawing/2014/main" id="{47DCFF75-2CFF-3D4D-9B98-693875BAE121}"/>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dirty="0">
                <a:latin typeface="AvenirNext LT Pro Regular" panose="020B0504020202020204" pitchFamily="34" charset="77"/>
              </a:rPr>
              <a:t> Visit our online lessons at </a:t>
            </a:r>
            <a:r>
              <a:rPr lang="en-GB" sz="1100" dirty="0">
                <a:effectLst/>
                <a:latin typeface="Helvetica Neue" panose="02000503000000020004" pitchFamily="2" charset="0"/>
              </a:rPr>
              <a:t>www.bankofscotlandacademy.co.uk</a:t>
            </a:r>
          </a:p>
        </p:txBody>
      </p:sp>
      <p:sp>
        <p:nvSpPr>
          <p:cNvPr id="28" name="Rectangle 27">
            <a:hlinkClick r:id="rId11"/>
            <a:extLst>
              <a:ext uri="{FF2B5EF4-FFF2-40B4-BE49-F238E27FC236}">
                <a16:creationId xmlns:a16="http://schemas.microsoft.com/office/drawing/2014/main" id="{3184FE41-B522-8A28-5451-AB6E857E019E}"/>
              </a:ext>
            </a:extLst>
          </p:cNvPr>
          <p:cNvSpPr/>
          <p:nvPr userDrawn="1"/>
        </p:nvSpPr>
        <p:spPr>
          <a:xfrm>
            <a:off x="6613071" y="4808746"/>
            <a:ext cx="2242893"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MSIPCMContentMarking" descr="{&quot;HashCode&quot;:471406052,&quot;Placement&quot;:&quot;Header&quot;,&quot;Top&quot;:0.0,&quot;Left&quot;:0.0,&quot;SlideWidth&quot;:720,&quot;SlideHeight&quot;:405}">
            <a:extLst>
              <a:ext uri="{FF2B5EF4-FFF2-40B4-BE49-F238E27FC236}">
                <a16:creationId xmlns:a16="http://schemas.microsoft.com/office/drawing/2014/main" id="{C7882D2C-0952-6B1E-CB1F-5458DE9A0F72}"/>
              </a:ext>
            </a:extLst>
          </p:cNvPr>
          <p:cNvSpPr txBox="1"/>
          <p:nvPr userDrawn="1"/>
        </p:nvSpPr>
        <p:spPr>
          <a:xfrm>
            <a:off x="0" y="0"/>
            <a:ext cx="1681718" cy="296525"/>
          </a:xfrm>
          <a:prstGeom prst="rect">
            <a:avLst/>
          </a:prstGeom>
          <a:noFill/>
        </p:spPr>
        <p:txBody>
          <a:bodyPr vert="horz" wrap="square" lIns="0" tIns="0" rIns="0" bIns="0" rtlCol="0" anchor="ctr" anchorCtr="1">
            <a:spAutoFit/>
          </a:bodyPr>
          <a:lstStyle/>
          <a:p>
            <a:pPr algn="l">
              <a:spcBef>
                <a:spcPct val="0"/>
              </a:spcBef>
              <a:spcAft>
                <a:spcPct val="0"/>
              </a:spcAft>
            </a:pPr>
            <a:r>
              <a:rPr lang="en-GB" sz="1200">
                <a:solidFill>
                  <a:srgbClr val="0000FF"/>
                </a:solidFill>
                <a:latin typeface="Calibri" panose="020F0502020204030204" pitchFamily="34" charset="0"/>
              </a:rPr>
              <a:t>Classification: Limited</a:t>
            </a:r>
          </a:p>
        </p:txBody>
      </p:sp>
      <p:sp>
        <p:nvSpPr>
          <p:cNvPr id="14" name="Rectangle 13">
            <a:extLst>
              <a:ext uri="{FF2B5EF4-FFF2-40B4-BE49-F238E27FC236}">
                <a16:creationId xmlns:a16="http://schemas.microsoft.com/office/drawing/2014/main" id="{21324E52-3B4A-1492-E52A-A0692D1D754C}"/>
              </a:ext>
            </a:extLst>
          </p:cNvPr>
          <p:cNvSpPr/>
          <p:nvPr userDrawn="1"/>
        </p:nvSpPr>
        <p:spPr>
          <a:xfrm>
            <a:off x="128337" y="0"/>
            <a:ext cx="1502610" cy="310147"/>
          </a:xfrm>
          <a:prstGeom prst="rect">
            <a:avLst/>
          </a:prstGeom>
          <a:solidFill>
            <a:srgbClr val="0008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31528308"/>
      </p:ext>
    </p:extLst>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Lst>
  <p:txStyles>
    <p:titleStyle>
      <a:lvl1pPr algn="l" rtl="0" eaLnBrk="1" fontAlgn="base" hangingPunct="1">
        <a:lnSpc>
          <a:spcPct val="90000"/>
        </a:lnSpc>
        <a:spcBef>
          <a:spcPct val="0"/>
        </a:spcBef>
        <a:spcAft>
          <a:spcPct val="0"/>
        </a:spcAft>
        <a:defRPr sz="2800" b="0">
          <a:solidFill>
            <a:schemeClr val="tx1"/>
          </a:solidFill>
          <a:latin typeface="BoS Pill Gothic" panose="02000503030000020004" pitchFamily="2" charset="77"/>
          <a:ea typeface="+mj-ea"/>
          <a:cs typeface="+mj-cs"/>
        </a:defRPr>
      </a:lvl1pPr>
      <a:lvl2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2pPr>
      <a:lvl3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3pPr>
      <a:lvl4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4pPr>
      <a:lvl5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mn-ea"/>
          <a:cs typeface="+mn-cs"/>
        </a:defRPr>
      </a:lvl1pPr>
      <a:lvl2pPr marL="742950" indent="-28575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2pPr>
      <a:lvl3pPr marL="11430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3pPr>
      <a:lvl4pPr marL="16002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4pPr>
      <a:lvl5pPr marL="20574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5pPr>
      <a:lvl6pPr marL="2514600" indent="-228600" algn="l" rtl="0" eaLnBrk="1" fontAlgn="base" hangingPunct="1">
        <a:spcBef>
          <a:spcPct val="20000"/>
        </a:spcBef>
        <a:spcAft>
          <a:spcPct val="0"/>
        </a:spcAft>
        <a:buChar char="»"/>
        <a:defRPr sz="24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4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4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84D"/>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A180D0FB-EB2A-2641-B83D-211A498923C4}"/>
              </a:ext>
            </a:extLst>
          </p:cNvPr>
          <p:cNvSpPr>
            <a:spLocks noGrp="1" noChangeArrowheads="1"/>
          </p:cNvSpPr>
          <p:nvPr>
            <p:ph type="title"/>
          </p:nvPr>
        </p:nvSpPr>
        <p:spPr bwMode="auto">
          <a:xfrm>
            <a:off x="395288" y="322263"/>
            <a:ext cx="1526380" cy="486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p>
            <a:pPr lvl="0"/>
            <a:r>
              <a:rPr lang="en-GB"/>
              <a:t>Slide title</a:t>
            </a:r>
          </a:p>
        </p:txBody>
      </p:sp>
      <p:sp>
        <p:nvSpPr>
          <p:cNvPr id="64515" name="Rectangle 3">
            <a:extLst>
              <a:ext uri="{FF2B5EF4-FFF2-40B4-BE49-F238E27FC236}">
                <a16:creationId xmlns:a16="http://schemas.microsoft.com/office/drawing/2014/main" id="{B3D4E5CF-0A17-9041-B579-EE9A19AF1505}"/>
              </a:ext>
            </a:extLst>
          </p:cNvPr>
          <p:cNvSpPr>
            <a:spLocks noGrp="1" noChangeArrowheads="1"/>
          </p:cNvSpPr>
          <p:nvPr>
            <p:ph type="body" idx="1"/>
          </p:nvPr>
        </p:nvSpPr>
        <p:spPr bwMode="auto">
          <a:xfrm>
            <a:off x="395288" y="1255713"/>
            <a:ext cx="5653087" cy="15573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p>
            <a:pPr lvl="0"/>
            <a:r>
              <a:rPr lang="en-GB"/>
              <a:t>Slide body text</a:t>
            </a:r>
          </a:p>
          <a:p>
            <a:pPr lvl="1"/>
            <a:r>
              <a:rPr lang="en-GB"/>
              <a:t>Second level</a:t>
            </a:r>
          </a:p>
          <a:p>
            <a:pPr lvl="2"/>
            <a:r>
              <a:rPr lang="en-GB"/>
              <a:t>Third level</a:t>
            </a:r>
          </a:p>
          <a:p>
            <a:pPr lvl="3"/>
            <a:r>
              <a:rPr lang="en-GB"/>
              <a:t>Fourth level</a:t>
            </a:r>
          </a:p>
          <a:p>
            <a:pPr lvl="4"/>
            <a:r>
              <a:rPr lang="en-GB"/>
              <a:t>Fifth level</a:t>
            </a:r>
          </a:p>
        </p:txBody>
      </p:sp>
      <p:pic>
        <p:nvPicPr>
          <p:cNvPr id="1028" name="Picture 5">
            <a:extLst>
              <a:ext uri="{FF2B5EF4-FFF2-40B4-BE49-F238E27FC236}">
                <a16:creationId xmlns:a16="http://schemas.microsoft.com/office/drawing/2014/main" id="{101461E8-93F9-AF42-BE19-AE7BBCD3E2A8}"/>
              </a:ext>
            </a:extLst>
          </p:cNvPr>
          <p:cNvPicPr>
            <a:picLocks noChangeAspect="1"/>
          </p:cNvPicPr>
          <p:nvPr/>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1A6F505-2002-1E1F-0A39-1141672E2911}"/>
              </a:ext>
            </a:extLst>
          </p:cNvPr>
          <p:cNvSpPr/>
          <p:nvPr/>
        </p:nvSpPr>
        <p:spPr>
          <a:xfrm>
            <a:off x="9206633" y="6311"/>
            <a:ext cx="360000" cy="360000"/>
          </a:xfrm>
          <a:prstGeom prst="rect">
            <a:avLst/>
          </a:prstGeom>
          <a:solidFill>
            <a:srgbClr val="00084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E7CACB4-983D-2D87-5B0A-D71435C37B1D}"/>
              </a:ext>
            </a:extLst>
          </p:cNvPr>
          <p:cNvSpPr/>
          <p:nvPr/>
        </p:nvSpPr>
        <p:spPr>
          <a:xfrm>
            <a:off x="9206633" y="438791"/>
            <a:ext cx="360000" cy="360000"/>
          </a:xfrm>
          <a:prstGeom prst="rect">
            <a:avLst/>
          </a:prstGeom>
          <a:solidFill>
            <a:srgbClr val="0527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B140AFC-0568-0297-5ADF-6602E9D8CEE8}"/>
              </a:ext>
            </a:extLst>
          </p:cNvPr>
          <p:cNvSpPr/>
          <p:nvPr/>
        </p:nvSpPr>
        <p:spPr>
          <a:xfrm>
            <a:off x="9206633" y="871271"/>
            <a:ext cx="360000" cy="360000"/>
          </a:xfrm>
          <a:prstGeom prst="rect">
            <a:avLst/>
          </a:prstGeom>
          <a:solidFill>
            <a:srgbClr val="005B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612C89A-4416-599A-216F-BDB9263155EE}"/>
              </a:ext>
            </a:extLst>
          </p:cNvPr>
          <p:cNvSpPr/>
          <p:nvPr/>
        </p:nvSpPr>
        <p:spPr>
          <a:xfrm>
            <a:off x="9206633" y="1303751"/>
            <a:ext cx="360000" cy="360000"/>
          </a:xfrm>
          <a:prstGeom prst="rect">
            <a:avLst/>
          </a:prstGeom>
          <a:solidFill>
            <a:srgbClr val="167E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17A30B-B472-6FFA-C5E4-351698C0A7F0}"/>
              </a:ext>
            </a:extLst>
          </p:cNvPr>
          <p:cNvSpPr/>
          <p:nvPr/>
        </p:nvSpPr>
        <p:spPr>
          <a:xfrm>
            <a:off x="9206633" y="1736231"/>
            <a:ext cx="360000" cy="360000"/>
          </a:xfrm>
          <a:prstGeom prst="rect">
            <a:avLst/>
          </a:prstGeom>
          <a:solidFill>
            <a:srgbClr val="0281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C47EEFA-3515-4BA7-CA25-2F379E9AD706}"/>
              </a:ext>
            </a:extLst>
          </p:cNvPr>
          <p:cNvSpPr/>
          <p:nvPr/>
        </p:nvSpPr>
        <p:spPr>
          <a:xfrm>
            <a:off x="9206633" y="2168711"/>
            <a:ext cx="360000" cy="360000"/>
          </a:xfrm>
          <a:prstGeom prst="rect">
            <a:avLst/>
          </a:prstGeom>
          <a:solidFill>
            <a:srgbClr val="CC4D0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8E5BC3B-F68D-4CAA-E533-97C6D536DFA4}"/>
              </a:ext>
            </a:extLst>
          </p:cNvPr>
          <p:cNvSpPr/>
          <p:nvPr/>
        </p:nvSpPr>
        <p:spPr>
          <a:xfrm>
            <a:off x="9206633" y="2601191"/>
            <a:ext cx="360000" cy="360000"/>
          </a:xfrm>
          <a:prstGeom prst="rect">
            <a:avLst/>
          </a:prstGeom>
          <a:solidFill>
            <a:srgbClr val="E02B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A9F345A-D1A6-474E-8497-FA3D271AB2F5}"/>
              </a:ext>
            </a:extLst>
          </p:cNvPr>
          <p:cNvSpPr/>
          <p:nvPr/>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4" name="TextBox 3">
            <a:extLst>
              <a:ext uri="{FF2B5EF4-FFF2-40B4-BE49-F238E27FC236}">
                <a16:creationId xmlns:a16="http://schemas.microsoft.com/office/drawing/2014/main" id="{ED333A2D-CEC4-A942-BF17-6D4DE850ED6F}"/>
              </a:ext>
            </a:extLst>
          </p:cNvPr>
          <p:cNvSpPr txBox="1"/>
          <p:nvPr/>
        </p:nvSpPr>
        <p:spPr>
          <a:xfrm>
            <a:off x="218421" y="4772629"/>
            <a:ext cx="2173715"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dirty="0">
                <a:latin typeface="AvenirNext LT Pro Regular" panose="020B0504020202020204" pitchFamily="34" charset="77"/>
              </a:rPr>
              <a:t>#</a:t>
            </a:r>
            <a:r>
              <a:rPr lang="en-GB" sz="1100" b="0" i="0" dirty="0">
                <a:effectLst/>
                <a:latin typeface="Segoe UI" panose="020B0502040204020203" pitchFamily="34" charset="0"/>
              </a:rPr>
              <a:t>BankofScotlandAcadem</a:t>
            </a:r>
            <a:r>
              <a:rPr lang="en-GB" sz="1100" b="0" i="0" dirty="0">
                <a:effectLst/>
                <a:latin typeface="AvenirNext LT Pro Regular" panose="020B0504020202020204" pitchFamily="34" charset="77"/>
              </a:rPr>
              <a:t>y</a:t>
            </a:r>
            <a:endParaRPr lang="en-GB" sz="1100" b="0" i="0" dirty="0">
              <a:effectLst/>
              <a:latin typeface="Segoe UI" panose="020B0502040204020203" pitchFamily="34" charset="0"/>
            </a:endParaRPr>
          </a:p>
        </p:txBody>
      </p:sp>
      <p:sp>
        <p:nvSpPr>
          <p:cNvPr id="5" name="TextBox 4">
            <a:extLst>
              <a:ext uri="{FF2B5EF4-FFF2-40B4-BE49-F238E27FC236}">
                <a16:creationId xmlns:a16="http://schemas.microsoft.com/office/drawing/2014/main" id="{9B2AA0EF-021E-A601-CB50-C59E42D1E2BF}"/>
              </a:ext>
            </a:extLst>
          </p:cNvPr>
          <p:cNvSpPr txBox="1"/>
          <p:nvPr/>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dirty="0">
                <a:latin typeface="AvenirNext LT Pro Regular" panose="020B0504020202020204" pitchFamily="34" charset="77"/>
              </a:rPr>
              <a:t> Visit our online lessons at </a:t>
            </a:r>
            <a:r>
              <a:rPr lang="en-GB" sz="1100" dirty="0">
                <a:effectLst/>
                <a:latin typeface="Helvetica Neue" panose="02000503000000020004" pitchFamily="2" charset="0"/>
              </a:rPr>
              <a:t>www.bankofscotlandacademy.com</a:t>
            </a:r>
          </a:p>
        </p:txBody>
      </p:sp>
      <p:sp>
        <p:nvSpPr>
          <p:cNvPr id="12" name="Rectangle 11">
            <a:hlinkClick r:id="rId11"/>
            <a:extLst>
              <a:ext uri="{FF2B5EF4-FFF2-40B4-BE49-F238E27FC236}">
                <a16:creationId xmlns:a16="http://schemas.microsoft.com/office/drawing/2014/main" id="{4777E558-824B-642B-2728-C1628EA67422}"/>
              </a:ext>
            </a:extLst>
          </p:cNvPr>
          <p:cNvSpPr/>
          <p:nvPr/>
        </p:nvSpPr>
        <p:spPr>
          <a:xfrm>
            <a:off x="6613071" y="4808746"/>
            <a:ext cx="2242893"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5">
            <a:extLst>
              <a:ext uri="{FF2B5EF4-FFF2-40B4-BE49-F238E27FC236}">
                <a16:creationId xmlns:a16="http://schemas.microsoft.com/office/drawing/2014/main" id="{2F62FE40-9E9C-8A61-5ADB-DA184E2595E6}"/>
              </a:ext>
            </a:extLst>
          </p:cNvPr>
          <p:cNvPicPr>
            <a:picLocks noChangeAspect="1"/>
          </p:cNvPicPr>
          <p:nvPr userDrawn="1"/>
        </p:nvPicPr>
        <p:blipFill>
          <a:blip r:embed="rId10" cstate="screen">
            <a:alphaModFix amt="0"/>
            <a:extLst>
              <a:ext uri="{28A0092B-C50C-407E-A947-70E740481C1C}">
                <a14:useLocalDpi xmlns:a14="http://schemas.microsoft.com/office/drawing/2010/main"/>
              </a:ext>
            </a:extLst>
          </a:blip>
          <a:srcRect/>
          <a:stretch/>
        </p:blipFill>
        <p:spPr bwMode="auto">
          <a:xfrm>
            <a:off x="7092280" y="3937000"/>
            <a:ext cx="1677511" cy="89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a:extLst>
              <a:ext uri="{FF2B5EF4-FFF2-40B4-BE49-F238E27FC236}">
                <a16:creationId xmlns:a16="http://schemas.microsoft.com/office/drawing/2014/main" id="{9E11D75C-1BC7-E81B-AFDA-31978DE47809}"/>
              </a:ext>
            </a:extLst>
          </p:cNvPr>
          <p:cNvSpPr/>
          <p:nvPr userDrawn="1"/>
        </p:nvSpPr>
        <p:spPr>
          <a:xfrm>
            <a:off x="0" y="4663369"/>
            <a:ext cx="9144000" cy="48013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effectLst/>
            </a:endParaRPr>
          </a:p>
        </p:txBody>
      </p:sp>
      <p:sp>
        <p:nvSpPr>
          <p:cNvPr id="26" name="TextBox 25">
            <a:extLst>
              <a:ext uri="{FF2B5EF4-FFF2-40B4-BE49-F238E27FC236}">
                <a16:creationId xmlns:a16="http://schemas.microsoft.com/office/drawing/2014/main" id="{812DB679-12D8-6C58-3F9F-17804501093E}"/>
              </a:ext>
            </a:extLst>
          </p:cNvPr>
          <p:cNvSpPr txBox="1"/>
          <p:nvPr userDrawn="1"/>
        </p:nvSpPr>
        <p:spPr>
          <a:xfrm>
            <a:off x="218421" y="4772629"/>
            <a:ext cx="1937481"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0" i="0" dirty="0">
                <a:latin typeface="AvenirNext LT Pro Regular" panose="020B0504020202020204" pitchFamily="34" charset="77"/>
              </a:rPr>
              <a:t>#</a:t>
            </a:r>
            <a:r>
              <a:rPr lang="en-GB" sz="1100" b="0" i="0" dirty="0">
                <a:effectLst/>
                <a:latin typeface="Segoe UI" panose="020B0502040204020203" pitchFamily="34" charset="0"/>
              </a:rPr>
              <a:t>BankofScotlandAcadem</a:t>
            </a:r>
            <a:r>
              <a:rPr lang="en-GB" sz="1100" b="0" i="0" dirty="0">
                <a:effectLst/>
                <a:latin typeface="AvenirNext LT Pro Regular" panose="020B0504020202020204" pitchFamily="34" charset="77"/>
              </a:rPr>
              <a:t>y</a:t>
            </a:r>
            <a:endParaRPr lang="en-GB" sz="1100" b="0" i="0" dirty="0">
              <a:effectLst/>
              <a:latin typeface="Segoe UI" panose="020B0502040204020203" pitchFamily="34" charset="0"/>
            </a:endParaRPr>
          </a:p>
        </p:txBody>
      </p:sp>
      <p:sp>
        <p:nvSpPr>
          <p:cNvPr id="27" name="TextBox 26">
            <a:extLst>
              <a:ext uri="{FF2B5EF4-FFF2-40B4-BE49-F238E27FC236}">
                <a16:creationId xmlns:a16="http://schemas.microsoft.com/office/drawing/2014/main" id="{47DCFF75-2CFF-3D4D-9B98-693875BAE121}"/>
              </a:ext>
            </a:extLst>
          </p:cNvPr>
          <p:cNvSpPr txBox="1"/>
          <p:nvPr userDrawn="1"/>
        </p:nvSpPr>
        <p:spPr>
          <a:xfrm>
            <a:off x="4572000" y="4772629"/>
            <a:ext cx="4353579" cy="261610"/>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en-US" sz="1100" b="0" i="0" dirty="0">
                <a:latin typeface="AvenirNext LT Pro Regular" panose="020B0504020202020204" pitchFamily="34" charset="77"/>
              </a:rPr>
              <a:t> Visit our online lessons at </a:t>
            </a:r>
            <a:r>
              <a:rPr lang="en-GB" sz="1100" dirty="0">
                <a:effectLst/>
                <a:latin typeface="Helvetica Neue" panose="02000503000000020004" pitchFamily="2" charset="0"/>
              </a:rPr>
              <a:t>www.bankofscotlandacademy.co.uk</a:t>
            </a:r>
          </a:p>
        </p:txBody>
      </p:sp>
      <p:sp>
        <p:nvSpPr>
          <p:cNvPr id="28" name="Rectangle 27">
            <a:hlinkClick r:id="rId11"/>
            <a:extLst>
              <a:ext uri="{FF2B5EF4-FFF2-40B4-BE49-F238E27FC236}">
                <a16:creationId xmlns:a16="http://schemas.microsoft.com/office/drawing/2014/main" id="{3184FE41-B522-8A28-5451-AB6E857E019E}"/>
              </a:ext>
            </a:extLst>
          </p:cNvPr>
          <p:cNvSpPr/>
          <p:nvPr userDrawn="1"/>
        </p:nvSpPr>
        <p:spPr>
          <a:xfrm>
            <a:off x="6613071" y="4808746"/>
            <a:ext cx="2242893" cy="219456"/>
          </a:xfrm>
          <a:prstGeom prst="rect">
            <a:avLst/>
          </a:prstGeom>
          <a:solidFill>
            <a:schemeClr val="accent2">
              <a:alpha val="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6626240"/>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Lst>
  <p:txStyles>
    <p:titleStyle>
      <a:lvl1pPr algn="l" rtl="0" eaLnBrk="1" fontAlgn="base" hangingPunct="1">
        <a:lnSpc>
          <a:spcPct val="90000"/>
        </a:lnSpc>
        <a:spcBef>
          <a:spcPct val="0"/>
        </a:spcBef>
        <a:spcAft>
          <a:spcPct val="0"/>
        </a:spcAft>
        <a:defRPr sz="2800" b="0">
          <a:solidFill>
            <a:schemeClr val="tx1"/>
          </a:solidFill>
          <a:latin typeface="BoS Pill Gothic" panose="02000503030000020004" pitchFamily="2" charset="77"/>
          <a:ea typeface="+mj-ea"/>
          <a:cs typeface="+mj-cs"/>
        </a:defRPr>
      </a:lvl1pPr>
      <a:lvl2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2pPr>
      <a:lvl3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3pPr>
      <a:lvl4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4pPr>
      <a:lvl5pPr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eaLnBrk="1" fontAlgn="base" hangingPunct="1">
        <a:lnSpc>
          <a:spcPct val="90000"/>
        </a:lnSpc>
        <a:spcBef>
          <a:spcPct val="0"/>
        </a:spcBef>
        <a:spcAft>
          <a:spcPct val="0"/>
        </a:spcAft>
        <a:defRPr sz="4400" b="1">
          <a:solidFill>
            <a:schemeClr val="tx2"/>
          </a:solidFill>
          <a:latin typeface="Arial" charset="0"/>
          <a:ea typeface="Geneva" charset="0"/>
          <a:cs typeface="Arial" charset="0"/>
        </a:defRPr>
      </a:lvl9pPr>
    </p:titleStyle>
    <p:bodyStyle>
      <a:lvl1pPr marL="342900" indent="-3429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mn-ea"/>
          <a:cs typeface="+mn-cs"/>
        </a:defRPr>
      </a:lvl1pPr>
      <a:lvl2pPr marL="742950" indent="-28575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2pPr>
      <a:lvl3pPr marL="11430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3pPr>
      <a:lvl4pPr marL="16002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4pPr>
      <a:lvl5pPr marL="2057400" indent="-228600" algn="l" rtl="0" eaLnBrk="1" fontAlgn="base" hangingPunct="1">
        <a:spcBef>
          <a:spcPct val="20000"/>
        </a:spcBef>
        <a:spcAft>
          <a:spcPct val="0"/>
        </a:spcAft>
        <a:buChar char="»"/>
        <a:defRPr sz="1600" b="0" i="0">
          <a:solidFill>
            <a:schemeClr val="tx1"/>
          </a:solidFill>
          <a:latin typeface="AvenirNext LT Pro Regular" panose="020B0504020202020204" pitchFamily="34" charset="77"/>
          <a:ea typeface="Geneva" panose="020B0503030404040204" pitchFamily="34" charset="0"/>
          <a:cs typeface="+mn-cs"/>
        </a:defRPr>
      </a:lvl5pPr>
      <a:lvl6pPr marL="2514600" indent="-228600" algn="l" rtl="0" eaLnBrk="1" fontAlgn="base" hangingPunct="1">
        <a:spcBef>
          <a:spcPct val="20000"/>
        </a:spcBef>
        <a:spcAft>
          <a:spcPct val="0"/>
        </a:spcAft>
        <a:buChar char="»"/>
        <a:defRPr sz="2400">
          <a:solidFill>
            <a:schemeClr val="tx1"/>
          </a:solidFill>
          <a:latin typeface="+mn-lt"/>
          <a:ea typeface="Arial" charset="0"/>
          <a:cs typeface="+mn-cs"/>
        </a:defRPr>
      </a:lvl6pPr>
      <a:lvl7pPr marL="2971800" indent="-228600" algn="l" rtl="0" eaLnBrk="1" fontAlgn="base" hangingPunct="1">
        <a:spcBef>
          <a:spcPct val="20000"/>
        </a:spcBef>
        <a:spcAft>
          <a:spcPct val="0"/>
        </a:spcAft>
        <a:buChar char="»"/>
        <a:defRPr sz="2400">
          <a:solidFill>
            <a:schemeClr val="tx1"/>
          </a:solidFill>
          <a:latin typeface="+mn-lt"/>
          <a:ea typeface="Arial" charset="0"/>
          <a:cs typeface="+mn-cs"/>
        </a:defRPr>
      </a:lvl7pPr>
      <a:lvl8pPr marL="3429000" indent="-228600" algn="l" rtl="0" eaLnBrk="1" fontAlgn="base" hangingPunct="1">
        <a:spcBef>
          <a:spcPct val="20000"/>
        </a:spcBef>
        <a:spcAft>
          <a:spcPct val="0"/>
        </a:spcAft>
        <a:buChar char="»"/>
        <a:defRPr sz="2400">
          <a:solidFill>
            <a:schemeClr val="tx1"/>
          </a:solidFill>
          <a:latin typeface="+mn-lt"/>
          <a:ea typeface="Arial" charset="0"/>
          <a:cs typeface="+mn-cs"/>
        </a:defRPr>
      </a:lvl8pPr>
      <a:lvl9pPr marL="3886200" indent="-228600" algn="l" rtl="0" eaLnBrk="1" fontAlgn="base" hangingPunct="1">
        <a:spcBef>
          <a:spcPct val="20000"/>
        </a:spcBef>
        <a:spcAft>
          <a:spcPct val="0"/>
        </a:spcAft>
        <a:buChar char="»"/>
        <a:defRPr sz="24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183_FCC38CD4.xm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hyperlink" Target="https://www.moneyhelper.org.uk/en/everyday-money/budgeting/budget-planner"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9.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hyperlink" Target="https://www.bankofscotland.co.uk/helpcentre/money-management/50-30-20.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image" Target="../media/image16.png"/><Relationship Id="rId5" Type="http://schemas.openxmlformats.org/officeDocument/2006/relationships/image" Target="../media/image34.svg"/><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8.xml"/><Relationship Id="rId5" Type="http://schemas.openxmlformats.org/officeDocument/2006/relationships/image" Target="../media/image16.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8.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34AC7B-1512-244E-B369-DBA18FF93D04}"/>
              </a:ext>
            </a:extLst>
          </p:cNvPr>
          <p:cNvSpPr>
            <a:spLocks noGrp="1"/>
          </p:cNvSpPr>
          <p:nvPr>
            <p:ph type="ctrTitle"/>
          </p:nvPr>
        </p:nvSpPr>
        <p:spPr/>
        <p:txBody>
          <a:bodyPr/>
          <a:lstStyle/>
          <a:p>
            <a:r>
              <a:rPr lang="en-GB" sz="3600"/>
              <a:t>Budgeting Essentials Workshop</a:t>
            </a:r>
          </a:p>
        </p:txBody>
      </p:sp>
      <p:sp>
        <p:nvSpPr>
          <p:cNvPr id="7" name="Subtitle 6">
            <a:extLst>
              <a:ext uri="{FF2B5EF4-FFF2-40B4-BE49-F238E27FC236}">
                <a16:creationId xmlns:a16="http://schemas.microsoft.com/office/drawing/2014/main" id="{AC06A6ED-1C21-C386-B152-81C49308F27F}"/>
              </a:ext>
            </a:extLst>
          </p:cNvPr>
          <p:cNvSpPr>
            <a:spLocks noGrp="1"/>
          </p:cNvSpPr>
          <p:nvPr>
            <p:ph type="subTitle" idx="1"/>
          </p:nvPr>
        </p:nvSpPr>
        <p:spPr/>
        <p:txBody>
          <a:bodyPr/>
          <a:lstStyle/>
          <a:p>
            <a:r>
              <a:rPr lang="en-US"/>
              <a:t>Presentation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608049" y="1526971"/>
            <a:ext cx="311428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t>Why is having a budget important?</a:t>
            </a:r>
          </a:p>
        </p:txBody>
      </p:sp>
      <p:sp>
        <p:nvSpPr>
          <p:cNvPr id="3" name="Picture Placeholder 2" descr="Person in a car ">
            <a:extLst>
              <a:ext uri="{FF2B5EF4-FFF2-40B4-BE49-F238E27FC236}">
                <a16:creationId xmlns:a16="http://schemas.microsoft.com/office/drawing/2014/main" id="{A930BBDE-DDAE-9A5C-64CB-133D69F68B22}"/>
              </a:ext>
              <a:ext uri="{C183D7F6-B498-43B3-948B-1728B52AA6E4}">
                <adec:decorative xmlns:adec="http://schemas.microsoft.com/office/drawing/2017/decorative" val="0"/>
              </a:ext>
            </a:extLst>
          </p:cNvPr>
          <p:cNvSpPr>
            <a:spLocks noGrp="1"/>
          </p:cNvSpPr>
          <p:nvPr>
            <p:ph type="pic" sz="quarter" idx="10"/>
          </p:nvPr>
        </p:nvSpPr>
        <p:spPr/>
        <p:txBody>
          <a:bodyPr/>
          <a:lstStyle/>
          <a:p>
            <a:endParaRPr lang="en-GB"/>
          </a:p>
        </p:txBody>
      </p:sp>
      <p:pic>
        <p:nvPicPr>
          <p:cNvPr id="4" name="Picture Placeholder 10" descr="A person in a blue scarf in a car&#10;&#10;">
            <a:extLst>
              <a:ext uri="{FF2B5EF4-FFF2-40B4-BE49-F238E27FC236}">
                <a16:creationId xmlns:a16="http://schemas.microsoft.com/office/drawing/2014/main" id="{DF376AD6-6CA9-5271-3841-69B7B9B038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1"/>
          <a:stretch/>
        </p:blipFill>
        <p:spPr bwMode="auto">
          <a:xfrm>
            <a:off x="4572000" y="0"/>
            <a:ext cx="4572000" cy="4665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9408618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9382B94B-BD07-44FA-8466-9A1B96644FAD}"/>
              </a:ext>
            </a:extLst>
          </p:cNvPr>
          <p:cNvSpPr txBox="1">
            <a:spLocks/>
          </p:cNvSpPr>
          <p:nvPr/>
        </p:nvSpPr>
        <p:spPr bwMode="auto">
          <a:xfrm>
            <a:off x="608049" y="1526971"/>
            <a:ext cx="3114287"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t>Why is having a budget important?</a:t>
            </a:r>
          </a:p>
        </p:txBody>
      </p:sp>
      <p:sp>
        <p:nvSpPr>
          <p:cNvPr id="3" name="Picture Placeholder 2" descr="Person in a car ">
            <a:extLst>
              <a:ext uri="{FF2B5EF4-FFF2-40B4-BE49-F238E27FC236}">
                <a16:creationId xmlns:a16="http://schemas.microsoft.com/office/drawing/2014/main" id="{A930BBDE-DDAE-9A5C-64CB-133D69F68B22}"/>
              </a:ext>
              <a:ext uri="{C183D7F6-B498-43B3-948B-1728B52AA6E4}">
                <adec:decorative xmlns:adec="http://schemas.microsoft.com/office/drawing/2017/decorative" val="0"/>
              </a:ext>
            </a:extLst>
          </p:cNvPr>
          <p:cNvSpPr>
            <a:spLocks noGrp="1"/>
          </p:cNvSpPr>
          <p:nvPr>
            <p:ph type="pic" sz="quarter" idx="10"/>
          </p:nvPr>
        </p:nvSpPr>
        <p:spPr/>
        <p:txBody>
          <a:bodyPr/>
          <a:lstStyle/>
          <a:p>
            <a:endParaRPr lang="en-GB"/>
          </a:p>
        </p:txBody>
      </p:sp>
      <p:pic>
        <p:nvPicPr>
          <p:cNvPr id="4" name="Picture Placeholder 10" descr="A person in a blue scarf in a car&#10;&#10;">
            <a:extLst>
              <a:ext uri="{FF2B5EF4-FFF2-40B4-BE49-F238E27FC236}">
                <a16:creationId xmlns:a16="http://schemas.microsoft.com/office/drawing/2014/main" id="{DF376AD6-6CA9-5271-3841-69B7B9B0380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11"/>
          <a:stretch/>
        </p:blipFill>
        <p:spPr bwMode="auto">
          <a:xfrm>
            <a:off x="4572000" y="0"/>
            <a:ext cx="4572000" cy="4665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2" name="Content Placeholder 7">
            <a:extLst>
              <a:ext uri="{FF2B5EF4-FFF2-40B4-BE49-F238E27FC236}">
                <a16:creationId xmlns:a16="http://schemas.microsoft.com/office/drawing/2014/main" id="{A72AF5AD-E99D-A4F5-CDE7-7B4F02B8DA09}"/>
              </a:ext>
            </a:extLst>
          </p:cNvPr>
          <p:cNvSpPr txBox="1">
            <a:spLocks/>
          </p:cNvSpPr>
          <p:nvPr/>
        </p:nvSpPr>
        <p:spPr bwMode="auto">
          <a:xfrm>
            <a:off x="608049" y="3128781"/>
            <a:ext cx="328332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latin typeface="Lloyds Bank Jack"/>
              </a:rPr>
              <a:t>It can help give you control over your money</a:t>
            </a:r>
            <a:endParaRPr lang="en-US"/>
          </a:p>
        </p:txBody>
      </p:sp>
    </p:spTree>
    <p:extLst>
      <p:ext uri="{BB962C8B-B14F-4D97-AF65-F5344CB8AC3E}">
        <p14:creationId xmlns:p14="http://schemas.microsoft.com/office/powerpoint/2010/main" val="1271599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805336" y="2248585"/>
            <a:ext cx="3533340" cy="590931"/>
          </a:xfrm>
        </p:spPr>
        <p:txBody>
          <a:bodyPr/>
          <a:lstStyle/>
          <a:p>
            <a:pPr algn="ctr"/>
            <a:r>
              <a:rPr lang="en-US" sz="3600"/>
              <a:t>Creating a Budget</a:t>
            </a:r>
          </a:p>
        </p:txBody>
      </p:sp>
    </p:spTree>
    <p:extLst>
      <p:ext uri="{BB962C8B-B14F-4D97-AF65-F5344CB8AC3E}">
        <p14:creationId xmlns:p14="http://schemas.microsoft.com/office/powerpoint/2010/main" val="286187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423496" y="1304434"/>
            <a:ext cx="4352474" cy="535531"/>
          </a:xfrm>
        </p:spPr>
        <p:txBody>
          <a:bodyPr/>
          <a:lstStyle/>
          <a:p>
            <a:pPr algn="ctr"/>
            <a:r>
              <a:rPr lang="en-US" sz="3200"/>
              <a:t>Working out your budget</a:t>
            </a:r>
          </a:p>
        </p:txBody>
      </p:sp>
      <p:pic>
        <p:nvPicPr>
          <p:cNvPr id="3" name="Picture 2">
            <a:extLst>
              <a:ext uri="{FF2B5EF4-FFF2-40B4-BE49-F238E27FC236}">
                <a16:creationId xmlns:a16="http://schemas.microsoft.com/office/drawing/2014/main" id="{37CF505E-A471-652B-6C9D-9DEB1589286F}"/>
              </a:ext>
            </a:extLst>
          </p:cNvPr>
          <p:cNvPicPr>
            <a:picLocks noChangeAspect="1"/>
          </p:cNvPicPr>
          <p:nvPr/>
        </p:nvPicPr>
        <p:blipFill>
          <a:blip r:embed="rId4"/>
          <a:stretch>
            <a:fillRect/>
          </a:stretch>
        </p:blipFill>
        <p:spPr>
          <a:xfrm>
            <a:off x="138021" y="63323"/>
            <a:ext cx="1453383" cy="313475"/>
          </a:xfrm>
          <a:prstGeom prst="rect">
            <a:avLst/>
          </a:prstGeom>
          <a:effectLst>
            <a:softEdge rad="31750"/>
          </a:effectLst>
        </p:spPr>
      </p:pic>
    </p:spTree>
    <p:extLst>
      <p:ext uri="{BB962C8B-B14F-4D97-AF65-F5344CB8AC3E}">
        <p14:creationId xmlns:p14="http://schemas.microsoft.com/office/powerpoint/2010/main" val="1429738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423496" y="1304434"/>
            <a:ext cx="4352474" cy="535531"/>
          </a:xfrm>
        </p:spPr>
        <p:txBody>
          <a:bodyPr/>
          <a:lstStyle/>
          <a:p>
            <a:pPr algn="ctr"/>
            <a:r>
              <a:rPr lang="en-US" sz="3200"/>
              <a:t>Working out your budget</a:t>
            </a:r>
          </a:p>
        </p:txBody>
      </p:sp>
      <p:sp>
        <p:nvSpPr>
          <p:cNvPr id="3" name="Title 3">
            <a:extLst>
              <a:ext uri="{FF2B5EF4-FFF2-40B4-BE49-F238E27FC236}">
                <a16:creationId xmlns:a16="http://schemas.microsoft.com/office/drawing/2014/main" id="{F0C8040C-0529-4009-8987-85128F72E76E}"/>
              </a:ext>
            </a:extLst>
          </p:cNvPr>
          <p:cNvSpPr txBox="1">
            <a:spLocks/>
          </p:cNvSpPr>
          <p:nvPr/>
        </p:nvSpPr>
        <p:spPr bwMode="auto">
          <a:xfrm>
            <a:off x="2098877" y="2743601"/>
            <a:ext cx="5001690" cy="5355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none" lIns="91440" tIns="45720" rIns="91440" bIns="45720" numCol="1" anchor="t" anchorCtr="0" compatLnSpc="1">
            <a:prstTxWarp prst="textNoShape">
              <a:avLst/>
            </a:prstTxWarp>
            <a:sp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3200" b="1" i="0" u="none" strike="noStrike" kern="0" cap="none" spc="0" normalizeH="0" baseline="0" noProof="0">
                <a:ln>
                  <a:noFill/>
                </a:ln>
                <a:solidFill>
                  <a:srgbClr val="FFFFFF"/>
                </a:solidFill>
                <a:effectLst/>
                <a:uLnTx/>
                <a:uFillTx/>
                <a:latin typeface="Lloyds Bank Jack" panose="02000503040000020004" pitchFamily="2" charset="77"/>
                <a:cs typeface="Arial"/>
              </a:rPr>
              <a:t>Budget = Income</a:t>
            </a:r>
            <a:r>
              <a:rPr kumimoji="0" lang="en-US" sz="3200" b="0" i="0" u="none" strike="noStrike" kern="0" cap="none" spc="0" normalizeH="0" baseline="0" noProof="0">
                <a:ln>
                  <a:noFill/>
                </a:ln>
                <a:solidFill>
                  <a:srgbClr val="FFFFFF"/>
                </a:solidFill>
                <a:effectLst/>
                <a:uLnTx/>
                <a:uFillTx/>
                <a:latin typeface="Lloyds Bank Jack" panose="02000503040000020004" pitchFamily="2" charset="77"/>
                <a:cs typeface="Arial"/>
              </a:rPr>
              <a:t> - </a:t>
            </a:r>
            <a:r>
              <a:rPr kumimoji="0" lang="en-US" sz="3200" b="1" i="0" u="none" strike="noStrike" kern="0" cap="none" spc="0" normalizeH="0" baseline="0" noProof="0">
                <a:ln>
                  <a:noFill/>
                </a:ln>
                <a:solidFill>
                  <a:srgbClr val="FFFFFF"/>
                </a:solidFill>
                <a:effectLst/>
                <a:uLnTx/>
                <a:uFillTx/>
                <a:latin typeface="Lloyds Bank Jack" panose="02000503040000020004" pitchFamily="2" charset="77"/>
                <a:cs typeface="Arial"/>
              </a:rPr>
              <a:t>outgoings</a:t>
            </a:r>
          </a:p>
        </p:txBody>
      </p:sp>
      <p:pic>
        <p:nvPicPr>
          <p:cNvPr id="2" name="Picture 1">
            <a:extLst>
              <a:ext uri="{FF2B5EF4-FFF2-40B4-BE49-F238E27FC236}">
                <a16:creationId xmlns:a16="http://schemas.microsoft.com/office/drawing/2014/main" id="{C766BDEA-B0DF-83D4-985B-8FCCB8A57C62}"/>
              </a:ext>
            </a:extLst>
          </p:cNvPr>
          <p:cNvPicPr>
            <a:picLocks noChangeAspect="1"/>
          </p:cNvPicPr>
          <p:nvPr/>
        </p:nvPicPr>
        <p:blipFill>
          <a:blip r:embed="rId4"/>
          <a:stretch>
            <a:fillRect/>
          </a:stretch>
        </p:blipFill>
        <p:spPr>
          <a:xfrm>
            <a:off x="138021" y="63323"/>
            <a:ext cx="1453383" cy="313475"/>
          </a:xfrm>
          <a:prstGeom prst="rect">
            <a:avLst/>
          </a:prstGeom>
          <a:effectLst>
            <a:softEdge rad="31750"/>
          </a:effectLst>
        </p:spPr>
      </p:pic>
    </p:spTree>
    <p:extLst>
      <p:ext uri="{BB962C8B-B14F-4D97-AF65-F5344CB8AC3E}">
        <p14:creationId xmlns:p14="http://schemas.microsoft.com/office/powerpoint/2010/main" val="3557803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Income</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69332"/>
          </a:xfrm>
        </p:spPr>
        <p:txBody>
          <a:bodyPr anchor="t"/>
          <a:lstStyle/>
          <a:p>
            <a:r>
              <a:rPr lang="en-GB" sz="1800"/>
              <a:t>Where does this come from?</a:t>
            </a:r>
          </a:p>
        </p:txBody>
      </p:sp>
      <p:sp>
        <p:nvSpPr>
          <p:cNvPr id="5" name="Content Placeholder 7">
            <a:extLst>
              <a:ext uri="{FF2B5EF4-FFF2-40B4-BE49-F238E27FC236}">
                <a16:creationId xmlns:a16="http://schemas.microsoft.com/office/drawing/2014/main" id="{7091A852-C324-4F31-B38A-5B927A51DF9B}"/>
              </a:ext>
            </a:extLst>
          </p:cNvPr>
          <p:cNvSpPr txBox="1">
            <a:spLocks/>
          </p:cNvSpPr>
          <p:nvPr/>
        </p:nvSpPr>
        <p:spPr bwMode="auto">
          <a:xfrm>
            <a:off x="252000" y="1371620"/>
            <a:ext cx="4140000" cy="23637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marL="285750" indent="-285750" defTabSz="450850">
              <a:buFont typeface="Arial" panose="020B0604020202020204" pitchFamily="34" charset="0"/>
              <a:buChar char="•"/>
            </a:pPr>
            <a:r>
              <a:rPr lang="en-GB" sz="1800" kern="0"/>
              <a:t>Wages</a:t>
            </a:r>
          </a:p>
          <a:p>
            <a:pPr marL="285750" indent="-285750" defTabSz="450850">
              <a:buFont typeface="Arial" panose="020B0604020202020204" pitchFamily="34" charset="0"/>
              <a:buChar char="•"/>
            </a:pPr>
            <a:endParaRPr lang="en-GB" sz="1800" kern="0"/>
          </a:p>
          <a:p>
            <a:pPr marL="285750" indent="-285750" defTabSz="450850">
              <a:buFont typeface="Arial" panose="020B0604020202020204" pitchFamily="34" charset="0"/>
              <a:buChar char="•"/>
            </a:pPr>
            <a:r>
              <a:rPr lang="en-GB" sz="1800" kern="0"/>
              <a:t>Pension</a:t>
            </a:r>
          </a:p>
          <a:p>
            <a:pPr marL="285750" indent="-285750" defTabSz="450850">
              <a:buFont typeface="Arial" panose="020B0604020202020204" pitchFamily="34" charset="0"/>
              <a:buChar char="•"/>
            </a:pPr>
            <a:endParaRPr lang="en-GB" sz="1800" kern="0"/>
          </a:p>
          <a:p>
            <a:pPr marL="285750" indent="-285750" defTabSz="450850">
              <a:buFont typeface="Arial" panose="020B0604020202020204" pitchFamily="34" charset="0"/>
              <a:buChar char="•"/>
            </a:pPr>
            <a:r>
              <a:rPr lang="en-GB" sz="1800" kern="0"/>
              <a:t>Benefits</a:t>
            </a:r>
          </a:p>
          <a:p>
            <a:pPr marL="285750" indent="-285750" defTabSz="450850">
              <a:buFont typeface="Arial" panose="020B0604020202020204" pitchFamily="34" charset="0"/>
              <a:buChar char="•"/>
            </a:pPr>
            <a:endParaRPr lang="en-GB" sz="1800" kern="0"/>
          </a:p>
          <a:p>
            <a:pPr marL="285750" indent="-285750" defTabSz="450850">
              <a:buFont typeface="Arial" panose="020B0604020202020204" pitchFamily="34" charset="0"/>
              <a:buChar char="•"/>
            </a:pPr>
            <a:r>
              <a:rPr lang="en-GB" sz="1800" kern="0"/>
              <a:t>Child maintenance</a:t>
            </a:r>
          </a:p>
        </p:txBody>
      </p:sp>
      <p:pic>
        <p:nvPicPr>
          <p:cNvPr id="4" name="Picture Placeholder 3" descr="A person sitting on a couch holding a dog">
            <a:extLst>
              <a:ext uri="{FF2B5EF4-FFF2-40B4-BE49-F238E27FC236}">
                <a16:creationId xmlns:a16="http://schemas.microsoft.com/office/drawing/2014/main" id="{092C43ED-DA8C-2BC8-274D-437BB720BE4C}"/>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6498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Ishan</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92331" y="1101459"/>
            <a:ext cx="4389669" cy="2806922"/>
          </a:xfrm>
        </p:spPr>
        <p:txBody>
          <a:bodyPr anchor="t"/>
          <a:lstStyle/>
          <a:p>
            <a:pPr marL="285750" indent="-285750">
              <a:buFont typeface="Arial" panose="020B0604020202020204" pitchFamily="34" charset="0"/>
              <a:buChar char="•"/>
            </a:pPr>
            <a:r>
              <a:rPr lang="en-GB" sz="1800"/>
              <a:t>Ishan is a delivery driver. He gets paid different amounts each month</a:t>
            </a:r>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r>
              <a:rPr lang="en-GB" sz="1800"/>
              <a:t>Ishan wants to make a budget to help him manage the family money but doesn't know where to start</a:t>
            </a:r>
          </a:p>
          <a:p>
            <a:endParaRPr lang="en-GB" sz="1800"/>
          </a:p>
          <a:p>
            <a:r>
              <a:rPr lang="en-GB" sz="1800"/>
              <a:t>How could Ishan work out his average monthly income?</a:t>
            </a:r>
          </a:p>
        </p:txBody>
      </p:sp>
      <p:pic>
        <p:nvPicPr>
          <p:cNvPr id="4" name="Picture Placeholder 3" descr="A picture containing person, indoor, computer, window">
            <a:extLst>
              <a:ext uri="{FF2B5EF4-FFF2-40B4-BE49-F238E27FC236}">
                <a16:creationId xmlns:a16="http://schemas.microsoft.com/office/drawing/2014/main" id="{7F851E26-3FFD-3071-FF34-476F6E41A107}"/>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2765988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a:xfrm>
            <a:off x="252000" y="252000"/>
            <a:ext cx="2584362" cy="424732"/>
          </a:xfrm>
        </p:spPr>
        <p:txBody>
          <a:bodyPr/>
          <a:lstStyle/>
          <a:p>
            <a:r>
              <a:rPr lang="en-GB"/>
              <a:t>Ishan's calculations</a:t>
            </a:r>
          </a:p>
        </p:txBody>
      </p:sp>
      <p:graphicFrame>
        <p:nvGraphicFramePr>
          <p:cNvPr id="4" name="Table 4">
            <a:extLst>
              <a:ext uri="{FF2B5EF4-FFF2-40B4-BE49-F238E27FC236}">
                <a16:creationId xmlns:a16="http://schemas.microsoft.com/office/drawing/2014/main" id="{27BC790A-C7B8-4631-BF82-2BCE49673294}"/>
              </a:ext>
              <a:ext uri="{C183D7F6-B498-43B3-948B-1728B52AA6E4}">
                <adec:decorative xmlns:adec="http://schemas.microsoft.com/office/drawing/2017/decorative" val="1"/>
              </a:ext>
            </a:extLst>
          </p:cNvPr>
          <p:cNvGraphicFramePr>
            <a:graphicFrameLocks noGrp="1"/>
          </p:cNvGraphicFramePr>
          <p:nvPr>
            <p:ph idx="1"/>
          </p:nvPr>
        </p:nvGraphicFramePr>
        <p:xfrm>
          <a:off x="455190" y="1181185"/>
          <a:ext cx="3655255" cy="1854200"/>
        </p:xfrm>
        <a:graphic>
          <a:graphicData uri="http://schemas.openxmlformats.org/drawingml/2006/table">
            <a:tbl>
              <a:tblPr firstRow="1" bandRow="1">
                <a:tableStyleId>{5C22544A-7EE6-4342-B048-85BDC9FD1C3A}</a:tableStyleId>
              </a:tblPr>
              <a:tblGrid>
                <a:gridCol w="2263953">
                  <a:extLst>
                    <a:ext uri="{9D8B030D-6E8A-4147-A177-3AD203B41FA5}">
                      <a16:colId xmlns:a16="http://schemas.microsoft.com/office/drawing/2014/main" val="3590413318"/>
                    </a:ext>
                  </a:extLst>
                </a:gridCol>
                <a:gridCol w="1391302">
                  <a:extLst>
                    <a:ext uri="{9D8B030D-6E8A-4147-A177-3AD203B41FA5}">
                      <a16:colId xmlns:a16="http://schemas.microsoft.com/office/drawing/2014/main" val="1693146125"/>
                    </a:ext>
                  </a:extLst>
                </a:gridCol>
              </a:tblGrid>
              <a:tr h="370840">
                <a:tc>
                  <a:txBody>
                    <a:bodyPr/>
                    <a:lstStyle/>
                    <a:p>
                      <a:r>
                        <a:rPr lang="en-GB" b="1" i="0">
                          <a:latin typeface="Lloyds Bank Jack" panose="02000503040000020004" pitchFamily="2" charset="77"/>
                        </a:rPr>
                        <a:t>Date</a:t>
                      </a:r>
                    </a:p>
                  </a:txBody>
                  <a:tcPr/>
                </a:tc>
                <a:tc>
                  <a:txBody>
                    <a:bodyPr/>
                    <a:lstStyle/>
                    <a:p>
                      <a:r>
                        <a:rPr lang="en-GB" b="1" i="0">
                          <a:latin typeface="Lloyds Bank Jack" panose="02000503040000020004" pitchFamily="2" charset="77"/>
                        </a:rPr>
                        <a:t>Income in £</a:t>
                      </a:r>
                    </a:p>
                  </a:txBody>
                  <a:tcPr/>
                </a:tc>
                <a:extLst>
                  <a:ext uri="{0D108BD9-81ED-4DB2-BD59-A6C34878D82A}">
                    <a16:rowId xmlns:a16="http://schemas.microsoft.com/office/drawing/2014/main" val="561212929"/>
                  </a:ext>
                </a:extLst>
              </a:tr>
              <a:tr h="370840">
                <a:tc>
                  <a:txBody>
                    <a:bodyPr/>
                    <a:lstStyle/>
                    <a:p>
                      <a:r>
                        <a:rPr lang="en-GB" b="0" i="0">
                          <a:latin typeface="Lloyds Bank Jack" panose="02000503040000020004" pitchFamily="2" charset="77"/>
                        </a:rPr>
                        <a:t>January</a:t>
                      </a:r>
                    </a:p>
                  </a:txBody>
                  <a:tcPr/>
                </a:tc>
                <a:tc>
                  <a:txBody>
                    <a:bodyPr/>
                    <a:lstStyle/>
                    <a:p>
                      <a:r>
                        <a:rPr lang="en-GB" b="0" i="0">
                          <a:latin typeface="Lloyds Bank Jack" panose="02000503040000020004" pitchFamily="2" charset="77"/>
                        </a:rPr>
                        <a:t>800</a:t>
                      </a:r>
                    </a:p>
                  </a:txBody>
                  <a:tcPr/>
                </a:tc>
                <a:extLst>
                  <a:ext uri="{0D108BD9-81ED-4DB2-BD59-A6C34878D82A}">
                    <a16:rowId xmlns:a16="http://schemas.microsoft.com/office/drawing/2014/main" val="1910332911"/>
                  </a:ext>
                </a:extLst>
              </a:tr>
              <a:tr h="370840">
                <a:tc>
                  <a:txBody>
                    <a:bodyPr/>
                    <a:lstStyle/>
                    <a:p>
                      <a:r>
                        <a:rPr lang="en-GB" b="0" i="0">
                          <a:latin typeface="Lloyds Bank Jack" panose="02000503040000020004" pitchFamily="2" charset="77"/>
                        </a:rPr>
                        <a:t>February</a:t>
                      </a:r>
                    </a:p>
                  </a:txBody>
                  <a:tcPr/>
                </a:tc>
                <a:tc>
                  <a:txBody>
                    <a:bodyPr/>
                    <a:lstStyle/>
                    <a:p>
                      <a:r>
                        <a:rPr lang="en-GB" b="0" i="0">
                          <a:latin typeface="Lloyds Bank Jack" panose="02000503040000020004" pitchFamily="2" charset="77"/>
                        </a:rPr>
                        <a:t>1,500</a:t>
                      </a:r>
                    </a:p>
                  </a:txBody>
                  <a:tcPr/>
                </a:tc>
                <a:extLst>
                  <a:ext uri="{0D108BD9-81ED-4DB2-BD59-A6C34878D82A}">
                    <a16:rowId xmlns:a16="http://schemas.microsoft.com/office/drawing/2014/main" val="296981766"/>
                  </a:ext>
                </a:extLst>
              </a:tr>
              <a:tr h="370840">
                <a:tc>
                  <a:txBody>
                    <a:bodyPr/>
                    <a:lstStyle/>
                    <a:p>
                      <a:r>
                        <a:rPr lang="en-GB" b="0" i="0">
                          <a:latin typeface="Lloyds Bank Jack" panose="02000503040000020004" pitchFamily="2" charset="77"/>
                        </a:rPr>
                        <a:t>March</a:t>
                      </a:r>
                    </a:p>
                  </a:txBody>
                  <a:tcPr/>
                </a:tc>
                <a:tc>
                  <a:txBody>
                    <a:bodyPr/>
                    <a:lstStyle/>
                    <a:p>
                      <a:r>
                        <a:rPr lang="en-GB" b="0" i="0">
                          <a:latin typeface="Lloyds Bank Jack" panose="02000503040000020004" pitchFamily="2" charset="77"/>
                        </a:rPr>
                        <a:t>1,000</a:t>
                      </a:r>
                    </a:p>
                  </a:txBody>
                  <a:tcPr/>
                </a:tc>
                <a:extLst>
                  <a:ext uri="{0D108BD9-81ED-4DB2-BD59-A6C34878D82A}">
                    <a16:rowId xmlns:a16="http://schemas.microsoft.com/office/drawing/2014/main" val="4025664440"/>
                  </a:ext>
                </a:extLst>
              </a:tr>
              <a:tr h="370840">
                <a:tc>
                  <a:txBody>
                    <a:bodyPr/>
                    <a:lstStyle/>
                    <a:p>
                      <a:r>
                        <a:rPr lang="en-GB" b="1" i="0">
                          <a:latin typeface="Lloyds Bank Jack" panose="02000503040000020004" pitchFamily="2" charset="77"/>
                        </a:rPr>
                        <a:t>Total of all 3 months</a:t>
                      </a:r>
                    </a:p>
                  </a:txBody>
                  <a:tcPr/>
                </a:tc>
                <a:tc>
                  <a:txBody>
                    <a:bodyPr/>
                    <a:lstStyle/>
                    <a:p>
                      <a:r>
                        <a:rPr lang="en-GB" b="1" i="0">
                          <a:latin typeface="Lloyds Bank Jack" panose="02000503040000020004" pitchFamily="2" charset="77"/>
                        </a:rPr>
                        <a:t>3,300</a:t>
                      </a:r>
                    </a:p>
                  </a:txBody>
                  <a:tcPr/>
                </a:tc>
                <a:extLst>
                  <a:ext uri="{0D108BD9-81ED-4DB2-BD59-A6C34878D82A}">
                    <a16:rowId xmlns:a16="http://schemas.microsoft.com/office/drawing/2014/main" val="2927982100"/>
                  </a:ext>
                </a:extLst>
              </a:tr>
            </a:tbl>
          </a:graphicData>
        </a:graphic>
      </p:graphicFrame>
    </p:spTree>
    <p:extLst>
      <p:ext uri="{BB962C8B-B14F-4D97-AF65-F5344CB8AC3E}">
        <p14:creationId xmlns:p14="http://schemas.microsoft.com/office/powerpoint/2010/main" val="1907187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a:xfrm>
            <a:off x="252000" y="252000"/>
            <a:ext cx="2584362" cy="424732"/>
          </a:xfrm>
        </p:spPr>
        <p:txBody>
          <a:bodyPr/>
          <a:lstStyle/>
          <a:p>
            <a:r>
              <a:rPr lang="en-GB"/>
              <a:t>Ishan's calculations</a:t>
            </a:r>
          </a:p>
        </p:txBody>
      </p:sp>
      <p:graphicFrame>
        <p:nvGraphicFramePr>
          <p:cNvPr id="4" name="Table 4">
            <a:extLst>
              <a:ext uri="{FF2B5EF4-FFF2-40B4-BE49-F238E27FC236}">
                <a16:creationId xmlns:a16="http://schemas.microsoft.com/office/drawing/2014/main" id="{27BC790A-C7B8-4631-BF82-2BCE49673294}"/>
              </a:ext>
              <a:ext uri="{C183D7F6-B498-43B3-948B-1728B52AA6E4}">
                <adec:decorative xmlns:adec="http://schemas.microsoft.com/office/drawing/2017/decorative" val="1"/>
              </a:ext>
            </a:extLst>
          </p:cNvPr>
          <p:cNvGraphicFramePr>
            <a:graphicFrameLocks noGrp="1"/>
          </p:cNvGraphicFramePr>
          <p:nvPr>
            <p:ph idx="1"/>
          </p:nvPr>
        </p:nvGraphicFramePr>
        <p:xfrm>
          <a:off x="455190" y="1181185"/>
          <a:ext cx="3655255" cy="1854200"/>
        </p:xfrm>
        <a:graphic>
          <a:graphicData uri="http://schemas.openxmlformats.org/drawingml/2006/table">
            <a:tbl>
              <a:tblPr firstRow="1" bandRow="1">
                <a:tableStyleId>{5C22544A-7EE6-4342-B048-85BDC9FD1C3A}</a:tableStyleId>
              </a:tblPr>
              <a:tblGrid>
                <a:gridCol w="2263953">
                  <a:extLst>
                    <a:ext uri="{9D8B030D-6E8A-4147-A177-3AD203B41FA5}">
                      <a16:colId xmlns:a16="http://schemas.microsoft.com/office/drawing/2014/main" val="3590413318"/>
                    </a:ext>
                  </a:extLst>
                </a:gridCol>
                <a:gridCol w="1391302">
                  <a:extLst>
                    <a:ext uri="{9D8B030D-6E8A-4147-A177-3AD203B41FA5}">
                      <a16:colId xmlns:a16="http://schemas.microsoft.com/office/drawing/2014/main" val="1693146125"/>
                    </a:ext>
                  </a:extLst>
                </a:gridCol>
              </a:tblGrid>
              <a:tr h="370840">
                <a:tc>
                  <a:txBody>
                    <a:bodyPr/>
                    <a:lstStyle/>
                    <a:p>
                      <a:r>
                        <a:rPr lang="en-GB" b="1" i="0">
                          <a:latin typeface="Lloyds Bank Jack" panose="02000503040000020004" pitchFamily="2" charset="77"/>
                        </a:rPr>
                        <a:t>Date</a:t>
                      </a:r>
                    </a:p>
                  </a:txBody>
                  <a:tcPr/>
                </a:tc>
                <a:tc>
                  <a:txBody>
                    <a:bodyPr/>
                    <a:lstStyle/>
                    <a:p>
                      <a:r>
                        <a:rPr lang="en-GB" b="1" i="0">
                          <a:latin typeface="Lloyds Bank Jack" panose="02000503040000020004" pitchFamily="2" charset="77"/>
                        </a:rPr>
                        <a:t>Income in £</a:t>
                      </a:r>
                    </a:p>
                  </a:txBody>
                  <a:tcPr/>
                </a:tc>
                <a:extLst>
                  <a:ext uri="{0D108BD9-81ED-4DB2-BD59-A6C34878D82A}">
                    <a16:rowId xmlns:a16="http://schemas.microsoft.com/office/drawing/2014/main" val="561212929"/>
                  </a:ext>
                </a:extLst>
              </a:tr>
              <a:tr h="370840">
                <a:tc>
                  <a:txBody>
                    <a:bodyPr/>
                    <a:lstStyle/>
                    <a:p>
                      <a:r>
                        <a:rPr lang="en-GB" b="0" i="0">
                          <a:latin typeface="Lloyds Bank Jack" panose="02000503040000020004" pitchFamily="2" charset="77"/>
                        </a:rPr>
                        <a:t>January</a:t>
                      </a:r>
                    </a:p>
                  </a:txBody>
                  <a:tcPr/>
                </a:tc>
                <a:tc>
                  <a:txBody>
                    <a:bodyPr/>
                    <a:lstStyle/>
                    <a:p>
                      <a:r>
                        <a:rPr lang="en-GB" b="0" i="0">
                          <a:latin typeface="Lloyds Bank Jack" panose="02000503040000020004" pitchFamily="2" charset="77"/>
                        </a:rPr>
                        <a:t>800</a:t>
                      </a:r>
                    </a:p>
                  </a:txBody>
                  <a:tcPr/>
                </a:tc>
                <a:extLst>
                  <a:ext uri="{0D108BD9-81ED-4DB2-BD59-A6C34878D82A}">
                    <a16:rowId xmlns:a16="http://schemas.microsoft.com/office/drawing/2014/main" val="1910332911"/>
                  </a:ext>
                </a:extLst>
              </a:tr>
              <a:tr h="370840">
                <a:tc>
                  <a:txBody>
                    <a:bodyPr/>
                    <a:lstStyle/>
                    <a:p>
                      <a:r>
                        <a:rPr lang="en-GB" b="0" i="0">
                          <a:latin typeface="Lloyds Bank Jack" panose="02000503040000020004" pitchFamily="2" charset="77"/>
                        </a:rPr>
                        <a:t>February</a:t>
                      </a:r>
                    </a:p>
                  </a:txBody>
                  <a:tcPr/>
                </a:tc>
                <a:tc>
                  <a:txBody>
                    <a:bodyPr/>
                    <a:lstStyle/>
                    <a:p>
                      <a:r>
                        <a:rPr lang="en-GB" b="0" i="0">
                          <a:latin typeface="Lloyds Bank Jack" panose="02000503040000020004" pitchFamily="2" charset="77"/>
                        </a:rPr>
                        <a:t>1,500</a:t>
                      </a:r>
                    </a:p>
                  </a:txBody>
                  <a:tcPr/>
                </a:tc>
                <a:extLst>
                  <a:ext uri="{0D108BD9-81ED-4DB2-BD59-A6C34878D82A}">
                    <a16:rowId xmlns:a16="http://schemas.microsoft.com/office/drawing/2014/main" val="296981766"/>
                  </a:ext>
                </a:extLst>
              </a:tr>
              <a:tr h="370840">
                <a:tc>
                  <a:txBody>
                    <a:bodyPr/>
                    <a:lstStyle/>
                    <a:p>
                      <a:r>
                        <a:rPr lang="en-GB" b="0" i="0">
                          <a:latin typeface="Lloyds Bank Jack" panose="02000503040000020004" pitchFamily="2" charset="77"/>
                        </a:rPr>
                        <a:t>March</a:t>
                      </a:r>
                    </a:p>
                  </a:txBody>
                  <a:tcPr/>
                </a:tc>
                <a:tc>
                  <a:txBody>
                    <a:bodyPr/>
                    <a:lstStyle/>
                    <a:p>
                      <a:r>
                        <a:rPr lang="en-GB" b="0" i="0">
                          <a:latin typeface="Lloyds Bank Jack" panose="02000503040000020004" pitchFamily="2" charset="77"/>
                        </a:rPr>
                        <a:t>1,000</a:t>
                      </a:r>
                    </a:p>
                  </a:txBody>
                  <a:tcPr/>
                </a:tc>
                <a:extLst>
                  <a:ext uri="{0D108BD9-81ED-4DB2-BD59-A6C34878D82A}">
                    <a16:rowId xmlns:a16="http://schemas.microsoft.com/office/drawing/2014/main" val="4025664440"/>
                  </a:ext>
                </a:extLst>
              </a:tr>
              <a:tr h="370840">
                <a:tc>
                  <a:txBody>
                    <a:bodyPr/>
                    <a:lstStyle/>
                    <a:p>
                      <a:r>
                        <a:rPr lang="en-GB" b="1" i="0">
                          <a:latin typeface="Lloyds Bank Jack" panose="02000503040000020004" pitchFamily="2" charset="77"/>
                        </a:rPr>
                        <a:t>Total of all 3 months</a:t>
                      </a:r>
                    </a:p>
                  </a:txBody>
                  <a:tcPr/>
                </a:tc>
                <a:tc>
                  <a:txBody>
                    <a:bodyPr/>
                    <a:lstStyle/>
                    <a:p>
                      <a:r>
                        <a:rPr lang="en-GB" b="1" i="0">
                          <a:latin typeface="Lloyds Bank Jack" panose="02000503040000020004" pitchFamily="2" charset="77"/>
                        </a:rPr>
                        <a:t>3,300</a:t>
                      </a:r>
                    </a:p>
                  </a:txBody>
                  <a:tcPr/>
                </a:tc>
                <a:extLst>
                  <a:ext uri="{0D108BD9-81ED-4DB2-BD59-A6C34878D82A}">
                    <a16:rowId xmlns:a16="http://schemas.microsoft.com/office/drawing/2014/main" val="2927982100"/>
                  </a:ext>
                </a:extLst>
              </a:tr>
            </a:tbl>
          </a:graphicData>
        </a:graphic>
      </p:graphicFrame>
      <p:graphicFrame>
        <p:nvGraphicFramePr>
          <p:cNvPr id="6" name="Table 4">
            <a:extLst>
              <a:ext uri="{FF2B5EF4-FFF2-40B4-BE49-F238E27FC236}">
                <a16:creationId xmlns:a16="http://schemas.microsoft.com/office/drawing/2014/main" id="{F1412093-4E44-409F-965F-882A79480EB8}"/>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738418317"/>
              </p:ext>
            </p:extLst>
          </p:nvPr>
        </p:nvGraphicFramePr>
        <p:xfrm>
          <a:off x="4383718" y="1181185"/>
          <a:ext cx="4439772" cy="1854000"/>
        </p:xfrm>
        <a:graphic>
          <a:graphicData uri="http://schemas.openxmlformats.org/drawingml/2006/table">
            <a:tbl>
              <a:tblPr firstRow="1" bandRow="1">
                <a:tableStyleId>{5C22544A-7EE6-4342-B048-85BDC9FD1C3A}</a:tableStyleId>
              </a:tblPr>
              <a:tblGrid>
                <a:gridCol w="2398845">
                  <a:extLst>
                    <a:ext uri="{9D8B030D-6E8A-4147-A177-3AD203B41FA5}">
                      <a16:colId xmlns:a16="http://schemas.microsoft.com/office/drawing/2014/main" val="3590413318"/>
                    </a:ext>
                  </a:extLst>
                </a:gridCol>
                <a:gridCol w="2040927">
                  <a:extLst>
                    <a:ext uri="{9D8B030D-6E8A-4147-A177-3AD203B41FA5}">
                      <a16:colId xmlns:a16="http://schemas.microsoft.com/office/drawing/2014/main" val="1693146125"/>
                    </a:ext>
                  </a:extLst>
                </a:gridCol>
              </a:tblGrid>
              <a:tr h="392296">
                <a:tc>
                  <a:txBody>
                    <a:bodyPr/>
                    <a:lstStyle/>
                    <a:p>
                      <a:r>
                        <a:rPr lang="en-GB" b="1" i="0">
                          <a:latin typeface="Lloyds Bank Jack" panose="02000503040000020004" pitchFamily="2" charset="77"/>
                        </a:rPr>
                        <a:t>Date</a:t>
                      </a:r>
                    </a:p>
                  </a:txBody>
                  <a:tcPr/>
                </a:tc>
                <a:tc>
                  <a:txBody>
                    <a:bodyPr/>
                    <a:lstStyle/>
                    <a:p>
                      <a:r>
                        <a:rPr lang="en-GB" b="1" i="0">
                          <a:latin typeface="Lloyds Bank Jack" panose="02000503040000020004" pitchFamily="2" charset="77"/>
                        </a:rPr>
                        <a:t>Income in £</a:t>
                      </a:r>
                    </a:p>
                  </a:txBody>
                  <a:tcPr/>
                </a:tc>
                <a:extLst>
                  <a:ext uri="{0D108BD9-81ED-4DB2-BD59-A6C34878D82A}">
                    <a16:rowId xmlns:a16="http://schemas.microsoft.com/office/drawing/2014/main" val="561212929"/>
                  </a:ext>
                </a:extLst>
              </a:tr>
              <a:tr h="392296">
                <a:tc>
                  <a:txBody>
                    <a:bodyPr/>
                    <a:lstStyle/>
                    <a:p>
                      <a:r>
                        <a:rPr lang="en-GB" b="0" i="0">
                          <a:latin typeface="Lloyds Bank Jack" panose="02000503040000020004" pitchFamily="2" charset="77"/>
                        </a:rPr>
                        <a:t>Total of all 3 months</a:t>
                      </a:r>
                    </a:p>
                  </a:txBody>
                  <a:tcPr/>
                </a:tc>
                <a:tc>
                  <a:txBody>
                    <a:bodyPr/>
                    <a:lstStyle/>
                    <a:p>
                      <a:r>
                        <a:rPr lang="en-GB" b="0" i="0">
                          <a:latin typeface="Lloyds Bank Jack" panose="02000503040000020004" pitchFamily="2" charset="77"/>
                        </a:rPr>
                        <a:t>3,300</a:t>
                      </a:r>
                    </a:p>
                  </a:txBody>
                  <a:tcPr/>
                </a:tc>
                <a:extLst>
                  <a:ext uri="{0D108BD9-81ED-4DB2-BD59-A6C34878D82A}">
                    <a16:rowId xmlns:a16="http://schemas.microsoft.com/office/drawing/2014/main" val="2927982100"/>
                  </a:ext>
                </a:extLst>
              </a:tr>
              <a:tr h="677112">
                <a:tc>
                  <a:txBody>
                    <a:bodyPr/>
                    <a:lstStyle/>
                    <a:p>
                      <a:r>
                        <a:rPr lang="en-GB" b="0" i="0">
                          <a:latin typeface="Lloyds Bank Jack" panose="02000503040000020004" pitchFamily="2" charset="77"/>
                        </a:rPr>
                        <a:t>Divide that by the number of months (3)</a:t>
                      </a:r>
                    </a:p>
                  </a:txBody>
                  <a:tcPr/>
                </a:tc>
                <a:tc>
                  <a:txBody>
                    <a:bodyPr/>
                    <a:lstStyle/>
                    <a:p>
                      <a:r>
                        <a:rPr lang="en-GB" b="0" i="0">
                          <a:latin typeface="Lloyds Bank Jack" panose="02000503040000020004" pitchFamily="2" charset="77"/>
                        </a:rPr>
                        <a:t>3,300 / 3</a:t>
                      </a:r>
                    </a:p>
                  </a:txBody>
                  <a:tcPr/>
                </a:tc>
                <a:extLst>
                  <a:ext uri="{0D108BD9-81ED-4DB2-BD59-A6C34878D82A}">
                    <a16:rowId xmlns:a16="http://schemas.microsoft.com/office/drawing/2014/main" val="3845525556"/>
                  </a:ext>
                </a:extLst>
              </a:tr>
              <a:tr h="392296">
                <a:tc>
                  <a:txBody>
                    <a:bodyPr/>
                    <a:lstStyle/>
                    <a:p>
                      <a:r>
                        <a:rPr lang="en-GB" b="1" i="0">
                          <a:latin typeface="Lloyds Bank Jack" panose="02000503040000020004" pitchFamily="2" charset="77"/>
                        </a:rPr>
                        <a:t>Average</a:t>
                      </a:r>
                    </a:p>
                  </a:txBody>
                  <a:tcPr/>
                </a:tc>
                <a:tc>
                  <a:txBody>
                    <a:bodyPr/>
                    <a:lstStyle/>
                    <a:p>
                      <a:r>
                        <a:rPr lang="en-GB" b="1" i="0">
                          <a:latin typeface="Lloyds Bank Jack" panose="02000503040000020004" pitchFamily="2" charset="77"/>
                        </a:rPr>
                        <a:t>1,100</a:t>
                      </a:r>
                    </a:p>
                  </a:txBody>
                  <a:tcPr/>
                </a:tc>
                <a:extLst>
                  <a:ext uri="{0D108BD9-81ED-4DB2-BD59-A6C34878D82A}">
                    <a16:rowId xmlns:a16="http://schemas.microsoft.com/office/drawing/2014/main" val="3328247136"/>
                  </a:ext>
                </a:extLst>
              </a:tr>
            </a:tbl>
          </a:graphicData>
        </a:graphic>
      </p:graphicFrame>
    </p:spTree>
    <p:extLst>
      <p:ext uri="{BB962C8B-B14F-4D97-AF65-F5344CB8AC3E}">
        <p14:creationId xmlns:p14="http://schemas.microsoft.com/office/powerpoint/2010/main" val="4240674004"/>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DE33-E463-401A-BE81-B2780EF5569D}"/>
              </a:ext>
              <a:ext uri="{C183D7F6-B498-43B3-948B-1728B52AA6E4}">
                <adec:decorative xmlns:adec="http://schemas.microsoft.com/office/drawing/2017/decorative" val="1"/>
              </a:ext>
            </a:extLst>
          </p:cNvPr>
          <p:cNvSpPr>
            <a:spLocks noGrp="1"/>
          </p:cNvSpPr>
          <p:nvPr>
            <p:ph type="title"/>
          </p:nvPr>
        </p:nvSpPr>
        <p:spPr>
          <a:xfrm>
            <a:off x="252000" y="252000"/>
            <a:ext cx="2584362" cy="424732"/>
          </a:xfrm>
        </p:spPr>
        <p:txBody>
          <a:bodyPr/>
          <a:lstStyle/>
          <a:p>
            <a:r>
              <a:rPr lang="en-GB"/>
              <a:t>Ishan's calculations</a:t>
            </a:r>
          </a:p>
        </p:txBody>
      </p:sp>
      <p:graphicFrame>
        <p:nvGraphicFramePr>
          <p:cNvPr id="4" name="Table 4">
            <a:extLst>
              <a:ext uri="{FF2B5EF4-FFF2-40B4-BE49-F238E27FC236}">
                <a16:creationId xmlns:a16="http://schemas.microsoft.com/office/drawing/2014/main" id="{27BC790A-C7B8-4631-BF82-2BCE49673294}"/>
              </a:ext>
              <a:ext uri="{C183D7F6-B498-43B3-948B-1728B52AA6E4}">
                <adec:decorative xmlns:adec="http://schemas.microsoft.com/office/drawing/2017/decorative" val="1"/>
              </a:ext>
            </a:extLst>
          </p:cNvPr>
          <p:cNvGraphicFramePr>
            <a:graphicFrameLocks noGrp="1"/>
          </p:cNvGraphicFramePr>
          <p:nvPr>
            <p:ph idx="1"/>
          </p:nvPr>
        </p:nvGraphicFramePr>
        <p:xfrm>
          <a:off x="455190" y="1181185"/>
          <a:ext cx="3655255" cy="1854200"/>
        </p:xfrm>
        <a:graphic>
          <a:graphicData uri="http://schemas.openxmlformats.org/drawingml/2006/table">
            <a:tbl>
              <a:tblPr firstRow="1" bandRow="1">
                <a:tableStyleId>{5C22544A-7EE6-4342-B048-85BDC9FD1C3A}</a:tableStyleId>
              </a:tblPr>
              <a:tblGrid>
                <a:gridCol w="2263953">
                  <a:extLst>
                    <a:ext uri="{9D8B030D-6E8A-4147-A177-3AD203B41FA5}">
                      <a16:colId xmlns:a16="http://schemas.microsoft.com/office/drawing/2014/main" val="3590413318"/>
                    </a:ext>
                  </a:extLst>
                </a:gridCol>
                <a:gridCol w="1391302">
                  <a:extLst>
                    <a:ext uri="{9D8B030D-6E8A-4147-A177-3AD203B41FA5}">
                      <a16:colId xmlns:a16="http://schemas.microsoft.com/office/drawing/2014/main" val="1693146125"/>
                    </a:ext>
                  </a:extLst>
                </a:gridCol>
              </a:tblGrid>
              <a:tr h="370840">
                <a:tc>
                  <a:txBody>
                    <a:bodyPr/>
                    <a:lstStyle/>
                    <a:p>
                      <a:r>
                        <a:rPr lang="en-GB" b="1" i="0">
                          <a:latin typeface="Lloyds Bank Jack" panose="02000503040000020004" pitchFamily="2" charset="77"/>
                        </a:rPr>
                        <a:t>Date</a:t>
                      </a:r>
                    </a:p>
                  </a:txBody>
                  <a:tcPr/>
                </a:tc>
                <a:tc>
                  <a:txBody>
                    <a:bodyPr/>
                    <a:lstStyle/>
                    <a:p>
                      <a:r>
                        <a:rPr lang="en-GB" b="1" i="0">
                          <a:latin typeface="Lloyds Bank Jack" panose="02000503040000020004" pitchFamily="2" charset="77"/>
                        </a:rPr>
                        <a:t>Income in £</a:t>
                      </a:r>
                    </a:p>
                  </a:txBody>
                  <a:tcPr/>
                </a:tc>
                <a:extLst>
                  <a:ext uri="{0D108BD9-81ED-4DB2-BD59-A6C34878D82A}">
                    <a16:rowId xmlns:a16="http://schemas.microsoft.com/office/drawing/2014/main" val="561212929"/>
                  </a:ext>
                </a:extLst>
              </a:tr>
              <a:tr h="370840">
                <a:tc>
                  <a:txBody>
                    <a:bodyPr/>
                    <a:lstStyle/>
                    <a:p>
                      <a:r>
                        <a:rPr lang="en-GB" b="0" i="0">
                          <a:latin typeface="Lloyds Bank Jack" panose="02000503040000020004" pitchFamily="2" charset="77"/>
                        </a:rPr>
                        <a:t>January</a:t>
                      </a:r>
                    </a:p>
                  </a:txBody>
                  <a:tcPr/>
                </a:tc>
                <a:tc>
                  <a:txBody>
                    <a:bodyPr/>
                    <a:lstStyle/>
                    <a:p>
                      <a:r>
                        <a:rPr lang="en-GB" b="0" i="0">
                          <a:latin typeface="Lloyds Bank Jack" panose="02000503040000020004" pitchFamily="2" charset="77"/>
                        </a:rPr>
                        <a:t>800</a:t>
                      </a:r>
                    </a:p>
                  </a:txBody>
                  <a:tcPr/>
                </a:tc>
                <a:extLst>
                  <a:ext uri="{0D108BD9-81ED-4DB2-BD59-A6C34878D82A}">
                    <a16:rowId xmlns:a16="http://schemas.microsoft.com/office/drawing/2014/main" val="1910332911"/>
                  </a:ext>
                </a:extLst>
              </a:tr>
              <a:tr h="370840">
                <a:tc>
                  <a:txBody>
                    <a:bodyPr/>
                    <a:lstStyle/>
                    <a:p>
                      <a:r>
                        <a:rPr lang="en-GB" b="0" i="0">
                          <a:latin typeface="Lloyds Bank Jack" panose="02000503040000020004" pitchFamily="2" charset="77"/>
                        </a:rPr>
                        <a:t>February</a:t>
                      </a:r>
                    </a:p>
                  </a:txBody>
                  <a:tcPr/>
                </a:tc>
                <a:tc>
                  <a:txBody>
                    <a:bodyPr/>
                    <a:lstStyle/>
                    <a:p>
                      <a:r>
                        <a:rPr lang="en-GB" b="0" i="0">
                          <a:latin typeface="Lloyds Bank Jack" panose="02000503040000020004" pitchFamily="2" charset="77"/>
                        </a:rPr>
                        <a:t>1,500</a:t>
                      </a:r>
                    </a:p>
                  </a:txBody>
                  <a:tcPr/>
                </a:tc>
                <a:extLst>
                  <a:ext uri="{0D108BD9-81ED-4DB2-BD59-A6C34878D82A}">
                    <a16:rowId xmlns:a16="http://schemas.microsoft.com/office/drawing/2014/main" val="296981766"/>
                  </a:ext>
                </a:extLst>
              </a:tr>
              <a:tr h="370840">
                <a:tc>
                  <a:txBody>
                    <a:bodyPr/>
                    <a:lstStyle/>
                    <a:p>
                      <a:r>
                        <a:rPr lang="en-GB" b="0" i="0">
                          <a:latin typeface="Lloyds Bank Jack" panose="02000503040000020004" pitchFamily="2" charset="77"/>
                        </a:rPr>
                        <a:t>March</a:t>
                      </a:r>
                    </a:p>
                  </a:txBody>
                  <a:tcPr/>
                </a:tc>
                <a:tc>
                  <a:txBody>
                    <a:bodyPr/>
                    <a:lstStyle/>
                    <a:p>
                      <a:r>
                        <a:rPr lang="en-GB" b="0" i="0">
                          <a:latin typeface="Lloyds Bank Jack" panose="02000503040000020004" pitchFamily="2" charset="77"/>
                        </a:rPr>
                        <a:t>1,000</a:t>
                      </a:r>
                    </a:p>
                  </a:txBody>
                  <a:tcPr/>
                </a:tc>
                <a:extLst>
                  <a:ext uri="{0D108BD9-81ED-4DB2-BD59-A6C34878D82A}">
                    <a16:rowId xmlns:a16="http://schemas.microsoft.com/office/drawing/2014/main" val="4025664440"/>
                  </a:ext>
                </a:extLst>
              </a:tr>
              <a:tr h="370840">
                <a:tc>
                  <a:txBody>
                    <a:bodyPr/>
                    <a:lstStyle/>
                    <a:p>
                      <a:r>
                        <a:rPr lang="en-GB" b="1" i="0">
                          <a:latin typeface="Lloyds Bank Jack" panose="02000503040000020004" pitchFamily="2" charset="77"/>
                        </a:rPr>
                        <a:t>Total of all 3 months</a:t>
                      </a:r>
                    </a:p>
                  </a:txBody>
                  <a:tcPr/>
                </a:tc>
                <a:tc>
                  <a:txBody>
                    <a:bodyPr/>
                    <a:lstStyle/>
                    <a:p>
                      <a:r>
                        <a:rPr lang="en-GB" b="1" i="0">
                          <a:latin typeface="Lloyds Bank Jack" panose="02000503040000020004" pitchFamily="2" charset="77"/>
                        </a:rPr>
                        <a:t>3,300</a:t>
                      </a:r>
                    </a:p>
                  </a:txBody>
                  <a:tcPr/>
                </a:tc>
                <a:extLst>
                  <a:ext uri="{0D108BD9-81ED-4DB2-BD59-A6C34878D82A}">
                    <a16:rowId xmlns:a16="http://schemas.microsoft.com/office/drawing/2014/main" val="2927982100"/>
                  </a:ext>
                </a:extLst>
              </a:tr>
            </a:tbl>
          </a:graphicData>
        </a:graphic>
      </p:graphicFrame>
      <p:sp>
        <p:nvSpPr>
          <p:cNvPr id="5" name="TextBox 4">
            <a:extLst>
              <a:ext uri="{FF2B5EF4-FFF2-40B4-BE49-F238E27FC236}">
                <a16:creationId xmlns:a16="http://schemas.microsoft.com/office/drawing/2014/main" id="{E1B1A0B1-DBA0-4F92-A49D-E6C6AF273DDD}"/>
              </a:ext>
              <a:ext uri="{C183D7F6-B498-43B3-948B-1728B52AA6E4}">
                <adec:decorative xmlns:adec="http://schemas.microsoft.com/office/drawing/2017/decorative" val="1"/>
              </a:ext>
            </a:extLst>
          </p:cNvPr>
          <p:cNvSpPr txBox="1"/>
          <p:nvPr/>
        </p:nvSpPr>
        <p:spPr>
          <a:xfrm>
            <a:off x="4033052" y="3310249"/>
            <a:ext cx="4692343" cy="369332"/>
          </a:xfrm>
          <a:prstGeom prst="rect">
            <a:avLst/>
          </a:prstGeom>
          <a:noFill/>
        </p:spPr>
        <p:txBody>
          <a:bodyPr wrap="square" rtlCol="0">
            <a:spAutoFit/>
          </a:bodyPr>
          <a:lstStyle/>
          <a:p>
            <a:pPr algn="ctr"/>
            <a:r>
              <a:rPr lang="en-GB">
                <a:latin typeface="Lloyds Bank Jack" panose="02000503040000020004" pitchFamily="2" charset="77"/>
              </a:rPr>
              <a:t>Ishan’s average income per month is £1,100</a:t>
            </a:r>
          </a:p>
        </p:txBody>
      </p:sp>
      <p:graphicFrame>
        <p:nvGraphicFramePr>
          <p:cNvPr id="6" name="Table 4">
            <a:extLst>
              <a:ext uri="{FF2B5EF4-FFF2-40B4-BE49-F238E27FC236}">
                <a16:creationId xmlns:a16="http://schemas.microsoft.com/office/drawing/2014/main" id="{F1412093-4E44-409F-965F-882A79480EB8}"/>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136602030"/>
              </p:ext>
            </p:extLst>
          </p:nvPr>
        </p:nvGraphicFramePr>
        <p:xfrm>
          <a:off x="4383718" y="1181185"/>
          <a:ext cx="4439772" cy="1854000"/>
        </p:xfrm>
        <a:graphic>
          <a:graphicData uri="http://schemas.openxmlformats.org/drawingml/2006/table">
            <a:tbl>
              <a:tblPr firstRow="1" bandRow="1">
                <a:tableStyleId>{5C22544A-7EE6-4342-B048-85BDC9FD1C3A}</a:tableStyleId>
              </a:tblPr>
              <a:tblGrid>
                <a:gridCol w="2398845">
                  <a:extLst>
                    <a:ext uri="{9D8B030D-6E8A-4147-A177-3AD203B41FA5}">
                      <a16:colId xmlns:a16="http://schemas.microsoft.com/office/drawing/2014/main" val="3590413318"/>
                    </a:ext>
                  </a:extLst>
                </a:gridCol>
                <a:gridCol w="2040927">
                  <a:extLst>
                    <a:ext uri="{9D8B030D-6E8A-4147-A177-3AD203B41FA5}">
                      <a16:colId xmlns:a16="http://schemas.microsoft.com/office/drawing/2014/main" val="1693146125"/>
                    </a:ext>
                  </a:extLst>
                </a:gridCol>
              </a:tblGrid>
              <a:tr h="392296">
                <a:tc>
                  <a:txBody>
                    <a:bodyPr/>
                    <a:lstStyle/>
                    <a:p>
                      <a:r>
                        <a:rPr lang="en-GB" b="1" i="0">
                          <a:latin typeface="Lloyds Bank Jack" panose="02000503040000020004" pitchFamily="2" charset="77"/>
                        </a:rPr>
                        <a:t>Date</a:t>
                      </a:r>
                    </a:p>
                  </a:txBody>
                  <a:tcPr/>
                </a:tc>
                <a:tc>
                  <a:txBody>
                    <a:bodyPr/>
                    <a:lstStyle/>
                    <a:p>
                      <a:r>
                        <a:rPr lang="en-GB" b="1" i="0">
                          <a:latin typeface="Lloyds Bank Jack" panose="02000503040000020004" pitchFamily="2" charset="77"/>
                        </a:rPr>
                        <a:t>Income in £</a:t>
                      </a:r>
                    </a:p>
                  </a:txBody>
                  <a:tcPr/>
                </a:tc>
                <a:extLst>
                  <a:ext uri="{0D108BD9-81ED-4DB2-BD59-A6C34878D82A}">
                    <a16:rowId xmlns:a16="http://schemas.microsoft.com/office/drawing/2014/main" val="561212929"/>
                  </a:ext>
                </a:extLst>
              </a:tr>
              <a:tr h="392296">
                <a:tc>
                  <a:txBody>
                    <a:bodyPr/>
                    <a:lstStyle/>
                    <a:p>
                      <a:r>
                        <a:rPr lang="en-GB" b="0" i="0">
                          <a:latin typeface="Lloyds Bank Jack" panose="02000503040000020004" pitchFamily="2" charset="77"/>
                        </a:rPr>
                        <a:t>Total of all 3 months</a:t>
                      </a:r>
                    </a:p>
                  </a:txBody>
                  <a:tcPr/>
                </a:tc>
                <a:tc>
                  <a:txBody>
                    <a:bodyPr/>
                    <a:lstStyle/>
                    <a:p>
                      <a:r>
                        <a:rPr lang="en-GB" b="0" i="0">
                          <a:latin typeface="Lloyds Bank Jack" panose="02000503040000020004" pitchFamily="2" charset="77"/>
                        </a:rPr>
                        <a:t>3,300</a:t>
                      </a:r>
                    </a:p>
                  </a:txBody>
                  <a:tcPr/>
                </a:tc>
                <a:extLst>
                  <a:ext uri="{0D108BD9-81ED-4DB2-BD59-A6C34878D82A}">
                    <a16:rowId xmlns:a16="http://schemas.microsoft.com/office/drawing/2014/main" val="2927982100"/>
                  </a:ext>
                </a:extLst>
              </a:tr>
              <a:tr h="677112">
                <a:tc>
                  <a:txBody>
                    <a:bodyPr/>
                    <a:lstStyle/>
                    <a:p>
                      <a:r>
                        <a:rPr lang="en-GB" b="0" i="0">
                          <a:latin typeface="Lloyds Bank Jack" panose="02000503040000020004" pitchFamily="2" charset="77"/>
                        </a:rPr>
                        <a:t>Divide that by the number of months (3)</a:t>
                      </a:r>
                    </a:p>
                  </a:txBody>
                  <a:tcPr/>
                </a:tc>
                <a:tc>
                  <a:txBody>
                    <a:bodyPr/>
                    <a:lstStyle/>
                    <a:p>
                      <a:r>
                        <a:rPr lang="en-GB" b="0" i="0">
                          <a:latin typeface="Lloyds Bank Jack" panose="02000503040000020004" pitchFamily="2" charset="77"/>
                        </a:rPr>
                        <a:t>3,300 / 3</a:t>
                      </a:r>
                    </a:p>
                  </a:txBody>
                  <a:tcPr/>
                </a:tc>
                <a:extLst>
                  <a:ext uri="{0D108BD9-81ED-4DB2-BD59-A6C34878D82A}">
                    <a16:rowId xmlns:a16="http://schemas.microsoft.com/office/drawing/2014/main" val="3845525556"/>
                  </a:ext>
                </a:extLst>
              </a:tr>
              <a:tr h="392296">
                <a:tc>
                  <a:txBody>
                    <a:bodyPr/>
                    <a:lstStyle/>
                    <a:p>
                      <a:r>
                        <a:rPr lang="en-GB" b="1" i="0">
                          <a:latin typeface="Lloyds Bank Jack" panose="02000503040000020004" pitchFamily="2" charset="77"/>
                        </a:rPr>
                        <a:t>Average</a:t>
                      </a:r>
                    </a:p>
                  </a:txBody>
                  <a:tcPr/>
                </a:tc>
                <a:tc>
                  <a:txBody>
                    <a:bodyPr/>
                    <a:lstStyle/>
                    <a:p>
                      <a:r>
                        <a:rPr lang="en-GB" b="1" i="0">
                          <a:latin typeface="Lloyds Bank Jack" panose="02000503040000020004" pitchFamily="2" charset="77"/>
                        </a:rPr>
                        <a:t>1,100</a:t>
                      </a:r>
                    </a:p>
                  </a:txBody>
                  <a:tcPr/>
                </a:tc>
                <a:extLst>
                  <a:ext uri="{0D108BD9-81ED-4DB2-BD59-A6C34878D82A}">
                    <a16:rowId xmlns:a16="http://schemas.microsoft.com/office/drawing/2014/main" val="3328247136"/>
                  </a:ext>
                </a:extLst>
              </a:tr>
            </a:tbl>
          </a:graphicData>
        </a:graphic>
      </p:graphicFrame>
    </p:spTree>
    <p:extLst>
      <p:ext uri="{BB962C8B-B14F-4D97-AF65-F5344CB8AC3E}">
        <p14:creationId xmlns:p14="http://schemas.microsoft.com/office/powerpoint/2010/main" val="38063581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C872-9977-470A-DEF8-8F4A68B6F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A5DA2-E537-73A0-CAAC-5641C2CDD97D}"/>
              </a:ext>
            </a:extLst>
          </p:cNvPr>
          <p:cNvSpPr>
            <a:spLocks noGrp="1"/>
          </p:cNvSpPr>
          <p:nvPr>
            <p:ph type="title"/>
          </p:nvPr>
        </p:nvSpPr>
        <p:spPr>
          <a:xfrm>
            <a:off x="1508791" y="2176463"/>
            <a:ext cx="2504212" cy="424732"/>
          </a:xfrm>
        </p:spPr>
        <p:txBody>
          <a:bodyPr/>
          <a:lstStyle/>
          <a:p>
            <a:r>
              <a:rPr lang="en-GB" sz="2400" dirty="0"/>
              <a:t>Pre-session survey</a:t>
            </a:r>
          </a:p>
        </p:txBody>
      </p:sp>
      <p:pic>
        <p:nvPicPr>
          <p:cNvPr id="4" name="Picture 3">
            <a:extLst>
              <a:ext uri="{FF2B5EF4-FFF2-40B4-BE49-F238E27FC236}">
                <a16:creationId xmlns:a16="http://schemas.microsoft.com/office/drawing/2014/main" id="{BD1065BE-43F8-0B66-36F1-DF018560FAEE}"/>
              </a:ext>
            </a:extLst>
          </p:cNvPr>
          <p:cNvPicPr>
            <a:picLocks noChangeAspect="1" noChangeArrowheads="1"/>
          </p:cNvPicPr>
          <p:nvPr/>
        </p:nvPicPr>
        <p:blipFill rotWithShape="1">
          <a:blip r:embed="rId3"/>
          <a:srcRect l="25049" t="36220" r="25077" b="14036"/>
          <a:stretch/>
        </p:blipFill>
        <p:spPr bwMode="auto">
          <a:xfrm>
            <a:off x="5722620" y="1615966"/>
            <a:ext cx="1584698" cy="158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915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Beth</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800575"/>
            <a:ext cx="4320000" cy="3058979"/>
          </a:xfrm>
        </p:spPr>
        <p:txBody>
          <a:bodyPr anchor="t"/>
          <a:lstStyle/>
          <a:p>
            <a:pPr marL="285750" indent="-285750">
              <a:lnSpc>
                <a:spcPct val="125000"/>
              </a:lnSpc>
              <a:buFont typeface="Arial" panose="020B0604020202020204" pitchFamily="34" charset="0"/>
              <a:buChar char="•"/>
            </a:pPr>
            <a:r>
              <a:rPr lang="en-GB" sz="1800"/>
              <a:t>Beth lives in a shared flat</a:t>
            </a:r>
          </a:p>
          <a:p>
            <a:pPr marL="285750" indent="-285750">
              <a:lnSpc>
                <a:spcPct val="125000"/>
              </a:lnSpc>
              <a:buFont typeface="Arial" panose="020B0604020202020204" pitchFamily="34" charset="0"/>
              <a:buChar char="•"/>
            </a:pPr>
            <a:r>
              <a:rPr lang="en-GB" sz="1800"/>
              <a:t>She takes the bus to work</a:t>
            </a:r>
          </a:p>
          <a:p>
            <a:pPr marL="285750" indent="-285750">
              <a:lnSpc>
                <a:spcPct val="125000"/>
              </a:lnSpc>
              <a:buFont typeface="Arial" panose="020B0604020202020204" pitchFamily="34" charset="0"/>
              <a:buChar char="•"/>
            </a:pPr>
            <a:r>
              <a:rPr lang="en-GB" sz="1800"/>
              <a:t>She likes nights out with her friends</a:t>
            </a:r>
          </a:p>
          <a:p>
            <a:pPr marL="285750" indent="-285750">
              <a:lnSpc>
                <a:spcPct val="125000"/>
              </a:lnSpc>
              <a:buFont typeface="Arial" panose="020B0604020202020204" pitchFamily="34" charset="0"/>
              <a:buChar char="•"/>
            </a:pPr>
            <a:r>
              <a:rPr lang="en-GB" sz="1800"/>
              <a:t>She has a big credit card bill that she’s paying off slowly</a:t>
            </a:r>
          </a:p>
          <a:p>
            <a:pPr marL="285750" indent="-285750">
              <a:lnSpc>
                <a:spcPct val="125000"/>
              </a:lnSpc>
              <a:buFont typeface="Arial" panose="020B0604020202020204" pitchFamily="34" charset="0"/>
              <a:buChar char="•"/>
            </a:pPr>
            <a:r>
              <a:rPr lang="en-GB" sz="1800"/>
              <a:t>She’s a bit behind on her council tax payments so she's agreed to pay extra each month to help her catch up</a:t>
            </a:r>
          </a:p>
        </p:txBody>
      </p:sp>
      <p:pic>
        <p:nvPicPr>
          <p:cNvPr id="11" name="Picture Placeholder 11" descr="A picture containing person, outdoor, street, city">
            <a:extLst>
              <a:ext uri="{FF2B5EF4-FFF2-40B4-BE49-F238E27FC236}">
                <a16:creationId xmlns:a16="http://schemas.microsoft.com/office/drawing/2014/main" id="{96DBF0A3-5001-2785-7486-52987F0FDAE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pic>
        <p:nvPicPr>
          <p:cNvPr id="3" name="Picture 2" descr="A person laughing with her hand on her face&#10;&#10;Description automatically generated">
            <a:extLst>
              <a:ext uri="{FF2B5EF4-FFF2-40B4-BE49-F238E27FC236}">
                <a16:creationId xmlns:a16="http://schemas.microsoft.com/office/drawing/2014/main" id="{963EE304-D673-A9B6-82A5-8D83259522E5}"/>
              </a:ext>
            </a:extLst>
          </p:cNvPr>
          <p:cNvPicPr>
            <a:picLocks noChangeAspect="1"/>
          </p:cNvPicPr>
          <p:nvPr/>
        </p:nvPicPr>
        <p:blipFill rotWithShape="1">
          <a:blip r:embed="rId4"/>
          <a:srcRect l="31648" r="3616"/>
          <a:stretch/>
        </p:blipFill>
        <p:spPr>
          <a:xfrm>
            <a:off x="4572000" y="-18472"/>
            <a:ext cx="4572000" cy="4708429"/>
          </a:xfrm>
          <a:prstGeom prst="rect">
            <a:avLst/>
          </a:prstGeom>
        </p:spPr>
      </p:pic>
    </p:spTree>
    <p:extLst>
      <p:ext uri="{BB962C8B-B14F-4D97-AF65-F5344CB8AC3E}">
        <p14:creationId xmlns:p14="http://schemas.microsoft.com/office/powerpoint/2010/main" val="3186748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Beth's outgoings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69332"/>
          </a:xfrm>
        </p:spPr>
        <p:txBody>
          <a:bodyPr anchor="t"/>
          <a:lstStyle/>
          <a:p>
            <a:r>
              <a:rPr lang="en-GB" sz="1800"/>
              <a:t>What might Beth's outgoings be?</a:t>
            </a:r>
          </a:p>
        </p:txBody>
      </p:sp>
      <p:pic>
        <p:nvPicPr>
          <p:cNvPr id="4" name="Picture Placeholder 3" descr="Monthly bills example ">
            <a:extLst>
              <a:ext uri="{FF2B5EF4-FFF2-40B4-BE49-F238E27FC236}">
                <a16:creationId xmlns:a16="http://schemas.microsoft.com/office/drawing/2014/main" id="{E72D516B-21DF-C82A-381D-D825EFB609CC}"/>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
        <p:nvSpPr>
          <p:cNvPr id="5" name="Content Placeholder 7">
            <a:extLst>
              <a:ext uri="{FF2B5EF4-FFF2-40B4-BE49-F238E27FC236}">
                <a16:creationId xmlns:a16="http://schemas.microsoft.com/office/drawing/2014/main" id="{12047DFD-2032-8F61-5155-1867A9214A21}"/>
              </a:ext>
            </a:extLst>
          </p:cNvPr>
          <p:cNvSpPr txBox="1">
            <a:spLocks/>
          </p:cNvSpPr>
          <p:nvPr/>
        </p:nvSpPr>
        <p:spPr bwMode="auto">
          <a:xfrm>
            <a:off x="252000" y="1342077"/>
            <a:ext cx="4320000" cy="2599879"/>
          </a:xfrm>
          <a:prstGeom prst="rect">
            <a:avLst/>
          </a:prstGeom>
          <a:noFill/>
          <a:ln>
            <a:noFill/>
          </a:ln>
          <a:effectLst/>
          <a:extLst>
            <a:ext uri="{909E8E84-426E-40dd-AFC4-6F175D3DCCD1}">
              <a14:hiddenFill xmlns:a14="http://schemas.microsoft.com/office/drawing/2010/main" xmlns:lc="http://schemas.openxmlformats.org/drawingml/2006/lockedCanvas" xmlns="">
                <a:solidFill>
                  <a:schemeClr val="accent1"/>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lc="http://schemas.openxmlformats.org/drawingml/2006/lockedCanvas" xmlns="" val="1"/>
            </a:ext>
          </a:extLst>
        </p:spPr>
        <p:txBody>
          <a:bodyPr vert="horz" wrap="square" lIns="91440" tIns="45720" rIns="91440" bIns="45720"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a:lstStyle>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Utility bills (electric, water, gas)</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Food </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Rent</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Internet / phone </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Council Tax</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Bus fare</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Credit card repayments</a:t>
            </a:r>
          </a:p>
          <a:p>
            <a:pPr marL="285750" indent="-285750" defTabSz="450850">
              <a:lnSpc>
                <a:spcPct val="114000"/>
              </a:lnSpc>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Spending money for her nights out</a:t>
            </a:r>
          </a:p>
        </p:txBody>
      </p:sp>
    </p:spTree>
    <p:extLst>
      <p:ext uri="{BB962C8B-B14F-4D97-AF65-F5344CB8AC3E}">
        <p14:creationId xmlns:p14="http://schemas.microsoft.com/office/powerpoint/2010/main" val="384446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2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2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2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2000"/>
                                        <p:tgtEl>
                                          <p:spTgt spid="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2000"/>
                                        <p:tgtEl>
                                          <p:spTgt spid="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2000"/>
                                        <p:tgtEl>
                                          <p:spTgt spid="5">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2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Alek</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180003" y="759859"/>
            <a:ext cx="4391997" cy="3391698"/>
          </a:xfrm>
        </p:spPr>
        <p:txBody>
          <a:bodyPr anchor="t"/>
          <a:lstStyle/>
          <a:p>
            <a:pPr marL="285750" indent="-285750">
              <a:spcAft>
                <a:spcPts val="600"/>
              </a:spcAft>
              <a:buFont typeface="Arial" panose="020B0604020202020204" pitchFamily="34" charset="0"/>
              <a:buChar char="•"/>
            </a:pPr>
            <a:r>
              <a:rPr lang="en-GB" sz="1800"/>
              <a:t>Alek lives alone in a flat she bought two years ago</a:t>
            </a:r>
          </a:p>
          <a:p>
            <a:pPr marL="285750" indent="-285750">
              <a:spcAft>
                <a:spcPts val="600"/>
              </a:spcAft>
              <a:buFont typeface="Arial" panose="020B0604020202020204" pitchFamily="34" charset="0"/>
              <a:buChar char="•"/>
            </a:pPr>
            <a:r>
              <a:rPr lang="en-GB" sz="1800"/>
              <a:t>She takes the bus to work</a:t>
            </a:r>
          </a:p>
          <a:p>
            <a:pPr marL="285750" indent="-285750">
              <a:spcAft>
                <a:spcPts val="600"/>
              </a:spcAft>
              <a:buFont typeface="Arial" panose="020B0604020202020204" pitchFamily="34" charset="0"/>
              <a:buChar char="•"/>
            </a:pPr>
            <a:r>
              <a:rPr lang="en-GB" sz="1800"/>
              <a:t>She likes to go to the gym in her spare time</a:t>
            </a:r>
          </a:p>
          <a:p>
            <a:pPr marL="285750" indent="-285750">
              <a:spcAft>
                <a:spcPts val="600"/>
              </a:spcAft>
              <a:buFont typeface="Arial" panose="020B0604020202020204" pitchFamily="34" charset="0"/>
              <a:buChar char="•"/>
            </a:pPr>
            <a:r>
              <a:rPr lang="en-GB" sz="1800"/>
              <a:t>She has a small loan which she pays back every month</a:t>
            </a:r>
          </a:p>
          <a:p>
            <a:pPr marL="285750" indent="-285750">
              <a:spcAft>
                <a:spcPts val="600"/>
              </a:spcAft>
              <a:buFont typeface="Arial" panose="020B0604020202020204" pitchFamily="34" charset="0"/>
              <a:buChar char="•"/>
            </a:pPr>
            <a:r>
              <a:rPr lang="en-GB" sz="1800"/>
              <a:t>She’s a bit behind on her council tax payments so she's agreed to pay extra each month to help her catch up</a:t>
            </a:r>
          </a:p>
        </p:txBody>
      </p:sp>
      <p:pic>
        <p:nvPicPr>
          <p:cNvPr id="11" name="Picture Placeholder 11" descr="A picture containing person, outdoor, street, city">
            <a:extLst>
              <a:ext uri="{FF2B5EF4-FFF2-40B4-BE49-F238E27FC236}">
                <a16:creationId xmlns:a16="http://schemas.microsoft.com/office/drawing/2014/main" id="{96DBF0A3-5001-2785-7486-52987F0FDAE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26574601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Alek's outgoings</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52000" y="792000"/>
            <a:ext cx="4140000" cy="369332"/>
          </a:xfrm>
        </p:spPr>
        <p:txBody>
          <a:bodyPr anchor="t"/>
          <a:lstStyle/>
          <a:p>
            <a:r>
              <a:rPr lang="en-GB" sz="1800"/>
              <a:t>What does Alek pay for each month?</a:t>
            </a:r>
          </a:p>
        </p:txBody>
      </p:sp>
      <p:pic>
        <p:nvPicPr>
          <p:cNvPr id="4" name="Picture Placeholder 3" descr="Monthly bills example ">
            <a:extLst>
              <a:ext uri="{FF2B5EF4-FFF2-40B4-BE49-F238E27FC236}">
                <a16:creationId xmlns:a16="http://schemas.microsoft.com/office/drawing/2014/main" id="{E72D516B-21DF-C82A-381D-D825EFB609CC}"/>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p:pic>
      <p:sp>
        <p:nvSpPr>
          <p:cNvPr id="5" name="Content Placeholder 7">
            <a:extLst>
              <a:ext uri="{FF2B5EF4-FFF2-40B4-BE49-F238E27FC236}">
                <a16:creationId xmlns:a16="http://schemas.microsoft.com/office/drawing/2014/main" id="{12047DFD-2032-8F61-5155-1867A9214A21}"/>
              </a:ext>
            </a:extLst>
          </p:cNvPr>
          <p:cNvSpPr txBox="1">
            <a:spLocks/>
          </p:cNvSpPr>
          <p:nvPr/>
        </p:nvSpPr>
        <p:spPr bwMode="auto">
          <a:xfrm>
            <a:off x="252000" y="1342077"/>
            <a:ext cx="4140000" cy="3139321"/>
          </a:xfrm>
          <a:prstGeom prst="rect">
            <a:avLst/>
          </a:prstGeom>
          <a:noFill/>
          <a:ln>
            <a:noFill/>
          </a:ln>
          <a:effectLst/>
          <a:extLst>
            <a:ext uri="{909E8E84-426E-40dd-AFC4-6F175D3DCCD1}">
              <a14:hiddenFill xmlns:a14="http://schemas.microsoft.com/office/drawing/2010/main" xmlns:lc="http://schemas.openxmlformats.org/drawingml/2006/lockedCanvas" xmlns="">
                <a:solidFill>
                  <a:schemeClr val="accent1"/>
                </a:solidFill>
              </a14:hiddenFill>
            </a:ext>
            <a:ext uri="{91240B29-F687-4f45-9708-019B960494DF}">
              <a14:hiddenLine xmlns:a14="http://schemas.microsoft.com/office/drawing/2010/main" xmlns:lc="http://schemas.openxmlformats.org/drawingml/2006/lockedCanvas" xmlns="" w="9525">
                <a:solidFill>
                  <a:schemeClr val="tx1"/>
                </a:solidFill>
                <a:miter lim="800000"/>
                <a:headEnd/>
                <a:tailEnd/>
              </a14:hiddenLine>
            </a:ext>
            <a:ext uri="{AF507438-7753-43e0-B8FC-AC1667EBCBE1}">
              <a14:hiddenEffects xmlns:a14="http://schemas.microsoft.com/office/drawing/2010/main" xmlns:lc="http://schemas.openxmlformats.org/drawingml/2006/lockedCanvas"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lc="http://schemas.openxmlformats.org/drawingml/2006/lockedCanvas" xmlns="" val="1"/>
            </a:ext>
          </a:extLst>
        </p:spPr>
        <p:txBody>
          <a:bodyPr vert="horz" wrap="square" lIns="91440" tIns="45720" rIns="91440" bIns="45720"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a:lstStyle>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Utility bills (electric, water, gas)</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Food </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Mortgage </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Internet / phone </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Insurance</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Council Tax</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Bus fare</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Gym subscription</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Finance payments</a:t>
            </a:r>
          </a:p>
          <a:p>
            <a:pPr marL="285750" indent="-285750" defTabSz="450850">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Debt</a:t>
            </a:r>
          </a:p>
          <a:p>
            <a:pPr defTabSz="450850"/>
            <a:endParaRPr lang="en-GB" kern="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74998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Jo</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1975926"/>
          </a:xfrm>
        </p:spPr>
        <p:txBody>
          <a:bodyPr anchor="t"/>
          <a:lstStyle/>
          <a:p>
            <a:pPr marL="285750" indent="-285750">
              <a:buFont typeface="Arial" panose="020B0604020202020204" pitchFamily="34" charset="0"/>
              <a:buChar char="•"/>
            </a:pPr>
            <a:r>
              <a:rPr lang="en-GB" sz="1800"/>
              <a:t>Jo works as a Teaching Assistant</a:t>
            </a:r>
          </a:p>
          <a:p>
            <a:pPr marL="285750" indent="-285750">
              <a:buFont typeface="Arial" panose="020B0604020202020204" pitchFamily="34" charset="0"/>
              <a:buChar char="•"/>
            </a:pPr>
            <a:r>
              <a:rPr lang="en-GB" sz="1800"/>
              <a:t>She’s a single parent of two sons</a:t>
            </a:r>
          </a:p>
          <a:p>
            <a:pPr marL="285750" indent="-285750">
              <a:buFont typeface="Arial" panose="020B0604020202020204" pitchFamily="34" charset="0"/>
              <a:buChar char="•"/>
            </a:pPr>
            <a:r>
              <a:rPr lang="en-GB" sz="1800"/>
              <a:t>They live in a rented house </a:t>
            </a:r>
          </a:p>
          <a:p>
            <a:pPr marL="285750" indent="-285750">
              <a:buFont typeface="Arial" panose="020B0604020202020204" pitchFamily="34" charset="0"/>
              <a:buChar char="•"/>
            </a:pPr>
            <a:r>
              <a:rPr lang="en-GB" sz="1800"/>
              <a:t>She uses her 15-year old car to get to work and take the boys to school</a:t>
            </a:r>
          </a:p>
          <a:p>
            <a:endParaRPr lang="en-GB" sz="1800"/>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Tree>
    <p:extLst>
      <p:ext uri="{BB962C8B-B14F-4D97-AF65-F5344CB8AC3E}">
        <p14:creationId xmlns:p14="http://schemas.microsoft.com/office/powerpoint/2010/main" val="2127946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income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421881"/>
          </a:xfrm>
        </p:spPr>
        <p:txBody>
          <a:bodyPr anchor="t"/>
          <a:lstStyle/>
          <a:p>
            <a:r>
              <a:rPr lang="en-GB" sz="1800"/>
              <a:t>Jo needs to work out her budget</a:t>
            </a:r>
          </a:p>
          <a:p>
            <a:endParaRPr lang="en-GB" sz="1800"/>
          </a:p>
          <a:p>
            <a:r>
              <a:rPr lang="en-GB" sz="1800"/>
              <a:t>She gets £950 each month from her job, plus £650 in benefits</a:t>
            </a:r>
          </a:p>
          <a:p>
            <a:endParaRPr lang="en-GB" sz="1800"/>
          </a:p>
          <a:p>
            <a:pPr marL="285750" indent="-285750">
              <a:lnSpc>
                <a:spcPct val="125000"/>
              </a:lnSpc>
              <a:buFont typeface="Arial" panose="020B0604020202020204" pitchFamily="34" charset="0"/>
              <a:buChar char="•"/>
            </a:pPr>
            <a:r>
              <a:rPr lang="en-GB" sz="1800"/>
              <a:t>What is her total income?</a:t>
            </a:r>
          </a:p>
          <a:p>
            <a:pPr>
              <a:lnSpc>
                <a:spcPct val="125000"/>
              </a:lnSpc>
            </a:pPr>
            <a:endParaRPr lang="en-GB" sz="1800"/>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Tree>
    <p:extLst>
      <p:ext uri="{BB962C8B-B14F-4D97-AF65-F5344CB8AC3E}">
        <p14:creationId xmlns:p14="http://schemas.microsoft.com/office/powerpoint/2010/main" val="3397853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income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020233"/>
          </a:xfrm>
        </p:spPr>
        <p:txBody>
          <a:bodyPr anchor="t"/>
          <a:lstStyle/>
          <a:p>
            <a:r>
              <a:rPr lang="en-GB" sz="1800"/>
              <a:t>Jo needs to work out her budget</a:t>
            </a:r>
          </a:p>
          <a:p>
            <a:endParaRPr lang="en-GB" sz="1800"/>
          </a:p>
          <a:p>
            <a:r>
              <a:rPr lang="en-GB" sz="1800"/>
              <a:t>She gets £950 each month from her job, plus £650 in benefits</a:t>
            </a:r>
          </a:p>
          <a:p>
            <a:endParaRPr lang="en-GB" sz="1800"/>
          </a:p>
          <a:p>
            <a:pPr marL="285750" indent="-285750">
              <a:lnSpc>
                <a:spcPct val="125000"/>
              </a:lnSpc>
              <a:buFont typeface="Arial" panose="020B0604020202020204" pitchFamily="34" charset="0"/>
              <a:buChar char="•"/>
            </a:pPr>
            <a:r>
              <a:rPr lang="en-GB" sz="1800"/>
              <a:t>What is her total income?</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
        <p:nvSpPr>
          <p:cNvPr id="2" name="TextBox 1">
            <a:extLst>
              <a:ext uri="{FF2B5EF4-FFF2-40B4-BE49-F238E27FC236}">
                <a16:creationId xmlns:a16="http://schemas.microsoft.com/office/drawing/2014/main" id="{6EE4A9B0-403C-9DB7-C374-599200D7025C}"/>
              </a:ext>
            </a:extLst>
          </p:cNvPr>
          <p:cNvSpPr txBox="1"/>
          <p:nvPr/>
        </p:nvSpPr>
        <p:spPr>
          <a:xfrm>
            <a:off x="1165465" y="3084861"/>
            <a:ext cx="1992702" cy="461665"/>
          </a:xfrm>
          <a:prstGeom prst="rect">
            <a:avLst/>
          </a:prstGeom>
          <a:noFill/>
        </p:spPr>
        <p:txBody>
          <a:bodyPr wrap="square" rtlCol="0">
            <a:spAutoFit/>
          </a:bodyPr>
          <a:lstStyle/>
          <a:p>
            <a:r>
              <a:rPr lang="en-GB" sz="2400"/>
              <a:t>£1,600</a:t>
            </a:r>
          </a:p>
        </p:txBody>
      </p:sp>
    </p:spTree>
    <p:extLst>
      <p:ext uri="{BB962C8B-B14F-4D97-AF65-F5344CB8AC3E}">
        <p14:creationId xmlns:p14="http://schemas.microsoft.com/office/powerpoint/2010/main" val="1195011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outgoings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578847"/>
          </a:xfrm>
        </p:spPr>
        <p:txBody>
          <a:bodyPr anchor="t"/>
          <a:lstStyle/>
          <a:p>
            <a:pPr>
              <a:lnSpc>
                <a:spcPct val="125000"/>
              </a:lnSpc>
            </a:pPr>
            <a:r>
              <a:rPr lang="en-GB" sz="1800"/>
              <a:t>Jo’s rent is £800 a month</a:t>
            </a:r>
          </a:p>
          <a:p>
            <a:pPr>
              <a:lnSpc>
                <a:spcPct val="125000"/>
              </a:lnSpc>
            </a:pPr>
            <a:r>
              <a:rPr lang="en-GB" sz="1800"/>
              <a:t>She also spends £200 on utility bills, £110 council tax and £350 on food</a:t>
            </a:r>
          </a:p>
          <a:p>
            <a:pPr>
              <a:lnSpc>
                <a:spcPct val="125000"/>
              </a:lnSpc>
            </a:pPr>
            <a:r>
              <a:rPr lang="en-GB" sz="1800"/>
              <a:t>Her phone and internet bill is £25. Petrol and car insurance are £50</a:t>
            </a:r>
          </a:p>
          <a:p>
            <a:pPr>
              <a:lnSpc>
                <a:spcPct val="125000"/>
              </a:lnSpc>
            </a:pPr>
            <a:endParaRPr lang="en-GB" sz="1200"/>
          </a:p>
          <a:p>
            <a:pPr marL="285750" indent="-285750">
              <a:lnSpc>
                <a:spcPct val="125000"/>
              </a:lnSpc>
              <a:buFont typeface="Arial" panose="020B0604020202020204" pitchFamily="34" charset="0"/>
              <a:buChar char="•"/>
            </a:pPr>
            <a:r>
              <a:rPr lang="en-GB" sz="1800"/>
              <a:t>What is the total of Jo’s outgoings?</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Tree>
    <p:extLst>
      <p:ext uri="{BB962C8B-B14F-4D97-AF65-F5344CB8AC3E}">
        <p14:creationId xmlns:p14="http://schemas.microsoft.com/office/powerpoint/2010/main" val="16487989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outgoings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578847"/>
          </a:xfrm>
        </p:spPr>
        <p:txBody>
          <a:bodyPr anchor="t"/>
          <a:lstStyle/>
          <a:p>
            <a:pPr>
              <a:lnSpc>
                <a:spcPct val="125000"/>
              </a:lnSpc>
            </a:pPr>
            <a:r>
              <a:rPr lang="en-GB" sz="1800"/>
              <a:t>Jo’s rent is £800 a month</a:t>
            </a:r>
          </a:p>
          <a:p>
            <a:pPr>
              <a:lnSpc>
                <a:spcPct val="125000"/>
              </a:lnSpc>
            </a:pPr>
            <a:r>
              <a:rPr lang="en-GB" sz="1800"/>
              <a:t>She also spends £200 on utility bills, £110 council tax and £350 on food</a:t>
            </a:r>
          </a:p>
          <a:p>
            <a:pPr>
              <a:lnSpc>
                <a:spcPct val="125000"/>
              </a:lnSpc>
            </a:pPr>
            <a:r>
              <a:rPr lang="en-GB" sz="1800"/>
              <a:t>Her phone and internet bill is £25. Petrol and car insurance are £50</a:t>
            </a:r>
          </a:p>
          <a:p>
            <a:pPr>
              <a:lnSpc>
                <a:spcPct val="125000"/>
              </a:lnSpc>
            </a:pPr>
            <a:endParaRPr lang="en-GB" sz="1200"/>
          </a:p>
          <a:p>
            <a:pPr marL="285750" indent="-285750">
              <a:lnSpc>
                <a:spcPct val="125000"/>
              </a:lnSpc>
              <a:buFont typeface="Arial" panose="020B0604020202020204" pitchFamily="34" charset="0"/>
              <a:buChar char="•"/>
            </a:pPr>
            <a:r>
              <a:rPr lang="en-GB" sz="1800"/>
              <a:t>What is the total of Jo’s outgoings?</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
        <p:nvSpPr>
          <p:cNvPr id="2" name="TextBox 1">
            <a:extLst>
              <a:ext uri="{FF2B5EF4-FFF2-40B4-BE49-F238E27FC236}">
                <a16:creationId xmlns:a16="http://schemas.microsoft.com/office/drawing/2014/main" id="{C4DF3070-D86C-D20B-9727-745B589AA101}"/>
              </a:ext>
            </a:extLst>
          </p:cNvPr>
          <p:cNvSpPr txBox="1"/>
          <p:nvPr/>
        </p:nvSpPr>
        <p:spPr>
          <a:xfrm>
            <a:off x="1163188" y="3598775"/>
            <a:ext cx="1992702" cy="461665"/>
          </a:xfrm>
          <a:prstGeom prst="rect">
            <a:avLst/>
          </a:prstGeom>
          <a:noFill/>
        </p:spPr>
        <p:txBody>
          <a:bodyPr wrap="square" rtlCol="0">
            <a:spAutoFit/>
          </a:bodyPr>
          <a:lstStyle/>
          <a:p>
            <a:r>
              <a:rPr lang="en-GB" sz="2400"/>
              <a:t>£1,535</a:t>
            </a:r>
          </a:p>
        </p:txBody>
      </p:sp>
    </p:spTree>
    <p:extLst>
      <p:ext uri="{BB962C8B-B14F-4D97-AF65-F5344CB8AC3E}">
        <p14:creationId xmlns:p14="http://schemas.microsoft.com/office/powerpoint/2010/main" val="3082125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budget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a:t>Work out the difference</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a:t>So, Jo’s total monthly income is £1,600 and her outgoings are £1535</a:t>
            </a:r>
          </a:p>
        </p:txBody>
      </p:sp>
    </p:spTree>
    <p:extLst>
      <p:ext uri="{BB962C8B-B14F-4D97-AF65-F5344CB8AC3E}">
        <p14:creationId xmlns:p14="http://schemas.microsoft.com/office/powerpoint/2010/main" val="1157159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588398" y="2248585"/>
            <a:ext cx="1967205" cy="590931"/>
          </a:xfrm>
        </p:spPr>
        <p:txBody>
          <a:bodyPr/>
          <a:lstStyle/>
          <a:p>
            <a:pPr algn="ctr"/>
            <a:r>
              <a:rPr lang="en-US" sz="3600"/>
              <a:t>Welcome</a:t>
            </a:r>
          </a:p>
        </p:txBody>
      </p:sp>
    </p:spTree>
    <p:extLst>
      <p:ext uri="{BB962C8B-B14F-4D97-AF65-F5344CB8AC3E}">
        <p14:creationId xmlns:p14="http://schemas.microsoft.com/office/powerpoint/2010/main" val="3700601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Jo’s budget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a:t>Work out the difference</a:t>
            </a:r>
          </a:p>
        </p:txBody>
      </p:sp>
      <p:pic>
        <p:nvPicPr>
          <p:cNvPr id="4" name="Picture 3" descr="A child washing dishes in a kitchen&#10;&#10;Description automatically generated">
            <a:extLst>
              <a:ext uri="{FF2B5EF4-FFF2-40B4-BE49-F238E27FC236}">
                <a16:creationId xmlns:a16="http://schemas.microsoft.com/office/drawing/2014/main" id="{F4E37AED-D241-5520-6DB8-3B337EC0BBDB}"/>
              </a:ext>
            </a:extLst>
          </p:cNvPr>
          <p:cNvPicPr>
            <a:picLocks noChangeAspect="1"/>
          </p:cNvPicPr>
          <p:nvPr/>
        </p:nvPicPr>
        <p:blipFill rotWithShape="1">
          <a:blip r:embed="rId3"/>
          <a:srcRect l="31081" t="1" r="18247" b="22344"/>
          <a:stretch/>
        </p:blipFill>
        <p:spPr>
          <a:xfrm>
            <a:off x="4566174" y="274"/>
            <a:ext cx="4566174" cy="4665132"/>
          </a:xfrm>
          <a:prstGeom prst="rect">
            <a:avLst/>
          </a:prstGeom>
        </p:spPr>
      </p:pic>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a:t>So, Jo’s total monthly income is £1,600 and her outgoings are £1535</a:t>
            </a:r>
          </a:p>
        </p:txBody>
      </p:sp>
      <p:sp>
        <p:nvSpPr>
          <p:cNvPr id="3" name="TextBox 2">
            <a:extLst>
              <a:ext uri="{FF2B5EF4-FFF2-40B4-BE49-F238E27FC236}">
                <a16:creationId xmlns:a16="http://schemas.microsoft.com/office/drawing/2014/main" id="{BF6962E6-2458-B166-7162-8E7C92230C5D}"/>
              </a:ext>
            </a:extLst>
          </p:cNvPr>
          <p:cNvSpPr txBox="1"/>
          <p:nvPr/>
        </p:nvSpPr>
        <p:spPr>
          <a:xfrm>
            <a:off x="1138913" y="2479356"/>
            <a:ext cx="1992702" cy="461665"/>
          </a:xfrm>
          <a:prstGeom prst="rect">
            <a:avLst/>
          </a:prstGeom>
          <a:noFill/>
        </p:spPr>
        <p:txBody>
          <a:bodyPr wrap="square" rtlCol="0">
            <a:spAutoFit/>
          </a:bodyPr>
          <a:lstStyle/>
          <a:p>
            <a:r>
              <a:rPr lang="en-GB" sz="2400"/>
              <a:t>£65</a:t>
            </a:r>
          </a:p>
        </p:txBody>
      </p:sp>
    </p:spTree>
    <p:extLst>
      <p:ext uri="{BB962C8B-B14F-4D97-AF65-F5344CB8AC3E}">
        <p14:creationId xmlns:p14="http://schemas.microsoft.com/office/powerpoint/2010/main" val="930805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Lee</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1330172"/>
          </a:xfrm>
        </p:spPr>
        <p:txBody>
          <a:bodyPr anchor="t"/>
          <a:lstStyle/>
          <a:p>
            <a:pPr marL="285750" indent="-285750">
              <a:lnSpc>
                <a:spcPct val="114000"/>
              </a:lnSpc>
              <a:spcBef>
                <a:spcPts val="1200"/>
              </a:spcBef>
              <a:buFont typeface="Arial" panose="020B0604020202020204" pitchFamily="34" charset="0"/>
              <a:buChar char="•"/>
            </a:pPr>
            <a:r>
              <a:rPr lang="en-GB" sz="1800" dirty="0"/>
              <a:t>Lee gets Universal Credit</a:t>
            </a:r>
          </a:p>
          <a:p>
            <a:pPr marL="285750" indent="-285750">
              <a:lnSpc>
                <a:spcPct val="114000"/>
              </a:lnSpc>
              <a:spcBef>
                <a:spcPts val="1200"/>
              </a:spcBef>
              <a:buFont typeface="Arial" panose="020B0604020202020204" pitchFamily="34" charset="0"/>
              <a:buChar char="•"/>
            </a:pPr>
            <a:r>
              <a:rPr lang="en-GB" sz="1800" dirty="0"/>
              <a:t>He’s just moved into a rented flat</a:t>
            </a:r>
          </a:p>
          <a:p>
            <a:pPr marL="285750" indent="-285750">
              <a:lnSpc>
                <a:spcPct val="114000"/>
              </a:lnSpc>
              <a:spcBef>
                <a:spcPts val="1200"/>
              </a:spcBef>
              <a:buFont typeface="Arial" panose="020B0604020202020204" pitchFamily="34" charset="0"/>
              <a:buChar char="•"/>
            </a:pPr>
            <a:r>
              <a:rPr lang="en-GB" sz="1800" dirty="0"/>
              <a:t>He uses the bus to get around </a:t>
            </a:r>
          </a:p>
        </p:txBody>
      </p:sp>
      <p:pic>
        <p:nvPicPr>
          <p:cNvPr id="12" name="Picture 11">
            <a:extLst>
              <a:ext uri="{FF2B5EF4-FFF2-40B4-BE49-F238E27FC236}">
                <a16:creationId xmlns:a16="http://schemas.microsoft.com/office/drawing/2014/main" id="{F72CF634-D506-D103-155B-F4C4E6F055B7}"/>
              </a:ext>
            </a:extLst>
          </p:cNvPr>
          <p:cNvPicPr>
            <a:picLocks noChangeAspect="1"/>
          </p:cNvPicPr>
          <p:nvPr/>
        </p:nvPicPr>
        <p:blipFill>
          <a:blip r:embed="rId3"/>
          <a:srcRect l="9632" r="9632"/>
          <a:stretch/>
        </p:blipFill>
        <p:spPr>
          <a:xfrm>
            <a:off x="4572000" y="-17890"/>
            <a:ext cx="4572000" cy="4665132"/>
          </a:xfrm>
          <a:prstGeom prst="rect">
            <a:avLst/>
          </a:prstGeom>
        </p:spPr>
      </p:pic>
    </p:spTree>
    <p:extLst>
      <p:ext uri="{BB962C8B-B14F-4D97-AF65-F5344CB8AC3E}">
        <p14:creationId xmlns:p14="http://schemas.microsoft.com/office/powerpoint/2010/main" val="1163051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income</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792961"/>
            <a:ext cx="4140000" cy="2477281"/>
          </a:xfrm>
        </p:spPr>
        <p:txBody>
          <a:bodyPr anchor="t"/>
          <a:lstStyle/>
          <a:p>
            <a:r>
              <a:rPr lang="en-GB" sz="1800" dirty="0"/>
              <a:t>Lee needs to work out his budget</a:t>
            </a:r>
          </a:p>
          <a:p>
            <a:endParaRPr lang="en-GB" sz="1800" dirty="0"/>
          </a:p>
          <a:p>
            <a:r>
              <a:rPr lang="en-GB" sz="1800" dirty="0"/>
              <a:t>He gets £285 Universal Credit each month</a:t>
            </a:r>
          </a:p>
          <a:p>
            <a:r>
              <a:rPr lang="en-GB" sz="1800" dirty="0">
                <a:latin typeface="Lloyds Bank Jack"/>
              </a:rPr>
              <a:t>He also gets £380 PIP </a:t>
            </a:r>
            <a:endParaRPr lang="en-GB" sz="1800" dirty="0"/>
          </a:p>
          <a:p>
            <a:endParaRPr lang="en-GB" sz="1800" dirty="0"/>
          </a:p>
          <a:p>
            <a:pPr marL="285750" indent="-285750">
              <a:lnSpc>
                <a:spcPct val="125000"/>
              </a:lnSpc>
              <a:buFont typeface="Arial" panose="020B0604020202020204" pitchFamily="34" charset="0"/>
              <a:buChar char="•"/>
            </a:pPr>
            <a:r>
              <a:rPr lang="en-GB" sz="1800" dirty="0"/>
              <a:t>What is his total monthly income?</a:t>
            </a:r>
          </a:p>
          <a:p>
            <a:pPr>
              <a:lnSpc>
                <a:spcPct val="125000"/>
              </a:lnSpc>
            </a:pPr>
            <a:endParaRPr lang="en-GB" sz="1800" dirty="0"/>
          </a:p>
        </p:txBody>
      </p:sp>
      <p:pic>
        <p:nvPicPr>
          <p:cNvPr id="2" name="Picture 1">
            <a:extLst>
              <a:ext uri="{FF2B5EF4-FFF2-40B4-BE49-F238E27FC236}">
                <a16:creationId xmlns:a16="http://schemas.microsoft.com/office/drawing/2014/main" id="{D14673CB-8442-BF1C-E280-1CB5427DC018}"/>
              </a:ext>
            </a:extLst>
          </p:cNvPr>
          <p:cNvPicPr>
            <a:picLocks noChangeAspect="1"/>
          </p:cNvPicPr>
          <p:nvPr/>
        </p:nvPicPr>
        <p:blipFill>
          <a:blip r:embed="rId3"/>
          <a:srcRect l="9632" r="9632"/>
          <a:stretch/>
        </p:blipFill>
        <p:spPr>
          <a:xfrm>
            <a:off x="4572000" y="0"/>
            <a:ext cx="4572000" cy="4665132"/>
          </a:xfrm>
          <a:prstGeom prst="rect">
            <a:avLst/>
          </a:prstGeom>
        </p:spPr>
      </p:pic>
    </p:spTree>
    <p:extLst>
      <p:ext uri="{BB962C8B-B14F-4D97-AF65-F5344CB8AC3E}">
        <p14:creationId xmlns:p14="http://schemas.microsoft.com/office/powerpoint/2010/main" val="25866069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income</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792961"/>
            <a:ext cx="4140000" cy="2477281"/>
          </a:xfrm>
        </p:spPr>
        <p:txBody>
          <a:bodyPr anchor="t"/>
          <a:lstStyle/>
          <a:p>
            <a:r>
              <a:rPr lang="en-GB" sz="1800" dirty="0"/>
              <a:t>Lee needs to work out his budget</a:t>
            </a:r>
          </a:p>
          <a:p>
            <a:endParaRPr lang="en-GB" sz="1800" dirty="0"/>
          </a:p>
          <a:p>
            <a:r>
              <a:rPr lang="en-GB" sz="1800" dirty="0"/>
              <a:t>He gets £285 Universal Credit each month</a:t>
            </a:r>
          </a:p>
          <a:p>
            <a:r>
              <a:rPr lang="en-GB" sz="1800" dirty="0"/>
              <a:t>He also gets £380 PIP </a:t>
            </a:r>
          </a:p>
          <a:p>
            <a:endParaRPr lang="en-GB" sz="1800" dirty="0"/>
          </a:p>
          <a:p>
            <a:pPr marL="285750" indent="-285750">
              <a:lnSpc>
                <a:spcPct val="125000"/>
              </a:lnSpc>
              <a:buFont typeface="Arial" panose="020B0604020202020204" pitchFamily="34" charset="0"/>
              <a:buChar char="•"/>
            </a:pPr>
            <a:r>
              <a:rPr lang="en-GB" sz="1800" dirty="0"/>
              <a:t>What is his total monthly income?</a:t>
            </a:r>
          </a:p>
          <a:p>
            <a:pPr>
              <a:lnSpc>
                <a:spcPct val="125000"/>
              </a:lnSpc>
            </a:pPr>
            <a:endParaRPr lang="en-GB" sz="1800" dirty="0"/>
          </a:p>
        </p:txBody>
      </p:sp>
      <p:pic>
        <p:nvPicPr>
          <p:cNvPr id="2" name="Picture 1">
            <a:extLst>
              <a:ext uri="{FF2B5EF4-FFF2-40B4-BE49-F238E27FC236}">
                <a16:creationId xmlns:a16="http://schemas.microsoft.com/office/drawing/2014/main" id="{D14673CB-8442-BF1C-E280-1CB5427DC018}"/>
              </a:ext>
            </a:extLst>
          </p:cNvPr>
          <p:cNvPicPr>
            <a:picLocks noChangeAspect="1"/>
          </p:cNvPicPr>
          <p:nvPr/>
        </p:nvPicPr>
        <p:blipFill>
          <a:blip r:embed="rId3"/>
          <a:srcRect l="9632" r="9632"/>
          <a:stretch/>
        </p:blipFill>
        <p:spPr>
          <a:xfrm>
            <a:off x="4572000" y="0"/>
            <a:ext cx="4572000" cy="4665132"/>
          </a:xfrm>
          <a:prstGeom prst="rect">
            <a:avLst/>
          </a:prstGeom>
        </p:spPr>
      </p:pic>
      <p:sp>
        <p:nvSpPr>
          <p:cNvPr id="4" name="TextBox 3">
            <a:extLst>
              <a:ext uri="{FF2B5EF4-FFF2-40B4-BE49-F238E27FC236}">
                <a16:creationId xmlns:a16="http://schemas.microsoft.com/office/drawing/2014/main" id="{E2B45DFA-806B-04E8-2940-AF0939567CDB}"/>
              </a:ext>
            </a:extLst>
          </p:cNvPr>
          <p:cNvSpPr txBox="1"/>
          <p:nvPr/>
        </p:nvSpPr>
        <p:spPr>
          <a:xfrm>
            <a:off x="1229855" y="2924806"/>
            <a:ext cx="1992702" cy="461665"/>
          </a:xfrm>
          <a:prstGeom prst="rect">
            <a:avLst/>
          </a:prstGeom>
          <a:noFill/>
        </p:spPr>
        <p:txBody>
          <a:bodyPr wrap="square" rtlCol="0">
            <a:spAutoFit/>
          </a:bodyPr>
          <a:lstStyle/>
          <a:p>
            <a:r>
              <a:rPr lang="en-GB" sz="2400" dirty="0"/>
              <a:t>£665</a:t>
            </a:r>
          </a:p>
        </p:txBody>
      </p:sp>
    </p:spTree>
    <p:extLst>
      <p:ext uri="{BB962C8B-B14F-4D97-AF65-F5344CB8AC3E}">
        <p14:creationId xmlns:p14="http://schemas.microsoft.com/office/powerpoint/2010/main" val="2430407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outgoings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5" y="984504"/>
            <a:ext cx="4344849" cy="3035896"/>
          </a:xfrm>
        </p:spPr>
        <p:txBody>
          <a:bodyPr anchor="t"/>
          <a:lstStyle/>
          <a:p>
            <a:pPr>
              <a:lnSpc>
                <a:spcPct val="125000"/>
              </a:lnSpc>
            </a:pPr>
            <a:r>
              <a:rPr lang="en-GB" sz="1800" dirty="0"/>
              <a:t>Lee pays £80 each month for gas and electricity</a:t>
            </a:r>
          </a:p>
          <a:p>
            <a:pPr>
              <a:lnSpc>
                <a:spcPct val="125000"/>
              </a:lnSpc>
            </a:pPr>
            <a:r>
              <a:rPr lang="en-GB" sz="1800" dirty="0"/>
              <a:t>His food bill is £240</a:t>
            </a:r>
          </a:p>
          <a:p>
            <a:pPr>
              <a:lnSpc>
                <a:spcPct val="125000"/>
              </a:lnSpc>
            </a:pPr>
            <a:r>
              <a:rPr lang="en-GB" sz="1800" dirty="0"/>
              <a:t>He has a bus pass that costs £55 a month</a:t>
            </a:r>
          </a:p>
          <a:p>
            <a:pPr>
              <a:lnSpc>
                <a:spcPct val="125000"/>
              </a:lnSpc>
            </a:pPr>
            <a:r>
              <a:rPr lang="en-GB" sz="1800" dirty="0"/>
              <a:t>He also pays £160 a month Council Tax</a:t>
            </a:r>
          </a:p>
          <a:p>
            <a:pPr>
              <a:lnSpc>
                <a:spcPct val="125000"/>
              </a:lnSpc>
            </a:pPr>
            <a:endParaRPr lang="en-GB" sz="1800" dirty="0"/>
          </a:p>
          <a:p>
            <a:pPr>
              <a:lnSpc>
                <a:spcPct val="125000"/>
              </a:lnSpc>
            </a:pPr>
            <a:endParaRPr lang="en-GB" sz="1200" dirty="0"/>
          </a:p>
          <a:p>
            <a:pPr marL="285750" indent="-285750">
              <a:lnSpc>
                <a:spcPct val="125000"/>
              </a:lnSpc>
              <a:buFont typeface="Arial" panose="020B0604020202020204" pitchFamily="34" charset="0"/>
              <a:buChar char="•"/>
            </a:pPr>
            <a:r>
              <a:rPr lang="en-GB" sz="1800" dirty="0"/>
              <a:t>What is the total of Lee’s outgoings?</a:t>
            </a:r>
          </a:p>
        </p:txBody>
      </p:sp>
      <p:pic>
        <p:nvPicPr>
          <p:cNvPr id="2" name="Picture 1">
            <a:extLst>
              <a:ext uri="{FF2B5EF4-FFF2-40B4-BE49-F238E27FC236}">
                <a16:creationId xmlns:a16="http://schemas.microsoft.com/office/drawing/2014/main" id="{E143F862-72F6-449D-A910-788862AEE84F}"/>
              </a:ext>
            </a:extLst>
          </p:cNvPr>
          <p:cNvPicPr>
            <a:picLocks noChangeAspect="1"/>
          </p:cNvPicPr>
          <p:nvPr/>
        </p:nvPicPr>
        <p:blipFill>
          <a:blip r:embed="rId3"/>
          <a:srcRect l="9632" r="9632"/>
          <a:stretch/>
        </p:blipFill>
        <p:spPr>
          <a:xfrm>
            <a:off x="4572000" y="0"/>
            <a:ext cx="4572000" cy="4665132"/>
          </a:xfrm>
          <a:prstGeom prst="rect">
            <a:avLst/>
          </a:prstGeom>
        </p:spPr>
      </p:pic>
    </p:spTree>
    <p:extLst>
      <p:ext uri="{BB962C8B-B14F-4D97-AF65-F5344CB8AC3E}">
        <p14:creationId xmlns:p14="http://schemas.microsoft.com/office/powerpoint/2010/main" val="2933207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outgoings</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5" y="984504"/>
            <a:ext cx="4344849" cy="3035896"/>
          </a:xfrm>
        </p:spPr>
        <p:txBody>
          <a:bodyPr anchor="t"/>
          <a:lstStyle/>
          <a:p>
            <a:pPr>
              <a:lnSpc>
                <a:spcPct val="125000"/>
              </a:lnSpc>
            </a:pPr>
            <a:r>
              <a:rPr lang="en-GB" sz="1800" dirty="0"/>
              <a:t>Lee pays £80 each month for gas and electricity</a:t>
            </a:r>
          </a:p>
          <a:p>
            <a:pPr>
              <a:lnSpc>
                <a:spcPct val="125000"/>
              </a:lnSpc>
            </a:pPr>
            <a:r>
              <a:rPr lang="en-GB" sz="1800" dirty="0"/>
              <a:t>His food bill is £240</a:t>
            </a:r>
          </a:p>
          <a:p>
            <a:pPr>
              <a:lnSpc>
                <a:spcPct val="125000"/>
              </a:lnSpc>
            </a:pPr>
            <a:r>
              <a:rPr lang="en-GB" sz="1800" dirty="0"/>
              <a:t>He has a bus pass that costs £55 a month</a:t>
            </a:r>
          </a:p>
          <a:p>
            <a:pPr>
              <a:lnSpc>
                <a:spcPct val="125000"/>
              </a:lnSpc>
            </a:pPr>
            <a:r>
              <a:rPr lang="en-GB" sz="1800" dirty="0"/>
              <a:t>He also pays £160 a month Council Tax</a:t>
            </a:r>
          </a:p>
          <a:p>
            <a:pPr>
              <a:lnSpc>
                <a:spcPct val="125000"/>
              </a:lnSpc>
            </a:pPr>
            <a:endParaRPr lang="en-GB" sz="1800" dirty="0"/>
          </a:p>
          <a:p>
            <a:pPr>
              <a:lnSpc>
                <a:spcPct val="125000"/>
              </a:lnSpc>
            </a:pPr>
            <a:endParaRPr lang="en-GB" sz="1200" dirty="0"/>
          </a:p>
          <a:p>
            <a:pPr marL="285750" indent="-285750">
              <a:lnSpc>
                <a:spcPct val="125000"/>
              </a:lnSpc>
              <a:buFont typeface="Arial" panose="020B0604020202020204" pitchFamily="34" charset="0"/>
              <a:buChar char="•"/>
            </a:pPr>
            <a:r>
              <a:rPr lang="en-GB" sz="1800" dirty="0"/>
              <a:t>What is the total of Lee’s outgoings?</a:t>
            </a:r>
          </a:p>
        </p:txBody>
      </p:sp>
      <p:pic>
        <p:nvPicPr>
          <p:cNvPr id="2" name="Picture 1">
            <a:extLst>
              <a:ext uri="{FF2B5EF4-FFF2-40B4-BE49-F238E27FC236}">
                <a16:creationId xmlns:a16="http://schemas.microsoft.com/office/drawing/2014/main" id="{E143F862-72F6-449D-A910-788862AEE84F}"/>
              </a:ext>
            </a:extLst>
          </p:cNvPr>
          <p:cNvPicPr>
            <a:picLocks noChangeAspect="1"/>
          </p:cNvPicPr>
          <p:nvPr/>
        </p:nvPicPr>
        <p:blipFill>
          <a:blip r:embed="rId3"/>
          <a:srcRect l="9632" r="9632"/>
          <a:stretch/>
        </p:blipFill>
        <p:spPr>
          <a:xfrm>
            <a:off x="4572000" y="0"/>
            <a:ext cx="4572000" cy="4665132"/>
          </a:xfrm>
          <a:prstGeom prst="rect">
            <a:avLst/>
          </a:prstGeom>
        </p:spPr>
      </p:pic>
      <p:sp>
        <p:nvSpPr>
          <p:cNvPr id="3" name="TextBox 2">
            <a:extLst>
              <a:ext uri="{FF2B5EF4-FFF2-40B4-BE49-F238E27FC236}">
                <a16:creationId xmlns:a16="http://schemas.microsoft.com/office/drawing/2014/main" id="{BED4B610-176C-D026-0886-19D7BA1B378B}"/>
              </a:ext>
            </a:extLst>
          </p:cNvPr>
          <p:cNvSpPr txBox="1"/>
          <p:nvPr/>
        </p:nvSpPr>
        <p:spPr>
          <a:xfrm>
            <a:off x="1411159" y="4020400"/>
            <a:ext cx="1992702" cy="461665"/>
          </a:xfrm>
          <a:prstGeom prst="rect">
            <a:avLst/>
          </a:prstGeom>
          <a:noFill/>
        </p:spPr>
        <p:txBody>
          <a:bodyPr wrap="square" rtlCol="0">
            <a:spAutoFit/>
          </a:bodyPr>
          <a:lstStyle/>
          <a:p>
            <a:r>
              <a:rPr lang="en-GB" sz="2400" dirty="0"/>
              <a:t>£535</a:t>
            </a:r>
          </a:p>
        </p:txBody>
      </p:sp>
    </p:spTree>
    <p:extLst>
      <p:ext uri="{BB962C8B-B14F-4D97-AF65-F5344CB8AC3E}">
        <p14:creationId xmlns:p14="http://schemas.microsoft.com/office/powerpoint/2010/main" val="17985496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budget</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dirty="0"/>
              <a:t>Work out the difference</a:t>
            </a:r>
          </a:p>
        </p:txBody>
      </p:sp>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dirty="0"/>
              <a:t>So, </a:t>
            </a:r>
            <a:r>
              <a:rPr lang="en-GB" sz="1800" dirty="0"/>
              <a:t>Lee</a:t>
            </a:r>
            <a:r>
              <a:rPr lang="en-GB" sz="1800" kern="0" dirty="0"/>
              <a:t>’s total monthly income is £665 and his outgoings are £535</a:t>
            </a:r>
          </a:p>
        </p:txBody>
      </p:sp>
      <p:pic>
        <p:nvPicPr>
          <p:cNvPr id="3" name="Picture 2">
            <a:extLst>
              <a:ext uri="{FF2B5EF4-FFF2-40B4-BE49-F238E27FC236}">
                <a16:creationId xmlns:a16="http://schemas.microsoft.com/office/drawing/2014/main" id="{1A316AA9-140C-2DF9-86E6-9AA83F819807}"/>
              </a:ext>
            </a:extLst>
          </p:cNvPr>
          <p:cNvPicPr>
            <a:picLocks noChangeAspect="1"/>
          </p:cNvPicPr>
          <p:nvPr/>
        </p:nvPicPr>
        <p:blipFill>
          <a:blip r:embed="rId3"/>
          <a:srcRect l="9632" r="9632"/>
          <a:stretch/>
        </p:blipFill>
        <p:spPr>
          <a:xfrm>
            <a:off x="4572000" y="0"/>
            <a:ext cx="4572000" cy="4665132"/>
          </a:xfrm>
          <a:prstGeom prst="rect">
            <a:avLst/>
          </a:prstGeom>
        </p:spPr>
      </p:pic>
    </p:spTree>
    <p:extLst>
      <p:ext uri="{BB962C8B-B14F-4D97-AF65-F5344CB8AC3E}">
        <p14:creationId xmlns:p14="http://schemas.microsoft.com/office/powerpoint/2010/main" val="16056702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dirty="0"/>
              <a:t>Activity: Lee’s budget</a:t>
            </a:r>
            <a:endParaRPr lang="en-US" dirty="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dirty="0"/>
              <a:t>Work out the difference</a:t>
            </a:r>
          </a:p>
        </p:txBody>
      </p:sp>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dirty="0"/>
              <a:t>So, </a:t>
            </a:r>
            <a:r>
              <a:rPr lang="en-GB" sz="1800" dirty="0"/>
              <a:t>Lee</a:t>
            </a:r>
            <a:r>
              <a:rPr lang="en-GB" sz="1800" kern="0" dirty="0"/>
              <a:t>’s total monthly income is £665 and his outgoings are £535</a:t>
            </a:r>
          </a:p>
        </p:txBody>
      </p:sp>
      <p:pic>
        <p:nvPicPr>
          <p:cNvPr id="3" name="Picture 2">
            <a:extLst>
              <a:ext uri="{FF2B5EF4-FFF2-40B4-BE49-F238E27FC236}">
                <a16:creationId xmlns:a16="http://schemas.microsoft.com/office/drawing/2014/main" id="{1A316AA9-140C-2DF9-86E6-9AA83F819807}"/>
              </a:ext>
            </a:extLst>
          </p:cNvPr>
          <p:cNvPicPr>
            <a:picLocks noChangeAspect="1"/>
          </p:cNvPicPr>
          <p:nvPr/>
        </p:nvPicPr>
        <p:blipFill>
          <a:blip r:embed="rId3"/>
          <a:srcRect l="9632" r="9632"/>
          <a:stretch/>
        </p:blipFill>
        <p:spPr>
          <a:xfrm>
            <a:off x="4572000" y="0"/>
            <a:ext cx="4572000" cy="4665132"/>
          </a:xfrm>
          <a:prstGeom prst="rect">
            <a:avLst/>
          </a:prstGeom>
        </p:spPr>
      </p:pic>
      <p:sp>
        <p:nvSpPr>
          <p:cNvPr id="4" name="TextBox 3">
            <a:extLst>
              <a:ext uri="{FF2B5EF4-FFF2-40B4-BE49-F238E27FC236}">
                <a16:creationId xmlns:a16="http://schemas.microsoft.com/office/drawing/2014/main" id="{379AF436-5BBA-709F-ADA5-0BFAEEFE2FCE}"/>
              </a:ext>
            </a:extLst>
          </p:cNvPr>
          <p:cNvSpPr txBox="1"/>
          <p:nvPr/>
        </p:nvSpPr>
        <p:spPr>
          <a:xfrm>
            <a:off x="1229855" y="2924806"/>
            <a:ext cx="1992702" cy="461665"/>
          </a:xfrm>
          <a:prstGeom prst="rect">
            <a:avLst/>
          </a:prstGeom>
          <a:noFill/>
        </p:spPr>
        <p:txBody>
          <a:bodyPr wrap="square" rtlCol="0">
            <a:spAutoFit/>
          </a:bodyPr>
          <a:lstStyle/>
          <a:p>
            <a:r>
              <a:rPr lang="en-GB" sz="2400" dirty="0"/>
              <a:t>£130</a:t>
            </a:r>
          </a:p>
        </p:txBody>
      </p:sp>
    </p:spTree>
    <p:extLst>
      <p:ext uri="{BB962C8B-B14F-4D97-AF65-F5344CB8AC3E}">
        <p14:creationId xmlns:p14="http://schemas.microsoft.com/office/powerpoint/2010/main" val="27246206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Tony</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1645963"/>
          </a:xfrm>
        </p:spPr>
        <p:txBody>
          <a:bodyPr anchor="t"/>
          <a:lstStyle/>
          <a:p>
            <a:pPr marL="285750" indent="-285750">
              <a:lnSpc>
                <a:spcPct val="114000"/>
              </a:lnSpc>
              <a:spcBef>
                <a:spcPts val="1200"/>
              </a:spcBef>
              <a:buFont typeface="Arial" panose="020B0604020202020204" pitchFamily="34" charset="0"/>
              <a:buChar char="•"/>
            </a:pPr>
            <a:r>
              <a:rPr lang="en-GB" sz="1800"/>
              <a:t>Tony is looking for work</a:t>
            </a:r>
          </a:p>
          <a:p>
            <a:pPr marL="285750" indent="-285750">
              <a:lnSpc>
                <a:spcPct val="114000"/>
              </a:lnSpc>
              <a:spcBef>
                <a:spcPts val="1200"/>
              </a:spcBef>
              <a:buFont typeface="Arial" panose="020B0604020202020204" pitchFamily="34" charset="0"/>
              <a:buChar char="•"/>
            </a:pPr>
            <a:r>
              <a:rPr lang="en-GB" sz="1800"/>
              <a:t>He’s just moved into a shared house</a:t>
            </a:r>
          </a:p>
          <a:p>
            <a:pPr marL="285750" indent="-285750">
              <a:lnSpc>
                <a:spcPct val="114000"/>
              </a:lnSpc>
              <a:spcBef>
                <a:spcPts val="1200"/>
              </a:spcBef>
              <a:buFont typeface="Arial" panose="020B0604020202020204" pitchFamily="34" charset="0"/>
              <a:buChar char="•"/>
            </a:pPr>
            <a:r>
              <a:rPr lang="en-GB" sz="1800"/>
              <a:t>He and his housemates split the bills between them</a:t>
            </a:r>
          </a:p>
        </p:txBody>
      </p:sp>
      <p:pic>
        <p:nvPicPr>
          <p:cNvPr id="12" name="Picture 11" descr="A couple of men smiling and laughing&#10;&#10;Description automatically generated">
            <a:extLst>
              <a:ext uri="{FF2B5EF4-FFF2-40B4-BE49-F238E27FC236}">
                <a16:creationId xmlns:a16="http://schemas.microsoft.com/office/drawing/2014/main" id="{F72CF634-D506-D103-155B-F4C4E6F055B7}"/>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3205132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income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792961"/>
            <a:ext cx="4140000" cy="3557577"/>
          </a:xfrm>
        </p:spPr>
        <p:txBody>
          <a:bodyPr anchor="t"/>
          <a:lstStyle/>
          <a:p>
            <a:r>
              <a:rPr lang="en-GB" sz="1800"/>
              <a:t>Tony needs to work out his budget</a:t>
            </a:r>
          </a:p>
          <a:p>
            <a:endParaRPr lang="en-GB" sz="1800"/>
          </a:p>
          <a:p>
            <a:r>
              <a:rPr lang="en-GB" sz="1800"/>
              <a:t>He gets £285 Universal Credit each month</a:t>
            </a:r>
          </a:p>
          <a:p>
            <a:r>
              <a:rPr lang="en-GB" sz="1800"/>
              <a:t>He also gets £85 Job Seekers Allowance (JSA)  every week. </a:t>
            </a:r>
          </a:p>
          <a:p>
            <a:endParaRPr lang="en-GB" sz="1800"/>
          </a:p>
          <a:p>
            <a:pPr marL="285750" indent="-285750">
              <a:lnSpc>
                <a:spcPct val="125000"/>
              </a:lnSpc>
              <a:buFont typeface="Arial" panose="020B0604020202020204" pitchFamily="34" charset="0"/>
              <a:buChar char="•"/>
            </a:pPr>
            <a:r>
              <a:rPr lang="en-GB" sz="1800"/>
              <a:t>What is his total monthly income?</a:t>
            </a:r>
          </a:p>
          <a:p>
            <a:pPr marL="342900" indent="-342900">
              <a:lnSpc>
                <a:spcPct val="125000"/>
              </a:lnSpc>
              <a:buFont typeface="+mj-lt"/>
              <a:buAutoNum type="arabicPeriod"/>
            </a:pPr>
            <a:r>
              <a:rPr lang="en-GB" sz="1800"/>
              <a:t>Multiply his JSA by 4.2</a:t>
            </a:r>
          </a:p>
          <a:p>
            <a:pPr marL="342900" indent="-342900">
              <a:lnSpc>
                <a:spcPct val="125000"/>
              </a:lnSpc>
              <a:buFont typeface="+mj-lt"/>
              <a:buAutoNum type="arabicPeriod"/>
            </a:pPr>
            <a:r>
              <a:rPr lang="en-GB" sz="1800"/>
              <a:t>Add this to his Universal Credit</a:t>
            </a:r>
          </a:p>
          <a:p>
            <a:pPr>
              <a:lnSpc>
                <a:spcPct val="125000"/>
              </a:lnSpc>
            </a:pPr>
            <a:endParaRPr lang="en-GB" sz="1800"/>
          </a:p>
        </p:txBody>
      </p:sp>
      <p:pic>
        <p:nvPicPr>
          <p:cNvPr id="2" name="Picture 1" descr="A couple of men smiling and laughing&#10;&#10;Description automatically generated">
            <a:extLst>
              <a:ext uri="{FF2B5EF4-FFF2-40B4-BE49-F238E27FC236}">
                <a16:creationId xmlns:a16="http://schemas.microsoft.com/office/drawing/2014/main" id="{D14673CB-8442-BF1C-E280-1CB5427DC018}"/>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2111806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Introductions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792000"/>
            <a:ext cx="4140000" cy="2696123"/>
          </a:xfrm>
        </p:spPr>
        <p:txBody>
          <a:bodyPr anchor="t"/>
          <a:lstStyle/>
          <a:p>
            <a:r>
              <a:rPr lang="en-GB" sz="1800"/>
              <a:t>Your facilitator today is:</a:t>
            </a:r>
          </a:p>
          <a:p>
            <a:endParaRPr lang="en-GB" sz="1800"/>
          </a:p>
          <a:p>
            <a:endParaRPr lang="en-GB" sz="1800"/>
          </a:p>
          <a:p>
            <a:endParaRPr lang="en-GB" sz="1800"/>
          </a:p>
          <a:p>
            <a:r>
              <a:rPr lang="en-GB" sz="1800"/>
              <a:t>Please introduce yourself to the group</a:t>
            </a:r>
          </a:p>
          <a:p>
            <a:endParaRPr lang="en-GB" sz="1800"/>
          </a:p>
          <a:p>
            <a:endParaRPr lang="en-GB" sz="1800"/>
          </a:p>
          <a:p>
            <a:r>
              <a:rPr lang="en-GB" sz="1800"/>
              <a:t>Name something you want to save up for</a:t>
            </a:r>
            <a:endParaRPr lang="en-US" sz="1800"/>
          </a:p>
        </p:txBody>
      </p:sp>
    </p:spTree>
    <p:extLst>
      <p:ext uri="{BB962C8B-B14F-4D97-AF65-F5344CB8AC3E}">
        <p14:creationId xmlns:p14="http://schemas.microsoft.com/office/powerpoint/2010/main" val="36838192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income</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792961"/>
            <a:ext cx="4140000" cy="3825343"/>
          </a:xfrm>
        </p:spPr>
        <p:txBody>
          <a:bodyPr anchor="t"/>
          <a:lstStyle/>
          <a:p>
            <a:r>
              <a:rPr lang="en-GB" sz="1800"/>
              <a:t>Tony needs to work out his budget</a:t>
            </a:r>
          </a:p>
          <a:p>
            <a:endParaRPr lang="en-GB" sz="1800"/>
          </a:p>
          <a:p>
            <a:r>
              <a:rPr lang="en-GB" sz="1800"/>
              <a:t>He gets £285 Universal Credit each month</a:t>
            </a:r>
          </a:p>
          <a:p>
            <a:r>
              <a:rPr lang="en-GB" sz="1800"/>
              <a:t>He also gets £85 Job Seekers Allowance (JSA)  every week. </a:t>
            </a:r>
          </a:p>
          <a:p>
            <a:endParaRPr lang="en-GB" sz="1800"/>
          </a:p>
          <a:p>
            <a:pPr marL="285750" indent="-285750">
              <a:lnSpc>
                <a:spcPct val="125000"/>
              </a:lnSpc>
              <a:buFont typeface="Arial" panose="020B0604020202020204" pitchFamily="34" charset="0"/>
              <a:buChar char="•"/>
            </a:pPr>
            <a:r>
              <a:rPr lang="en-GB" sz="1800"/>
              <a:t>What is his total monthly income?</a:t>
            </a:r>
          </a:p>
          <a:p>
            <a:pPr marL="342900" indent="-342900">
              <a:lnSpc>
                <a:spcPct val="125000"/>
              </a:lnSpc>
              <a:buFont typeface="+mj-lt"/>
              <a:buAutoNum type="arabicPeriod"/>
            </a:pPr>
            <a:r>
              <a:rPr lang="en-GB" sz="2400"/>
              <a:t>£85 x 4.2 = £357</a:t>
            </a:r>
          </a:p>
          <a:p>
            <a:pPr marL="342900" indent="-342900">
              <a:lnSpc>
                <a:spcPct val="125000"/>
              </a:lnSpc>
              <a:buFont typeface="+mj-lt"/>
              <a:buAutoNum type="arabicPeriod"/>
            </a:pPr>
            <a:r>
              <a:rPr lang="en-GB" sz="2400"/>
              <a:t>£357 + £285 = </a:t>
            </a:r>
            <a:r>
              <a:rPr lang="en-GB" sz="2400" b="1"/>
              <a:t>£642</a:t>
            </a:r>
          </a:p>
          <a:p>
            <a:pPr>
              <a:lnSpc>
                <a:spcPct val="125000"/>
              </a:lnSpc>
            </a:pPr>
            <a:endParaRPr lang="en-GB" sz="1800"/>
          </a:p>
        </p:txBody>
      </p:sp>
      <p:pic>
        <p:nvPicPr>
          <p:cNvPr id="2" name="Picture 1" descr="A couple of men smiling and laughing&#10;&#10;Description automatically generated">
            <a:extLst>
              <a:ext uri="{FF2B5EF4-FFF2-40B4-BE49-F238E27FC236}">
                <a16:creationId xmlns:a16="http://schemas.microsoft.com/office/drawing/2014/main" id="{05AA0621-33CE-C7D6-C028-7430DF58CDD5}"/>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1721391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outgoings</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156206" y="984504"/>
            <a:ext cx="4140000" cy="2578847"/>
          </a:xfrm>
        </p:spPr>
        <p:txBody>
          <a:bodyPr anchor="t"/>
          <a:lstStyle/>
          <a:p>
            <a:pPr>
              <a:lnSpc>
                <a:spcPct val="125000"/>
              </a:lnSpc>
            </a:pPr>
            <a:r>
              <a:rPr lang="en-GB" sz="1800"/>
              <a:t>Tony’s rent is £400 a month</a:t>
            </a:r>
          </a:p>
          <a:p>
            <a:pPr>
              <a:lnSpc>
                <a:spcPct val="125000"/>
              </a:lnSpc>
            </a:pPr>
            <a:r>
              <a:rPr lang="en-GB" sz="1800"/>
              <a:t>His monthly share of bills is £60 for gas and electric, plus £40 council tax</a:t>
            </a:r>
          </a:p>
          <a:p>
            <a:pPr>
              <a:lnSpc>
                <a:spcPct val="125000"/>
              </a:lnSpc>
            </a:pPr>
            <a:r>
              <a:rPr lang="en-GB" sz="1800"/>
              <a:t>He pays £100 on food  and £15 for phone and internet</a:t>
            </a:r>
          </a:p>
          <a:p>
            <a:pPr>
              <a:lnSpc>
                <a:spcPct val="125000"/>
              </a:lnSpc>
            </a:pPr>
            <a:endParaRPr lang="en-GB" sz="1200"/>
          </a:p>
          <a:p>
            <a:pPr marL="285750" indent="-285750">
              <a:lnSpc>
                <a:spcPct val="125000"/>
              </a:lnSpc>
              <a:buFont typeface="Arial" panose="020B0604020202020204" pitchFamily="34" charset="0"/>
              <a:buChar char="•"/>
            </a:pPr>
            <a:r>
              <a:rPr lang="en-GB" sz="1800"/>
              <a:t>What is the total of Tony’s outgoings?</a:t>
            </a:r>
          </a:p>
        </p:txBody>
      </p:sp>
      <p:pic>
        <p:nvPicPr>
          <p:cNvPr id="2" name="Picture 1" descr="A couple of men smiling and laughing&#10;&#10;Description automatically generated">
            <a:extLst>
              <a:ext uri="{FF2B5EF4-FFF2-40B4-BE49-F238E27FC236}">
                <a16:creationId xmlns:a16="http://schemas.microsoft.com/office/drawing/2014/main" id="{E143F862-72F6-449D-A910-788862AEE84F}"/>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3979221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outgoings</a:t>
            </a:r>
            <a:endParaRPr lang="en-US"/>
          </a:p>
        </p:txBody>
      </p:sp>
      <p:sp>
        <p:nvSpPr>
          <p:cNvPr id="2" name="TextBox 1">
            <a:extLst>
              <a:ext uri="{FF2B5EF4-FFF2-40B4-BE49-F238E27FC236}">
                <a16:creationId xmlns:a16="http://schemas.microsoft.com/office/drawing/2014/main" id="{C4DF3070-D86C-D20B-9727-745B589AA101}"/>
              </a:ext>
            </a:extLst>
          </p:cNvPr>
          <p:cNvSpPr txBox="1"/>
          <p:nvPr/>
        </p:nvSpPr>
        <p:spPr>
          <a:xfrm>
            <a:off x="1156749" y="3515062"/>
            <a:ext cx="1992702" cy="461665"/>
          </a:xfrm>
          <a:prstGeom prst="rect">
            <a:avLst/>
          </a:prstGeom>
          <a:noFill/>
        </p:spPr>
        <p:txBody>
          <a:bodyPr wrap="square" rtlCol="0">
            <a:spAutoFit/>
          </a:bodyPr>
          <a:lstStyle/>
          <a:p>
            <a:r>
              <a:rPr lang="en-GB" sz="2400"/>
              <a:t>£615</a:t>
            </a:r>
          </a:p>
        </p:txBody>
      </p:sp>
      <p:sp>
        <p:nvSpPr>
          <p:cNvPr id="6" name="Content Placeholder 7">
            <a:extLst>
              <a:ext uri="{FF2B5EF4-FFF2-40B4-BE49-F238E27FC236}">
                <a16:creationId xmlns:a16="http://schemas.microsoft.com/office/drawing/2014/main" id="{D6349045-D18D-48B4-2772-918B2389A308}"/>
              </a:ext>
              <a:ext uri="{C183D7F6-B498-43B3-948B-1728B52AA6E4}">
                <adec:decorative xmlns:adec="http://schemas.microsoft.com/office/drawing/2017/decorative" val="1"/>
              </a:ext>
            </a:extLst>
          </p:cNvPr>
          <p:cNvSpPr>
            <a:spLocks noGrp="1"/>
          </p:cNvSpPr>
          <p:nvPr>
            <p:ph sz="half" idx="2"/>
          </p:nvPr>
        </p:nvSpPr>
        <p:spPr>
          <a:xfrm>
            <a:off x="156206" y="984504"/>
            <a:ext cx="4140000" cy="2578847"/>
          </a:xfrm>
        </p:spPr>
        <p:txBody>
          <a:bodyPr anchor="t"/>
          <a:lstStyle/>
          <a:p>
            <a:pPr>
              <a:lnSpc>
                <a:spcPct val="125000"/>
              </a:lnSpc>
            </a:pPr>
            <a:r>
              <a:rPr lang="en-GB" sz="1800"/>
              <a:t>Tony’s rent is £400 a month</a:t>
            </a:r>
          </a:p>
          <a:p>
            <a:pPr>
              <a:lnSpc>
                <a:spcPct val="125000"/>
              </a:lnSpc>
            </a:pPr>
            <a:r>
              <a:rPr lang="en-GB" sz="1800"/>
              <a:t>His monthly share of bills is £60 for gas and electric, plus £40 council tax</a:t>
            </a:r>
          </a:p>
          <a:p>
            <a:pPr>
              <a:lnSpc>
                <a:spcPct val="125000"/>
              </a:lnSpc>
            </a:pPr>
            <a:r>
              <a:rPr lang="en-GB" sz="1800"/>
              <a:t>He pays £100 on food  and £15 for phone and internet</a:t>
            </a:r>
          </a:p>
          <a:p>
            <a:pPr>
              <a:lnSpc>
                <a:spcPct val="125000"/>
              </a:lnSpc>
            </a:pPr>
            <a:endParaRPr lang="en-GB" sz="1200"/>
          </a:p>
          <a:p>
            <a:pPr marL="285750" indent="-285750">
              <a:lnSpc>
                <a:spcPct val="125000"/>
              </a:lnSpc>
              <a:buFont typeface="Arial" panose="020B0604020202020204" pitchFamily="34" charset="0"/>
              <a:buChar char="•"/>
            </a:pPr>
            <a:r>
              <a:rPr lang="en-GB" sz="1800"/>
              <a:t>What is the total of Tony’s outgoings?</a:t>
            </a:r>
          </a:p>
        </p:txBody>
      </p:sp>
      <p:pic>
        <p:nvPicPr>
          <p:cNvPr id="9" name="Picture 8" descr="A couple of men smiling and laughing&#10;&#10;Description automatically generated">
            <a:extLst>
              <a:ext uri="{FF2B5EF4-FFF2-40B4-BE49-F238E27FC236}">
                <a16:creationId xmlns:a16="http://schemas.microsoft.com/office/drawing/2014/main" id="{F2EC4BB5-F519-5688-9CC1-797925BA692E}"/>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966103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budget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a:t>Work out the difference</a:t>
            </a:r>
          </a:p>
        </p:txBody>
      </p:sp>
      <p:sp>
        <p:nvSpPr>
          <p:cNvPr id="2" name="Content Placeholder 7">
            <a:extLst>
              <a:ext uri="{FF2B5EF4-FFF2-40B4-BE49-F238E27FC236}">
                <a16:creationId xmlns:a16="http://schemas.microsoft.com/office/drawing/2014/main" id="{54AE81D9-21A5-9DB1-900A-AA8B1FA9341D}"/>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a:t>So, </a:t>
            </a:r>
            <a:r>
              <a:rPr lang="en-GB" sz="1800"/>
              <a:t>Tony</a:t>
            </a:r>
            <a:r>
              <a:rPr lang="en-GB" sz="1800" kern="0"/>
              <a:t>’s total monthly income is £642 and his outgoings are £615</a:t>
            </a:r>
          </a:p>
        </p:txBody>
      </p:sp>
      <p:pic>
        <p:nvPicPr>
          <p:cNvPr id="3" name="Picture 2" descr="A couple of men smiling and laughing&#10;&#10;Description automatically generated">
            <a:extLst>
              <a:ext uri="{FF2B5EF4-FFF2-40B4-BE49-F238E27FC236}">
                <a16:creationId xmlns:a16="http://schemas.microsoft.com/office/drawing/2014/main" id="{1A316AA9-140C-2DF9-86E6-9AA83F819807}"/>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518789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Tony’s budget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2019673"/>
            <a:ext cx="4140000" cy="413639"/>
          </a:xfrm>
        </p:spPr>
        <p:txBody>
          <a:bodyPr anchor="t"/>
          <a:lstStyle/>
          <a:p>
            <a:pPr marL="285750" indent="-285750">
              <a:lnSpc>
                <a:spcPct val="125000"/>
              </a:lnSpc>
              <a:buFont typeface="Arial" panose="020B0604020202020204" pitchFamily="34" charset="0"/>
              <a:buChar char="•"/>
            </a:pPr>
            <a:r>
              <a:rPr lang="en-GB" sz="1800"/>
              <a:t>Work out the difference</a:t>
            </a:r>
          </a:p>
        </p:txBody>
      </p:sp>
      <p:sp>
        <p:nvSpPr>
          <p:cNvPr id="3" name="TextBox 2">
            <a:extLst>
              <a:ext uri="{FF2B5EF4-FFF2-40B4-BE49-F238E27FC236}">
                <a16:creationId xmlns:a16="http://schemas.microsoft.com/office/drawing/2014/main" id="{BF6962E6-2458-B166-7162-8E7C92230C5D}"/>
              </a:ext>
            </a:extLst>
          </p:cNvPr>
          <p:cNvSpPr txBox="1"/>
          <p:nvPr/>
        </p:nvSpPr>
        <p:spPr>
          <a:xfrm>
            <a:off x="1159025" y="2485998"/>
            <a:ext cx="1992702" cy="461665"/>
          </a:xfrm>
          <a:prstGeom prst="rect">
            <a:avLst/>
          </a:prstGeom>
          <a:noFill/>
        </p:spPr>
        <p:txBody>
          <a:bodyPr wrap="square" rtlCol="0">
            <a:spAutoFit/>
          </a:bodyPr>
          <a:lstStyle/>
          <a:p>
            <a:r>
              <a:rPr lang="en-GB" sz="2400"/>
              <a:t>£27</a:t>
            </a:r>
          </a:p>
        </p:txBody>
      </p:sp>
      <p:sp>
        <p:nvSpPr>
          <p:cNvPr id="5" name="Content Placeholder 7">
            <a:extLst>
              <a:ext uri="{FF2B5EF4-FFF2-40B4-BE49-F238E27FC236}">
                <a16:creationId xmlns:a16="http://schemas.microsoft.com/office/drawing/2014/main" id="{10DF2D5A-9AAD-FB7C-2FC1-3542AD8D0B59}"/>
              </a:ext>
              <a:ext uri="{C183D7F6-B498-43B3-948B-1728B52AA6E4}">
                <adec:decorative xmlns:adec="http://schemas.microsoft.com/office/drawing/2017/decorative" val="1"/>
              </a:ext>
            </a:extLst>
          </p:cNvPr>
          <p:cNvSpPr txBox="1">
            <a:spLocks/>
          </p:cNvSpPr>
          <p:nvPr/>
        </p:nvSpPr>
        <p:spPr bwMode="auto">
          <a:xfrm>
            <a:off x="215047" y="1020056"/>
            <a:ext cx="4140000" cy="75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nSpc>
                <a:spcPct val="125000"/>
              </a:lnSpc>
            </a:pPr>
            <a:r>
              <a:rPr lang="en-GB" sz="1800" kern="0"/>
              <a:t>So, </a:t>
            </a:r>
            <a:r>
              <a:rPr lang="en-GB" sz="1800"/>
              <a:t>Tony</a:t>
            </a:r>
            <a:r>
              <a:rPr lang="en-GB" sz="1800" kern="0"/>
              <a:t>’s total monthly income is £642 and his outgoings are £615</a:t>
            </a:r>
          </a:p>
        </p:txBody>
      </p:sp>
      <p:pic>
        <p:nvPicPr>
          <p:cNvPr id="6" name="Picture 5" descr="A couple of men smiling and laughing&#10;&#10;Description automatically generated">
            <a:extLst>
              <a:ext uri="{FF2B5EF4-FFF2-40B4-BE49-F238E27FC236}">
                <a16:creationId xmlns:a16="http://schemas.microsoft.com/office/drawing/2014/main" id="{FA02D564-43AE-319B-D159-681C05F011C1}"/>
              </a:ext>
            </a:extLst>
          </p:cNvPr>
          <p:cNvPicPr>
            <a:picLocks noChangeAspect="1"/>
          </p:cNvPicPr>
          <p:nvPr/>
        </p:nvPicPr>
        <p:blipFill rotWithShape="1">
          <a:blip r:embed="rId3"/>
          <a:srcRect r="40741" b="9300"/>
          <a:stretch/>
        </p:blipFill>
        <p:spPr>
          <a:xfrm>
            <a:off x="4572000" y="0"/>
            <a:ext cx="4572000" cy="4665132"/>
          </a:xfrm>
          <a:prstGeom prst="rect">
            <a:avLst/>
          </a:prstGeom>
        </p:spPr>
      </p:pic>
    </p:spTree>
    <p:extLst>
      <p:ext uri="{BB962C8B-B14F-4D97-AF65-F5344CB8AC3E}">
        <p14:creationId xmlns:p14="http://schemas.microsoft.com/office/powerpoint/2010/main" val="17240104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3">
            <a:extLst>
              <a:ext uri="{FF2B5EF4-FFF2-40B4-BE49-F238E27FC236}">
                <a16:creationId xmlns:a16="http://schemas.microsoft.com/office/drawing/2014/main" id="{B2FFC7BD-B455-25A1-0B64-57B79E40FC3D}"/>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a:fillRect/>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Activity: Marc’s budget</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851760"/>
            <a:ext cx="4140000" cy="2917722"/>
          </a:xfrm>
        </p:spPr>
        <p:txBody>
          <a:bodyPr anchor="t"/>
          <a:lstStyle/>
          <a:p>
            <a:r>
              <a:rPr lang="en-GB" sz="1800"/>
              <a:t>Look at Marc’s story in your workbook. Using the budget sheet jot down the following:</a:t>
            </a:r>
          </a:p>
          <a:p>
            <a:endParaRPr lang="en-GB" sz="1800"/>
          </a:p>
          <a:p>
            <a:pPr marL="285750" indent="-285750">
              <a:buFont typeface="Arial" panose="020B0604020202020204" pitchFamily="34" charset="0"/>
              <a:buChar char="•"/>
            </a:pPr>
            <a:r>
              <a:rPr lang="en-GB" sz="1800"/>
              <a:t>Marc's income</a:t>
            </a:r>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r>
              <a:rPr lang="en-GB" sz="1800"/>
              <a:t>Marc's outgoings</a:t>
            </a:r>
          </a:p>
          <a:p>
            <a:pPr marL="285750" indent="-285750">
              <a:buFont typeface="Arial" panose="020B0604020202020204" pitchFamily="34" charset="0"/>
              <a:buChar char="•"/>
            </a:pPr>
            <a:endParaRPr lang="en-GB" sz="1800"/>
          </a:p>
          <a:p>
            <a:pPr marL="285750" indent="-285750">
              <a:buFont typeface="Arial" panose="020B0604020202020204" pitchFamily="34" charset="0"/>
              <a:buChar char="•"/>
            </a:pPr>
            <a:r>
              <a:rPr lang="en-GB" sz="1800"/>
              <a:t>Calculate the difference</a:t>
            </a:r>
          </a:p>
        </p:txBody>
      </p:sp>
      <p:sp>
        <p:nvSpPr>
          <p:cNvPr id="5" name="Content Placeholder 7">
            <a:extLst>
              <a:ext uri="{FF2B5EF4-FFF2-40B4-BE49-F238E27FC236}">
                <a16:creationId xmlns:a16="http://schemas.microsoft.com/office/drawing/2014/main" id="{C55BD947-EC00-4868-B7BD-D1CBB9CE8129}"/>
              </a:ext>
              <a:ext uri="{C183D7F6-B498-43B3-948B-1728B52AA6E4}">
                <adec:decorative xmlns:adec="http://schemas.microsoft.com/office/drawing/2017/decorative" val="1"/>
              </a:ext>
            </a:extLst>
          </p:cNvPr>
          <p:cNvSpPr txBox="1">
            <a:spLocks/>
          </p:cNvSpPr>
          <p:nvPr/>
        </p:nvSpPr>
        <p:spPr bwMode="auto">
          <a:xfrm>
            <a:off x="252000" y="3889553"/>
            <a:ext cx="41400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r>
              <a:rPr lang="en-GB" sz="1800" kern="0"/>
              <a:t>How could Marc save money each month?</a:t>
            </a:r>
          </a:p>
        </p:txBody>
      </p:sp>
    </p:spTree>
    <p:extLst>
      <p:ext uri="{BB962C8B-B14F-4D97-AF65-F5344CB8AC3E}">
        <p14:creationId xmlns:p14="http://schemas.microsoft.com/office/powerpoint/2010/main" val="2351702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424732"/>
          </a:xfrm>
        </p:spPr>
        <p:txBody>
          <a:bodyPr/>
          <a:lstStyle/>
          <a:p>
            <a:r>
              <a:rPr lang="en-GB"/>
              <a:t>Activity: Sam's budget</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57919" y="1206104"/>
            <a:ext cx="4763345" cy="2031325"/>
          </a:xfrm>
        </p:spPr>
        <p:txBody>
          <a:bodyPr anchor="t"/>
          <a:lstStyle/>
          <a:p>
            <a:r>
              <a:rPr lang="en-GB" sz="1800"/>
              <a:t>Take a look at Sam's budget in your workbooks</a:t>
            </a:r>
          </a:p>
          <a:p>
            <a:endParaRPr lang="en-GB" sz="1800"/>
          </a:p>
          <a:p>
            <a:r>
              <a:rPr lang="en-GB" sz="1800"/>
              <a:t>Sam has more outgoings than income</a:t>
            </a:r>
          </a:p>
          <a:p>
            <a:endParaRPr lang="en-GB" sz="1800"/>
          </a:p>
          <a:p>
            <a:r>
              <a:rPr lang="en-GB" sz="1800"/>
              <a:t>What actions could Sam take to </a:t>
            </a:r>
          </a:p>
          <a:p>
            <a:r>
              <a:rPr lang="en-GB" sz="1800"/>
              <a:t>reduce her outgoings?</a:t>
            </a:r>
          </a:p>
        </p:txBody>
      </p:sp>
      <p:pic>
        <p:nvPicPr>
          <p:cNvPr id="6" name="Picture Placeholder 5" descr="Summary of incomings, outgoings and the difference ">
            <a:extLst>
              <a:ext uri="{FF2B5EF4-FFF2-40B4-BE49-F238E27FC236}">
                <a16:creationId xmlns:a16="http://schemas.microsoft.com/office/drawing/2014/main" id="{A2826C8A-092F-5A2E-9E22-692BD816928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16283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309479" y="2248585"/>
            <a:ext cx="2525050" cy="590931"/>
          </a:xfrm>
        </p:spPr>
        <p:txBody>
          <a:bodyPr/>
          <a:lstStyle/>
          <a:p>
            <a:pPr algn="ctr"/>
            <a:r>
              <a:rPr lang="en-US" sz="3600"/>
              <a:t>Online Tools</a:t>
            </a:r>
          </a:p>
        </p:txBody>
      </p:sp>
    </p:spTree>
    <p:extLst>
      <p:ext uri="{BB962C8B-B14F-4D97-AF65-F5344CB8AC3E}">
        <p14:creationId xmlns:p14="http://schemas.microsoft.com/office/powerpoint/2010/main" val="4019157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B02B238-6161-66C2-4C30-CD1B53FB218A}"/>
              </a:ext>
            </a:extLst>
          </p:cNvPr>
          <p:cNvSpPr>
            <a:spLocks noGrp="1"/>
          </p:cNvSpPr>
          <p:nvPr>
            <p:ph sz="half" idx="2"/>
          </p:nvPr>
        </p:nvSpPr>
        <p:spPr>
          <a:xfrm>
            <a:off x="224152" y="570182"/>
            <a:ext cx="4308145" cy="2160591"/>
          </a:xfrm>
        </p:spPr>
        <p:txBody>
          <a:bodyPr/>
          <a:lstStyle/>
          <a:p>
            <a:pPr algn="ctr"/>
            <a:r>
              <a:rPr lang="en-GB" sz="3200"/>
              <a:t>Did you know …</a:t>
            </a:r>
          </a:p>
          <a:p>
            <a:pPr algn="ctr"/>
            <a:r>
              <a:rPr lang="en-GB" sz="3200"/>
              <a:t> there are online tools that can help you calculate your budget?</a:t>
            </a:r>
          </a:p>
        </p:txBody>
      </p:sp>
      <p:grpSp>
        <p:nvGrpSpPr>
          <p:cNvPr id="14" name="Group 13" descr="Money Helper logo ">
            <a:extLst>
              <a:ext uri="{FF2B5EF4-FFF2-40B4-BE49-F238E27FC236}">
                <a16:creationId xmlns:a16="http://schemas.microsoft.com/office/drawing/2014/main" id="{D7AA6DCD-1BD0-181F-7851-7CC6B7860DED}"/>
              </a:ext>
            </a:extLst>
          </p:cNvPr>
          <p:cNvGrpSpPr/>
          <p:nvPr/>
        </p:nvGrpSpPr>
        <p:grpSpPr>
          <a:xfrm>
            <a:off x="1562520" y="3328275"/>
            <a:ext cx="1710813" cy="953729"/>
            <a:chOff x="3726426" y="2123768"/>
            <a:chExt cx="1710813" cy="953729"/>
          </a:xfrm>
        </p:grpSpPr>
        <p:sp>
          <p:nvSpPr>
            <p:cNvPr id="13" name="Rectangle 12">
              <a:extLst>
                <a:ext uri="{FF2B5EF4-FFF2-40B4-BE49-F238E27FC236}">
                  <a16:creationId xmlns:a16="http://schemas.microsoft.com/office/drawing/2014/main" id="{2708A668-4246-BCCA-1A64-C193E7A3C5B8}"/>
                </a:ext>
              </a:extLst>
            </p:cNvPr>
            <p:cNvSpPr/>
            <p:nvPr/>
          </p:nvSpPr>
          <p:spPr>
            <a:xfrm>
              <a:off x="3726426" y="2123768"/>
              <a:ext cx="1710813" cy="95372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Graphic 11">
              <a:hlinkClick r:id="rId3"/>
              <a:extLst>
                <a:ext uri="{FF2B5EF4-FFF2-40B4-BE49-F238E27FC236}">
                  <a16:creationId xmlns:a16="http://schemas.microsoft.com/office/drawing/2014/main" id="{5DDC3F8B-1658-5E55-EE46-E079D65724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7632" y="2308532"/>
              <a:ext cx="1168400" cy="584200"/>
            </a:xfrm>
            <a:prstGeom prst="rect">
              <a:avLst/>
            </a:prstGeom>
          </p:spPr>
        </p:pic>
      </p:grpSp>
      <p:pic>
        <p:nvPicPr>
          <p:cNvPr id="3" name="Picture 2" descr="Budget planned screen on money helper website">
            <a:extLst>
              <a:ext uri="{FF2B5EF4-FFF2-40B4-BE49-F238E27FC236}">
                <a16:creationId xmlns:a16="http://schemas.microsoft.com/office/drawing/2014/main" id="{5A7C387C-957E-42B3-9D54-FFC47AC329DA}"/>
              </a:ext>
            </a:extLst>
          </p:cNvPr>
          <p:cNvPicPr>
            <a:picLocks noChangeAspect="1"/>
          </p:cNvPicPr>
          <p:nvPr/>
        </p:nvPicPr>
        <p:blipFill>
          <a:blip r:embed="rId6"/>
          <a:stretch>
            <a:fillRect/>
          </a:stretch>
        </p:blipFill>
        <p:spPr>
          <a:xfrm>
            <a:off x="4572000" y="383376"/>
            <a:ext cx="4427660" cy="3898628"/>
          </a:xfrm>
          <a:prstGeom prst="rect">
            <a:avLst/>
          </a:prstGeom>
        </p:spPr>
      </p:pic>
    </p:spTree>
    <p:extLst>
      <p:ext uri="{BB962C8B-B14F-4D97-AF65-F5344CB8AC3E}">
        <p14:creationId xmlns:p14="http://schemas.microsoft.com/office/powerpoint/2010/main" val="27933326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sitting on a couch using a computer&#10;&#10;Description automatically generated">
            <a:extLst>
              <a:ext uri="{FF2B5EF4-FFF2-40B4-BE49-F238E27FC236}">
                <a16:creationId xmlns:a16="http://schemas.microsoft.com/office/drawing/2014/main" id="{1ED0A55C-F48B-3A89-087A-BD9D2A78269E}"/>
              </a:ext>
            </a:extLst>
          </p:cNvPr>
          <p:cNvPicPr>
            <a:picLocks noGrp="1" noChangeAspect="1"/>
          </p:cNvPicPr>
          <p:nvPr>
            <p:ph type="pic" sz="quarter" idx="10"/>
          </p:nvPr>
        </p:nvPicPr>
        <p:blipFill>
          <a:blip r:embed="rId3"/>
          <a:srcRect l="17302" r="17302"/>
          <a:stretch>
            <a:fillRect/>
          </a:stretch>
        </p:blipFill>
        <p:spPr/>
      </p:pic>
      <p:sp>
        <p:nvSpPr>
          <p:cNvPr id="6" name="Content Placeholder 5">
            <a:extLst>
              <a:ext uri="{FF2B5EF4-FFF2-40B4-BE49-F238E27FC236}">
                <a16:creationId xmlns:a16="http://schemas.microsoft.com/office/drawing/2014/main" id="{CB02B238-6161-66C2-4C30-CD1B53FB218A}"/>
              </a:ext>
            </a:extLst>
          </p:cNvPr>
          <p:cNvSpPr>
            <a:spLocks noGrp="1"/>
          </p:cNvSpPr>
          <p:nvPr>
            <p:ph sz="half" idx="2"/>
          </p:nvPr>
        </p:nvSpPr>
        <p:spPr>
          <a:xfrm>
            <a:off x="146804" y="266018"/>
            <a:ext cx="4012503" cy="830997"/>
          </a:xfrm>
        </p:spPr>
        <p:txBody>
          <a:bodyPr/>
          <a:lstStyle/>
          <a:p>
            <a:pPr algn="ctr"/>
            <a:r>
              <a:rPr lang="en-GB" sz="2400"/>
              <a:t>Where else can you find tools to help you budget?</a:t>
            </a:r>
          </a:p>
        </p:txBody>
      </p:sp>
      <p:sp>
        <p:nvSpPr>
          <p:cNvPr id="10" name="Content Placeholder 7">
            <a:extLst>
              <a:ext uri="{FF2B5EF4-FFF2-40B4-BE49-F238E27FC236}">
                <a16:creationId xmlns:a16="http://schemas.microsoft.com/office/drawing/2014/main" id="{419DB6EA-E6F9-E763-B882-889E4074D16A}"/>
              </a:ext>
            </a:extLst>
          </p:cNvPr>
          <p:cNvSpPr txBox="1">
            <a:spLocks/>
          </p:cNvSpPr>
          <p:nvPr/>
        </p:nvSpPr>
        <p:spPr bwMode="auto">
          <a:xfrm>
            <a:off x="252000" y="1576745"/>
            <a:ext cx="4320000" cy="2268057"/>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defPPr>
              <a:defRPr lang="en-GB"/>
            </a:defPPr>
            <a:lvl1pPr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1pPr>
            <a:lvl2pPr marL="4572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2pPr>
            <a:lvl3pPr marL="9144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3pPr>
            <a:lvl4pPr marL="13716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4pPr>
            <a:lvl5pPr marL="1828800" algn="l" rtl="0" fontAlgn="base">
              <a:spcBef>
                <a:spcPct val="0"/>
              </a:spcBef>
              <a:spcAft>
                <a:spcPct val="0"/>
              </a:spcAft>
              <a:defRPr kern="1200">
                <a:solidFill>
                  <a:schemeClr val="tx1"/>
                </a:solidFill>
                <a:latin typeface="Arial" panose="020B0604020202020204" pitchFamily="34" charset="0"/>
                <a:ea typeface="Geneva" panose="020B0503030404040204" pitchFamily="34" charset="0"/>
                <a:cs typeface="+mn-cs"/>
              </a:defRPr>
            </a:lvl5pPr>
            <a:lvl6pPr marL="22860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6pPr>
            <a:lvl7pPr marL="27432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7pPr>
            <a:lvl8pPr marL="32004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8pPr>
            <a:lvl9pPr marL="3657600" algn="l" defTabSz="914400" rtl="0" eaLnBrk="1" latinLnBrk="0" hangingPunct="1">
              <a:defRPr kern="1200">
                <a:solidFill>
                  <a:schemeClr val="tx1"/>
                </a:solidFill>
                <a:latin typeface="Arial" panose="020B0604020202020204" pitchFamily="34" charset="0"/>
                <a:ea typeface="Geneva" panose="020B0503030404040204" pitchFamily="34" charset="0"/>
                <a:cs typeface="+mn-cs"/>
              </a:defRPr>
            </a:lvl9pPr>
          </a:lstStyle>
          <a:p>
            <a:pPr marL="285750" indent="-285750" defTabSz="450850">
              <a:lnSpc>
                <a:spcPct val="114000"/>
              </a:lnSpc>
              <a:spcBef>
                <a:spcPts val="1200"/>
              </a:spcBef>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Spreadsheet tools</a:t>
            </a:r>
          </a:p>
          <a:p>
            <a:pPr marL="285750" indent="-285750" defTabSz="450850">
              <a:lnSpc>
                <a:spcPct val="114000"/>
              </a:lnSpc>
              <a:spcBef>
                <a:spcPts val="1200"/>
              </a:spcBef>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Websites</a:t>
            </a:r>
          </a:p>
          <a:p>
            <a:pPr marL="285750" indent="-285750" defTabSz="450850">
              <a:lnSpc>
                <a:spcPct val="114000"/>
              </a:lnSpc>
              <a:spcBef>
                <a:spcPts val="1200"/>
              </a:spcBef>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Mobile apps</a:t>
            </a:r>
          </a:p>
          <a:p>
            <a:pPr marL="285750" indent="-285750" defTabSz="450850">
              <a:lnSpc>
                <a:spcPct val="114000"/>
              </a:lnSpc>
              <a:spcBef>
                <a:spcPts val="1200"/>
              </a:spcBef>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Benefit claim checkers</a:t>
            </a:r>
          </a:p>
          <a:p>
            <a:pPr marL="285750" indent="-285750" defTabSz="450850">
              <a:lnSpc>
                <a:spcPct val="114000"/>
              </a:lnSpc>
              <a:spcBef>
                <a:spcPts val="1200"/>
              </a:spcBef>
              <a:buFont typeface="Arial" panose="020B0604020202020204" pitchFamily="34" charset="0"/>
              <a:buChar char="•"/>
            </a:pPr>
            <a:r>
              <a:rPr lang="en-GB" kern="0">
                <a:latin typeface="Source Sans Pro" panose="020B0503030403020204" pitchFamily="34" charset="0"/>
                <a:ea typeface="Source Sans Pro" panose="020B0503030403020204" pitchFamily="34" charset="0"/>
              </a:rPr>
              <a:t>Comparison tools</a:t>
            </a:r>
          </a:p>
        </p:txBody>
      </p:sp>
      <p:pic>
        <p:nvPicPr>
          <p:cNvPr id="5" name="Picture 4">
            <a:hlinkClick r:id="rId4"/>
            <a:extLst>
              <a:ext uri="{FF2B5EF4-FFF2-40B4-BE49-F238E27FC236}">
                <a16:creationId xmlns:a16="http://schemas.microsoft.com/office/drawing/2014/main" id="{4B7A39E2-0A4A-54C6-A628-560A92E57C51}"/>
              </a:ext>
            </a:extLst>
          </p:cNvPr>
          <p:cNvPicPr>
            <a:picLocks noChangeAspect="1"/>
          </p:cNvPicPr>
          <p:nvPr/>
        </p:nvPicPr>
        <p:blipFill rotWithShape="1">
          <a:blip r:embed="rId5"/>
          <a:srcRect r="13871"/>
          <a:stretch/>
        </p:blipFill>
        <p:spPr>
          <a:xfrm>
            <a:off x="4572000" y="0"/>
            <a:ext cx="4572000" cy="4645479"/>
          </a:xfrm>
          <a:prstGeom prst="rect">
            <a:avLst/>
          </a:prstGeom>
        </p:spPr>
      </p:pic>
    </p:spTree>
    <p:extLst>
      <p:ext uri="{BB962C8B-B14F-4D97-AF65-F5344CB8AC3E}">
        <p14:creationId xmlns:p14="http://schemas.microsoft.com/office/powerpoint/2010/main" val="56343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2000"/>
                                        <p:tgtEl>
                                          <p:spTgt spid="10">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2000"/>
                                        <p:tgtEl>
                                          <p:spTgt spid="10">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2000"/>
                                        <p:tgtEl>
                                          <p:spTgt spid="10">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2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a:xfrm>
            <a:off x="252000" y="252000"/>
            <a:ext cx="4140000" cy="424732"/>
          </a:xfrm>
        </p:spPr>
        <p:txBody>
          <a:bodyPr/>
          <a:lstStyle/>
          <a:p>
            <a:r>
              <a:rPr lang="en-GB"/>
              <a:t>Objectives</a:t>
            </a:r>
            <a:endParaRPr lang="en-US" sz="1400"/>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953820"/>
            <a:ext cx="4140000" cy="3422475"/>
          </a:xfrm>
        </p:spPr>
        <p:txBody>
          <a:bodyPr anchor="t"/>
          <a:lstStyle/>
          <a:p>
            <a:pPr>
              <a:spcAft>
                <a:spcPts val="1200"/>
              </a:spcAft>
            </a:pPr>
            <a:r>
              <a:rPr lang="en-GB" sz="1800"/>
              <a:t>By the end of this workshop, you should be able to:</a:t>
            </a:r>
          </a:p>
          <a:p>
            <a:pPr marL="285750" indent="-285750">
              <a:spcAft>
                <a:spcPts val="1200"/>
              </a:spcAft>
              <a:buFont typeface="Arial" panose="020B0604020202020204" pitchFamily="34" charset="0"/>
              <a:buChar char="•"/>
            </a:pPr>
            <a:r>
              <a:rPr lang="en-GB" sz="1800"/>
              <a:t>Explain what we mean by " budget" and explore the benefits </a:t>
            </a:r>
          </a:p>
          <a:p>
            <a:pPr marL="285750" indent="-285750">
              <a:spcAft>
                <a:spcPts val="1200"/>
              </a:spcAft>
              <a:buFont typeface="Arial" panose="020B0604020202020204" pitchFamily="34" charset="0"/>
              <a:buChar char="•"/>
            </a:pPr>
            <a:r>
              <a:rPr lang="en-GB" sz="1800"/>
              <a:t>Create a budget</a:t>
            </a:r>
          </a:p>
          <a:p>
            <a:pPr marL="285750" indent="-285750">
              <a:spcAft>
                <a:spcPts val="1200"/>
              </a:spcAft>
              <a:buFont typeface="Arial" panose="020B0604020202020204" pitchFamily="34" charset="0"/>
              <a:buChar char="•"/>
            </a:pPr>
            <a:r>
              <a:rPr lang="en-GB" sz="1800"/>
              <a:t>Explore the types of online budgeting tools available</a:t>
            </a:r>
          </a:p>
          <a:p>
            <a:pPr marL="285750" indent="-285750">
              <a:spcAft>
                <a:spcPts val="1200"/>
              </a:spcAft>
              <a:buFont typeface="Arial" panose="020B0604020202020204" pitchFamily="34" charset="0"/>
              <a:buChar char="•"/>
            </a:pPr>
            <a:r>
              <a:rPr lang="en-GB" sz="1800"/>
              <a:t>List the benefits of having an emergency fund</a:t>
            </a:r>
          </a:p>
        </p:txBody>
      </p:sp>
    </p:spTree>
    <p:extLst>
      <p:ext uri="{BB962C8B-B14F-4D97-AF65-F5344CB8AC3E}">
        <p14:creationId xmlns:p14="http://schemas.microsoft.com/office/powerpoint/2010/main" val="667723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using a computer&#10;&#10;Description automatically generated">
            <a:extLst>
              <a:ext uri="{FF2B5EF4-FFF2-40B4-BE49-F238E27FC236}">
                <a16:creationId xmlns:a16="http://schemas.microsoft.com/office/drawing/2014/main" id="{70D8D40B-1CA2-CE98-BA83-F94884375834}"/>
              </a:ext>
            </a:extLst>
          </p:cNvPr>
          <p:cNvPicPr>
            <a:picLocks noGrp="1" noChangeAspect="1"/>
          </p:cNvPicPr>
          <p:nvPr>
            <p:ph type="pic" sz="quarter" idx="10"/>
          </p:nvPr>
        </p:nvPicPr>
        <p:blipFill>
          <a:blip r:embed="rId3"/>
          <a:srcRect l="17349" r="17349"/>
          <a:stretch>
            <a:fillRect/>
          </a:stretch>
        </p:blipFill>
        <p:spPr/>
      </p:pic>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wrap="square" anchor="t">
            <a:normAutofit/>
          </a:bodyPr>
          <a:lstStyle/>
          <a:p>
            <a:r>
              <a:rPr lang="en-GB"/>
              <a:t>Online tools – questions to ask</a:t>
            </a:r>
            <a:endParaRPr lang="en-US"/>
          </a:p>
        </p:txBody>
      </p:sp>
      <p:sp>
        <p:nvSpPr>
          <p:cNvPr id="18" name="Content Placeholder 3">
            <a:extLst>
              <a:ext uri="{FF2B5EF4-FFF2-40B4-BE49-F238E27FC236}">
                <a16:creationId xmlns:a16="http://schemas.microsoft.com/office/drawing/2014/main" id="{BCD0F610-3A15-6961-DCAE-7726D8530050}"/>
              </a:ext>
            </a:extLst>
          </p:cNvPr>
          <p:cNvSpPr>
            <a:spLocks noGrp="1"/>
          </p:cNvSpPr>
          <p:nvPr>
            <p:ph sz="half" idx="2"/>
          </p:nvPr>
        </p:nvSpPr>
        <p:spPr/>
        <p:txBody>
          <a:bodyPr/>
          <a:lstStyle/>
          <a:p>
            <a:pPr marL="285750" indent="-285750">
              <a:spcAft>
                <a:spcPts val="1200"/>
              </a:spcAft>
              <a:buFont typeface="Arial" panose="020B0604020202020204" pitchFamily="34" charset="0"/>
              <a:buChar char="•"/>
            </a:pPr>
            <a:r>
              <a:rPr lang="en-US" sz="1800"/>
              <a:t>How much do I want to spend?</a:t>
            </a:r>
          </a:p>
          <a:p>
            <a:pPr marL="285750" indent="-285750">
              <a:spcAft>
                <a:spcPts val="1200"/>
              </a:spcAft>
              <a:buFont typeface="Arial" panose="020B0604020202020204" pitchFamily="34" charset="0"/>
              <a:buChar char="•"/>
            </a:pPr>
            <a:r>
              <a:rPr lang="en-US" sz="1800"/>
              <a:t>Is the tool safe?</a:t>
            </a:r>
          </a:p>
          <a:p>
            <a:pPr marL="285750" indent="-285750">
              <a:spcAft>
                <a:spcPts val="1200"/>
              </a:spcAft>
              <a:buFont typeface="Arial" panose="020B0604020202020204" pitchFamily="34" charset="0"/>
              <a:buChar char="•"/>
            </a:pPr>
            <a:r>
              <a:rPr lang="en-US" sz="1800"/>
              <a:t>What do I want it to do?</a:t>
            </a:r>
          </a:p>
          <a:p>
            <a:pPr marL="285750" indent="-285750">
              <a:spcAft>
                <a:spcPts val="1200"/>
              </a:spcAft>
              <a:buFont typeface="Arial" panose="020B0604020202020204" pitchFamily="34" charset="0"/>
              <a:buChar char="•"/>
            </a:pPr>
            <a:r>
              <a:rPr lang="en-US" sz="1800"/>
              <a:t>How do I want to access them?</a:t>
            </a:r>
          </a:p>
        </p:txBody>
      </p:sp>
    </p:spTree>
    <p:extLst>
      <p:ext uri="{BB962C8B-B14F-4D97-AF65-F5344CB8AC3E}">
        <p14:creationId xmlns:p14="http://schemas.microsoft.com/office/powerpoint/2010/main" val="33563851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2888694" y="2248585"/>
            <a:ext cx="3366627" cy="590931"/>
          </a:xfrm>
        </p:spPr>
        <p:txBody>
          <a:bodyPr/>
          <a:lstStyle/>
          <a:p>
            <a:pPr algn="ctr"/>
            <a:r>
              <a:rPr lang="en-US" sz="3600"/>
              <a:t>Emergency Fund</a:t>
            </a:r>
          </a:p>
        </p:txBody>
      </p:sp>
    </p:spTree>
    <p:extLst>
      <p:ext uri="{BB962C8B-B14F-4D97-AF65-F5344CB8AC3E}">
        <p14:creationId xmlns:p14="http://schemas.microsoft.com/office/powerpoint/2010/main" val="3324672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55803" y="2312349"/>
            <a:ext cx="7032395" cy="1255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sz="2800" b="0" i="0" u="none" strike="noStrike" kern="1200" cap="none" spc="0" normalizeH="0" baseline="0" noProof="0">
                <a:ln>
                  <a:noFill/>
                </a:ln>
                <a:solidFill>
                  <a:srgbClr val="FFFFFF"/>
                </a:solidFill>
                <a:effectLst/>
                <a:uLnTx/>
                <a:uFillTx/>
                <a:latin typeface="AvenirNext LT Pro Regular" panose="020B0504020202020204" pitchFamily="34" charset="77"/>
                <a:ea typeface="Arial" panose="020B0604020202020204" pitchFamily="34" charset="0"/>
                <a:cs typeface="Times New Roman" panose="02020603050405020304" pitchFamily="18" charset="0"/>
              </a:rPr>
              <a:t>Over 40% of people in the UK don't have enough money saved to cover them for a month if they lose their income</a:t>
            </a:r>
            <a:endParaRPr kumimoji="0" lang="en-US" sz="2800" b="0" i="0" u="none" strike="noStrike" kern="0" cap="none" spc="0" normalizeH="0" baseline="0" noProof="0">
              <a:ln>
                <a:noFill/>
              </a:ln>
              <a:solidFill>
                <a:srgbClr val="FFFFFF"/>
              </a:solidFill>
              <a:effectLst/>
              <a:uLnTx/>
              <a:uFillTx/>
              <a:latin typeface="AvenirNext LT Pro Regular" panose="020B0504020202020204" pitchFamily="34" charset="77"/>
              <a:cs typeface="Arial"/>
            </a:endParaRPr>
          </a:p>
        </p:txBody>
      </p:sp>
      <p:sp>
        <p:nvSpPr>
          <p:cNvPr id="5" name="TextBox 4">
            <a:extLst>
              <a:ext uri="{FF2B5EF4-FFF2-40B4-BE49-F238E27FC236}">
                <a16:creationId xmlns:a16="http://schemas.microsoft.com/office/drawing/2014/main" id="{F5393E40-EA54-403B-AC33-3236603AFDE5}"/>
              </a:ext>
            </a:extLst>
          </p:cNvPr>
          <p:cNvSpPr txBox="1"/>
          <p:nvPr/>
        </p:nvSpPr>
        <p:spPr>
          <a:xfrm>
            <a:off x="0" y="4431871"/>
            <a:ext cx="4784140" cy="2616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Lloyds Bank Jack" panose="02000503040000020004" pitchFamily="2" charset="0"/>
                <a:cs typeface="Arial"/>
              </a:rPr>
              <a:t>Source: https://blog.moneyfarm.com/</a:t>
            </a:r>
          </a:p>
        </p:txBody>
      </p:sp>
      <p:pic>
        <p:nvPicPr>
          <p:cNvPr id="4" name="Picture 3">
            <a:extLst>
              <a:ext uri="{FF2B5EF4-FFF2-40B4-BE49-F238E27FC236}">
                <a16:creationId xmlns:a16="http://schemas.microsoft.com/office/drawing/2014/main" id="{CDE17E94-36ED-C814-4FE7-6A4E7F2FB9B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256145" y="950356"/>
            <a:ext cx="6631710" cy="1116228"/>
          </a:xfrm>
          <a:prstGeom prst="rect">
            <a:avLst/>
          </a:prstGeom>
          <a:noFill/>
        </p:spPr>
      </p:pic>
      <p:pic>
        <p:nvPicPr>
          <p:cNvPr id="2" name="Picture 1">
            <a:extLst>
              <a:ext uri="{FF2B5EF4-FFF2-40B4-BE49-F238E27FC236}">
                <a16:creationId xmlns:a16="http://schemas.microsoft.com/office/drawing/2014/main" id="{9C6DDFB0-14D4-024A-67F7-684C00895BEE}"/>
              </a:ext>
            </a:extLst>
          </p:cNvPr>
          <p:cNvPicPr>
            <a:picLocks noChangeAspect="1"/>
          </p:cNvPicPr>
          <p:nvPr/>
        </p:nvPicPr>
        <p:blipFill>
          <a:blip r:embed="rId6"/>
          <a:stretch>
            <a:fillRect/>
          </a:stretch>
        </p:blipFill>
        <p:spPr>
          <a:xfrm>
            <a:off x="138021" y="63323"/>
            <a:ext cx="1453383" cy="313475"/>
          </a:xfrm>
          <a:prstGeom prst="rect">
            <a:avLst/>
          </a:prstGeom>
          <a:effectLst>
            <a:softEdge rad="31750"/>
          </a:effectLst>
        </p:spPr>
      </p:pic>
    </p:spTree>
    <p:extLst>
      <p:ext uri="{BB962C8B-B14F-4D97-AF65-F5344CB8AC3E}">
        <p14:creationId xmlns:p14="http://schemas.microsoft.com/office/powerpoint/2010/main" val="34745823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17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a:xfrm>
            <a:off x="318272" y="814270"/>
            <a:ext cx="8421691" cy="1342450"/>
          </a:xfrm>
        </p:spPr>
        <p:txBody>
          <a:bodyPr>
            <a:noAutofit/>
          </a:bodyPr>
          <a:lstStyle/>
          <a:p>
            <a:pPr>
              <a:lnSpc>
                <a:spcPct val="100000"/>
              </a:lnSpc>
              <a:spcAft>
                <a:spcPts val="1200"/>
              </a:spcAft>
            </a:pPr>
            <a:r>
              <a:rPr lang="en-US" sz="3200">
                <a:effectLst/>
                <a:ea typeface="Arial" panose="020B0604020202020204" pitchFamily="34" charset="0"/>
                <a:cs typeface="Times New Roman" panose="02020603050405020304" pitchFamily="18" charset="0"/>
              </a:rPr>
              <a:t>Which of the following amounts should you </a:t>
            </a:r>
            <a:br>
              <a:rPr lang="en-US" sz="3200">
                <a:effectLst/>
                <a:ea typeface="Arial" panose="020B0604020202020204" pitchFamily="34" charset="0"/>
                <a:cs typeface="Times New Roman" panose="02020603050405020304" pitchFamily="18" charset="0"/>
              </a:rPr>
            </a:br>
            <a:r>
              <a:rPr lang="en-US" sz="3200">
                <a:effectLst/>
                <a:ea typeface="Arial" panose="020B0604020202020204" pitchFamily="34" charset="0"/>
                <a:cs typeface="Times New Roman" panose="02020603050405020304" pitchFamily="18" charset="0"/>
              </a:rPr>
              <a:t>try to save for your emergency fund?</a:t>
            </a:r>
            <a:endParaRPr lang="en-GB" sz="3200">
              <a:effectLst/>
              <a:ea typeface="Arial" panose="020B0604020202020204" pitchFamily="34" charset="0"/>
              <a:cs typeface="Times New Roman" panose="02020603050405020304" pitchFamily="18" charset="0"/>
            </a:endParaRPr>
          </a:p>
        </p:txBody>
      </p:sp>
      <p:sp>
        <p:nvSpPr>
          <p:cNvPr id="3" name="Title 3">
            <a:extLst>
              <a:ext uri="{FF2B5EF4-FFF2-40B4-BE49-F238E27FC236}">
                <a16:creationId xmlns:a16="http://schemas.microsoft.com/office/drawing/2014/main" id="{CFDCA12A-2801-4C3E-89CF-E1F3C2C8D463}"/>
              </a:ext>
            </a:extLst>
          </p:cNvPr>
          <p:cNvSpPr txBox="1">
            <a:spLocks/>
          </p:cNvSpPr>
          <p:nvPr/>
        </p:nvSpPr>
        <p:spPr bwMode="auto">
          <a:xfrm>
            <a:off x="1029483"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84D"/>
                </a:solidFill>
                <a:effectLst/>
                <a:uLnTx/>
                <a:uFillTx/>
                <a:latin typeface="AvenirNext LT Pro Regular" panose="020B0504020202020204" pitchFamily="34" charset="77"/>
                <a:ea typeface="Arial" panose="020B0604020202020204" pitchFamily="34" charset="0"/>
                <a:cs typeface="Times New Roman" panose="02020603050405020304" pitchFamily="18" charset="0"/>
              </a:rPr>
              <a:t>Three months outgoings</a:t>
            </a:r>
            <a:endParaRPr kumimoji="0" lang="en-US" sz="2800" b="1" i="0" u="none" strike="noStrike" kern="0" cap="none" spc="0" normalizeH="0" baseline="0" noProof="0">
              <a:ln>
                <a:noFill/>
              </a:ln>
              <a:solidFill>
                <a:srgbClr val="00084D"/>
              </a:solidFill>
              <a:effectLst/>
              <a:uLnTx/>
              <a:uFillTx/>
              <a:latin typeface="AvenirNext LT Pro Regular" panose="020B0504020202020204" pitchFamily="34" charset="77"/>
              <a:cs typeface="Arial"/>
            </a:endParaRPr>
          </a:p>
        </p:txBody>
      </p:sp>
      <p:sp>
        <p:nvSpPr>
          <p:cNvPr id="2" name="Title 3">
            <a:extLst>
              <a:ext uri="{FF2B5EF4-FFF2-40B4-BE49-F238E27FC236}">
                <a16:creationId xmlns:a16="http://schemas.microsoft.com/office/drawing/2014/main" id="{DCA141A3-C877-6FC8-4A42-4B1B81DE221E}"/>
              </a:ext>
            </a:extLst>
          </p:cNvPr>
          <p:cNvSpPr txBox="1">
            <a:spLocks/>
          </p:cNvSpPr>
          <p:nvPr/>
        </p:nvSpPr>
        <p:spPr bwMode="auto">
          <a:xfrm>
            <a:off x="3502296"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84D"/>
                </a:solidFill>
                <a:effectLst/>
                <a:uLnTx/>
                <a:uFillTx/>
                <a:latin typeface="AvenirNext LT Pro Regular" panose="020B0504020202020204" pitchFamily="34" charset="77"/>
                <a:ea typeface="Arial" panose="020B0604020202020204" pitchFamily="34" charset="0"/>
                <a:cs typeface="Times New Roman" panose="02020603050405020304" pitchFamily="18" charset="0"/>
              </a:rPr>
              <a:t>Three months income</a:t>
            </a:r>
            <a:endParaRPr kumimoji="0" lang="en-US" sz="2800" b="1" i="0" u="none" strike="noStrike" kern="0" cap="none" spc="0" normalizeH="0" baseline="0" noProof="0">
              <a:ln>
                <a:noFill/>
              </a:ln>
              <a:solidFill>
                <a:srgbClr val="00084D"/>
              </a:solidFill>
              <a:effectLst/>
              <a:uLnTx/>
              <a:uFillTx/>
              <a:latin typeface="AvenirNext LT Pro Regular" panose="020B0504020202020204" pitchFamily="34" charset="77"/>
              <a:cs typeface="Arial"/>
            </a:endParaRPr>
          </a:p>
        </p:txBody>
      </p:sp>
      <p:sp>
        <p:nvSpPr>
          <p:cNvPr id="7" name="Title 3">
            <a:extLst>
              <a:ext uri="{FF2B5EF4-FFF2-40B4-BE49-F238E27FC236}">
                <a16:creationId xmlns:a16="http://schemas.microsoft.com/office/drawing/2014/main" id="{B217BD3F-6947-64F7-B375-F9B8EE0D9258}"/>
              </a:ext>
            </a:extLst>
          </p:cNvPr>
          <p:cNvSpPr txBox="1">
            <a:spLocks/>
          </p:cNvSpPr>
          <p:nvPr/>
        </p:nvSpPr>
        <p:spPr bwMode="auto">
          <a:xfrm>
            <a:off x="5975108" y="2270811"/>
            <a:ext cx="2139408" cy="1580344"/>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noAutofit/>
          </a:bodyPr>
          <a:lstStyle>
            <a:lvl1pPr algn="ctr" rtl="0" eaLnBrk="0" fontAlgn="base" hangingPunct="0">
              <a:lnSpc>
                <a:spcPct val="90000"/>
              </a:lnSpc>
              <a:spcBef>
                <a:spcPct val="0"/>
              </a:spcBef>
              <a:spcAft>
                <a:spcPct val="0"/>
              </a:spcAft>
              <a:defRPr sz="3000" b="0" i="0" cap="none">
                <a:solidFill>
                  <a:schemeClr val="tx1"/>
                </a:solidFill>
                <a:latin typeface="Lloyds Bank Jack" panose="02000503040000020004" pitchFamily="2" charset="77"/>
                <a:ea typeface="+mj-ea"/>
                <a:cs typeface="+mj-cs"/>
              </a:defRPr>
            </a:lvl1pPr>
            <a:lvl2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2pPr>
            <a:lvl3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3pPr>
            <a:lvl4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4pPr>
            <a:lvl5pPr algn="l" rtl="0" eaLnBrk="0" fontAlgn="base" hangingPunct="0">
              <a:lnSpc>
                <a:spcPct val="90000"/>
              </a:lnSpc>
              <a:spcBef>
                <a:spcPct val="0"/>
              </a:spcBef>
              <a:spcAft>
                <a:spcPct val="0"/>
              </a:spcAft>
              <a:defRPr sz="4400" b="1">
                <a:solidFill>
                  <a:schemeClr val="tx2"/>
                </a:solidFill>
                <a:latin typeface="Arial" charset="0"/>
                <a:ea typeface="Geneva" charset="0"/>
                <a:cs typeface="Arial" charset="0"/>
              </a:defRPr>
            </a:lvl5pPr>
            <a:lvl6pPr marL="457200" algn="l" rtl="0" fontAlgn="base">
              <a:lnSpc>
                <a:spcPct val="90000"/>
              </a:lnSpc>
              <a:spcBef>
                <a:spcPct val="0"/>
              </a:spcBef>
              <a:spcAft>
                <a:spcPct val="0"/>
              </a:spcAft>
              <a:defRPr sz="4400" b="1">
                <a:solidFill>
                  <a:schemeClr val="tx2"/>
                </a:solidFill>
                <a:latin typeface="Arial" charset="0"/>
                <a:ea typeface="Geneva" charset="0"/>
                <a:cs typeface="Arial" charset="0"/>
              </a:defRPr>
            </a:lvl6pPr>
            <a:lvl7pPr marL="914400" algn="l" rtl="0" fontAlgn="base">
              <a:lnSpc>
                <a:spcPct val="90000"/>
              </a:lnSpc>
              <a:spcBef>
                <a:spcPct val="0"/>
              </a:spcBef>
              <a:spcAft>
                <a:spcPct val="0"/>
              </a:spcAft>
              <a:defRPr sz="4400" b="1">
                <a:solidFill>
                  <a:schemeClr val="tx2"/>
                </a:solidFill>
                <a:latin typeface="Arial" charset="0"/>
                <a:ea typeface="Geneva" charset="0"/>
                <a:cs typeface="Arial" charset="0"/>
              </a:defRPr>
            </a:lvl7pPr>
            <a:lvl8pPr marL="1371600" algn="l" rtl="0" fontAlgn="base">
              <a:lnSpc>
                <a:spcPct val="90000"/>
              </a:lnSpc>
              <a:spcBef>
                <a:spcPct val="0"/>
              </a:spcBef>
              <a:spcAft>
                <a:spcPct val="0"/>
              </a:spcAft>
              <a:defRPr sz="4400" b="1">
                <a:solidFill>
                  <a:schemeClr val="tx2"/>
                </a:solidFill>
                <a:latin typeface="Arial" charset="0"/>
                <a:ea typeface="Geneva" charset="0"/>
                <a:cs typeface="Arial" charset="0"/>
              </a:defRPr>
            </a:lvl8pPr>
            <a:lvl9pPr marL="1828800" algn="l" rtl="0" fontAlgn="base">
              <a:lnSpc>
                <a:spcPct val="90000"/>
              </a:lnSpc>
              <a:spcBef>
                <a:spcPct val="0"/>
              </a:spcBef>
              <a:spcAft>
                <a:spcPct val="0"/>
              </a:spcAft>
              <a:defRPr sz="4400" b="1">
                <a:solidFill>
                  <a:schemeClr val="tx2"/>
                </a:solidFill>
                <a:latin typeface="Arial" charset="0"/>
                <a:ea typeface="Geneva" charset="0"/>
                <a:cs typeface="Arial"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84D"/>
                </a:solidFill>
                <a:effectLst/>
                <a:uLnTx/>
                <a:uFillTx/>
                <a:latin typeface="AvenirNext LT Pro Regular" panose="020B0504020202020204" pitchFamily="34" charset="77"/>
                <a:ea typeface="Arial" panose="020B0604020202020204" pitchFamily="34" charset="0"/>
                <a:cs typeface="Times New Roman" panose="02020603050405020304" pitchFamily="18" charset="0"/>
              </a:rPr>
              <a:t>£1,000</a:t>
            </a:r>
            <a:endParaRPr kumimoji="0" lang="en-US" sz="2800" b="1" i="0" u="none" strike="noStrike" kern="0" cap="none" spc="0" normalizeH="0" baseline="0" noProof="0">
              <a:ln>
                <a:noFill/>
              </a:ln>
              <a:solidFill>
                <a:srgbClr val="00084D"/>
              </a:solidFill>
              <a:effectLst/>
              <a:uLnTx/>
              <a:uFillTx/>
              <a:latin typeface="AvenirNext LT Pro Regular" panose="020B0504020202020204" pitchFamily="34" charset="77"/>
              <a:cs typeface="Arial"/>
            </a:endParaRPr>
          </a:p>
        </p:txBody>
      </p:sp>
      <p:sp>
        <p:nvSpPr>
          <p:cNvPr id="5" name="TextBox 4">
            <a:extLst>
              <a:ext uri="{FF2B5EF4-FFF2-40B4-BE49-F238E27FC236}">
                <a16:creationId xmlns:a16="http://schemas.microsoft.com/office/drawing/2014/main" id="{9834466D-6A1F-8547-6F32-9F596A4F5BAE}"/>
              </a:ext>
            </a:extLst>
          </p:cNvPr>
          <p:cNvSpPr txBox="1"/>
          <p:nvPr/>
        </p:nvSpPr>
        <p:spPr>
          <a:xfrm>
            <a:off x="1092630" y="2327256"/>
            <a:ext cx="396000" cy="396000"/>
          </a:xfrm>
          <a:prstGeom prst="rect">
            <a:avLst/>
          </a:prstGeom>
          <a:solidFill>
            <a:srgbClr val="005BA2"/>
          </a:solidFill>
        </p:spPr>
        <p:txBody>
          <a:bodyPr wrap="square" rtlCol="0">
            <a:spAutoFit/>
          </a:bodyPr>
          <a:lstStyle/>
          <a:p>
            <a:r>
              <a:rPr lang="en-GB"/>
              <a:t>A</a:t>
            </a:r>
          </a:p>
        </p:txBody>
      </p:sp>
      <p:sp>
        <p:nvSpPr>
          <p:cNvPr id="6" name="TextBox 5">
            <a:extLst>
              <a:ext uri="{FF2B5EF4-FFF2-40B4-BE49-F238E27FC236}">
                <a16:creationId xmlns:a16="http://schemas.microsoft.com/office/drawing/2014/main" id="{28EDB008-91D6-6DA0-6656-F34B0CB820B7}"/>
              </a:ext>
            </a:extLst>
          </p:cNvPr>
          <p:cNvSpPr txBox="1"/>
          <p:nvPr/>
        </p:nvSpPr>
        <p:spPr>
          <a:xfrm>
            <a:off x="3582025" y="2327256"/>
            <a:ext cx="396000" cy="369332"/>
          </a:xfrm>
          <a:prstGeom prst="rect">
            <a:avLst/>
          </a:prstGeom>
          <a:solidFill>
            <a:srgbClr val="005BA2"/>
          </a:solidFill>
        </p:spPr>
        <p:txBody>
          <a:bodyPr wrap="square" rtlCol="0">
            <a:spAutoFit/>
          </a:bodyPr>
          <a:lstStyle/>
          <a:p>
            <a:r>
              <a:rPr lang="en-GB"/>
              <a:t>B</a:t>
            </a:r>
          </a:p>
        </p:txBody>
      </p:sp>
      <p:sp>
        <p:nvSpPr>
          <p:cNvPr id="8" name="TextBox 7">
            <a:extLst>
              <a:ext uri="{FF2B5EF4-FFF2-40B4-BE49-F238E27FC236}">
                <a16:creationId xmlns:a16="http://schemas.microsoft.com/office/drawing/2014/main" id="{B6425B93-CC5C-7819-3B17-802C43164E87}"/>
              </a:ext>
            </a:extLst>
          </p:cNvPr>
          <p:cNvSpPr txBox="1"/>
          <p:nvPr/>
        </p:nvSpPr>
        <p:spPr>
          <a:xfrm>
            <a:off x="6071420" y="2327256"/>
            <a:ext cx="396000" cy="369332"/>
          </a:xfrm>
          <a:prstGeom prst="rect">
            <a:avLst/>
          </a:prstGeom>
          <a:solidFill>
            <a:srgbClr val="005BA2"/>
          </a:solidFill>
        </p:spPr>
        <p:txBody>
          <a:bodyPr wrap="square" rtlCol="0">
            <a:spAutoFit/>
          </a:bodyPr>
          <a:lstStyle/>
          <a:p>
            <a:r>
              <a:rPr lang="en-GB"/>
              <a:t>C</a:t>
            </a:r>
          </a:p>
        </p:txBody>
      </p:sp>
      <p:pic>
        <p:nvPicPr>
          <p:cNvPr id="9" name="Picture 8">
            <a:extLst>
              <a:ext uri="{FF2B5EF4-FFF2-40B4-BE49-F238E27FC236}">
                <a16:creationId xmlns:a16="http://schemas.microsoft.com/office/drawing/2014/main" id="{CC43D0C6-A60E-B343-A033-225739E45E9D}"/>
              </a:ext>
            </a:extLst>
          </p:cNvPr>
          <p:cNvPicPr>
            <a:picLocks noChangeAspect="1"/>
          </p:cNvPicPr>
          <p:nvPr/>
        </p:nvPicPr>
        <p:blipFill>
          <a:blip r:embed="rId5"/>
          <a:stretch>
            <a:fillRect/>
          </a:stretch>
        </p:blipFill>
        <p:spPr>
          <a:xfrm>
            <a:off x="138021" y="63323"/>
            <a:ext cx="1453383" cy="313475"/>
          </a:xfrm>
          <a:prstGeom prst="rect">
            <a:avLst/>
          </a:prstGeom>
          <a:effectLst>
            <a:softEdge rad="31750"/>
          </a:effectLst>
        </p:spPr>
      </p:pic>
    </p:spTree>
    <p:extLst>
      <p:ext uri="{BB962C8B-B14F-4D97-AF65-F5344CB8AC3E}">
        <p14:creationId xmlns:p14="http://schemas.microsoft.com/office/powerpoint/2010/main" val="12146192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Discussion</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704582" y="1716724"/>
            <a:ext cx="2786763" cy="1231684"/>
          </a:xfrm>
        </p:spPr>
        <p:txBody>
          <a:bodyPr anchor="t"/>
          <a:lstStyle/>
          <a:p>
            <a:pPr>
              <a:lnSpc>
                <a:spcPct val="114000"/>
              </a:lnSpc>
              <a:spcAft>
                <a:spcPts val="1200"/>
              </a:spcAft>
            </a:pPr>
            <a:r>
              <a:rPr lang="en-GB" sz="1800"/>
              <a:t>Discuss the different ways you could start to save small amounts of money</a:t>
            </a:r>
          </a:p>
          <a:p>
            <a:pPr>
              <a:lnSpc>
                <a:spcPct val="114000"/>
              </a:lnSpc>
              <a:spcAft>
                <a:spcPts val="1200"/>
              </a:spcAft>
            </a:pPr>
            <a:endParaRPr lang="en-GB" sz="1800"/>
          </a:p>
        </p:txBody>
      </p:sp>
      <p:pic>
        <p:nvPicPr>
          <p:cNvPr id="10" name="Picture Placeholder 9" descr="A picture containing person, outdoor">
            <a:extLst>
              <a:ext uri="{FF2B5EF4-FFF2-40B4-BE49-F238E27FC236}">
                <a16:creationId xmlns:a16="http://schemas.microsoft.com/office/drawing/2014/main" id="{22D5D267-C6E3-4CDE-80D9-26468180076B}"/>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1386418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a:xfrm>
            <a:off x="252000" y="252000"/>
            <a:ext cx="4140000" cy="757130"/>
          </a:xfrm>
        </p:spPr>
        <p:txBody>
          <a:bodyPr/>
          <a:lstStyle/>
          <a:p>
            <a:r>
              <a:rPr lang="en-GB"/>
              <a:t>Activity: </a:t>
            </a:r>
            <a:br>
              <a:rPr lang="en-GB"/>
            </a:br>
            <a:r>
              <a:rPr lang="en-GB"/>
              <a:t>Starting an Emergency Fund</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325890" y="1566202"/>
            <a:ext cx="3875719" cy="2240613"/>
          </a:xfrm>
        </p:spPr>
        <p:txBody>
          <a:bodyPr anchor="t"/>
          <a:lstStyle/>
          <a:p>
            <a:pPr>
              <a:spcAft>
                <a:spcPts val="1200"/>
              </a:spcAft>
            </a:pPr>
            <a:r>
              <a:rPr lang="en-GB" sz="1800"/>
              <a:t>Look at the two budgets shown on the  Activity – Starting an Emergency Fund page of the workbook</a:t>
            </a:r>
          </a:p>
          <a:p>
            <a:pPr>
              <a:spcAft>
                <a:spcPts val="1200"/>
              </a:spcAft>
            </a:pPr>
            <a:r>
              <a:rPr lang="en-GB" sz="1800"/>
              <a:t>Work out how much each person could put away into their emergency fund each month</a:t>
            </a:r>
          </a:p>
        </p:txBody>
      </p:sp>
      <p:pic>
        <p:nvPicPr>
          <p:cNvPr id="4" name="Picture Placeholder 3" descr="A picture containing person, outdoor">
            <a:extLst>
              <a:ext uri="{FF2B5EF4-FFF2-40B4-BE49-F238E27FC236}">
                <a16:creationId xmlns:a16="http://schemas.microsoft.com/office/drawing/2014/main" id="{A4DA44F9-B806-2F82-74E1-AF143C74B67E}"/>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38257939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a:blip r:embed="rId3" cstate="hqprint">
            <a:extLst>
              <a:ext uri="{28A0092B-C50C-407E-A947-70E740481C1C}">
                <a14:useLocalDpi xmlns:a14="http://schemas.microsoft.com/office/drawing/2010/main"/>
              </a:ext>
            </a:extLst>
          </a:blip>
          <a:srcRect/>
          <a:stretch/>
        </p:blipFill>
        <p:spPr>
          <a:xfrm>
            <a:off x="4572000" y="0"/>
            <a:ext cx="4572000" cy="4665133"/>
          </a:xfrm>
        </p:spPr>
      </p:pic>
      <p:sp>
        <p:nvSpPr>
          <p:cNvPr id="7" name="Title 6">
            <a:extLst>
              <a:ext uri="{FF2B5EF4-FFF2-40B4-BE49-F238E27FC236}">
                <a16:creationId xmlns:a16="http://schemas.microsoft.com/office/drawing/2014/main" id="{3D15E4A6-7824-4247-87FC-936178D351F4}"/>
              </a:ext>
              <a:ext uri="{C183D7F6-B498-43B3-948B-1728B52AA6E4}">
                <adec:decorative xmlns:adec="http://schemas.microsoft.com/office/drawing/2017/decorative" val="1"/>
              </a:ext>
            </a:extLst>
          </p:cNvPr>
          <p:cNvSpPr>
            <a:spLocks noGrp="1"/>
          </p:cNvSpPr>
          <p:nvPr>
            <p:ph type="title"/>
          </p:nvPr>
        </p:nvSpPr>
        <p:spPr/>
        <p:txBody>
          <a:bodyPr/>
          <a:lstStyle/>
          <a:p>
            <a:r>
              <a:rPr lang="en-GB"/>
              <a:t>Budgeting Essentials Recap</a:t>
            </a:r>
            <a:endParaRPr lang="en-US"/>
          </a:p>
        </p:txBody>
      </p:sp>
      <p:sp>
        <p:nvSpPr>
          <p:cNvPr id="8" name="Content Placeholder 7">
            <a:extLst>
              <a:ext uri="{FF2B5EF4-FFF2-40B4-BE49-F238E27FC236}">
                <a16:creationId xmlns:a16="http://schemas.microsoft.com/office/drawing/2014/main" id="{55997BB2-FBAB-EC43-B362-0D9325DED4C9}"/>
              </a:ext>
              <a:ext uri="{C183D7F6-B498-43B3-948B-1728B52AA6E4}">
                <adec:decorative xmlns:adec="http://schemas.microsoft.com/office/drawing/2017/decorative" val="1"/>
              </a:ext>
            </a:extLst>
          </p:cNvPr>
          <p:cNvSpPr>
            <a:spLocks noGrp="1"/>
          </p:cNvSpPr>
          <p:nvPr>
            <p:ph sz="half" idx="2"/>
          </p:nvPr>
        </p:nvSpPr>
        <p:spPr>
          <a:xfrm>
            <a:off x="252000" y="949016"/>
            <a:ext cx="4140000" cy="3145476"/>
          </a:xfrm>
        </p:spPr>
        <p:txBody>
          <a:bodyPr anchor="t"/>
          <a:lstStyle/>
          <a:p>
            <a:pPr>
              <a:spcAft>
                <a:spcPts val="1200"/>
              </a:spcAft>
            </a:pPr>
            <a:r>
              <a:rPr lang="en-GB" sz="1800"/>
              <a:t>You should now be able to:</a:t>
            </a:r>
          </a:p>
          <a:p>
            <a:pPr marL="285750" indent="-285750">
              <a:spcAft>
                <a:spcPts val="1200"/>
              </a:spcAft>
              <a:buFont typeface="Arial" panose="020B0604020202020204" pitchFamily="34" charset="0"/>
              <a:buChar char="•"/>
            </a:pPr>
            <a:r>
              <a:rPr lang="en-GB" sz="1800" kern="0"/>
              <a:t>Explain what we mean by " budget" and explore the benefits </a:t>
            </a:r>
          </a:p>
          <a:p>
            <a:pPr marL="285750" indent="-285750">
              <a:spcAft>
                <a:spcPts val="1200"/>
              </a:spcAft>
              <a:buFont typeface="Arial" panose="020B0604020202020204" pitchFamily="34" charset="0"/>
              <a:buChar char="•"/>
            </a:pPr>
            <a:r>
              <a:rPr lang="en-GB" sz="1800" kern="0"/>
              <a:t>Create a budget</a:t>
            </a:r>
          </a:p>
          <a:p>
            <a:pPr marL="285750" indent="-285750">
              <a:spcAft>
                <a:spcPts val="1200"/>
              </a:spcAft>
              <a:buFont typeface="Arial" panose="020B0604020202020204" pitchFamily="34" charset="0"/>
              <a:buChar char="•"/>
            </a:pPr>
            <a:r>
              <a:rPr lang="en-GB" sz="1800" kern="0"/>
              <a:t>Explore the types of online budgeting tools available</a:t>
            </a:r>
          </a:p>
          <a:p>
            <a:pPr marL="285750" indent="-285750">
              <a:spcAft>
                <a:spcPts val="1200"/>
              </a:spcAft>
              <a:buFont typeface="Arial" panose="020B0604020202020204" pitchFamily="34" charset="0"/>
              <a:buChar char="•"/>
            </a:pPr>
            <a:r>
              <a:rPr lang="en-GB" sz="1800" kern="0"/>
              <a:t>List the benefits of having an emergency fund</a:t>
            </a:r>
          </a:p>
        </p:txBody>
      </p:sp>
    </p:spTree>
    <p:extLst>
      <p:ext uri="{BB962C8B-B14F-4D97-AF65-F5344CB8AC3E}">
        <p14:creationId xmlns:p14="http://schemas.microsoft.com/office/powerpoint/2010/main" val="1151634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CD4F9-8361-D54F-BB44-12B001A86CAF}"/>
              </a:ext>
            </a:extLst>
          </p:cNvPr>
          <p:cNvSpPr>
            <a:spLocks noGrp="1"/>
          </p:cNvSpPr>
          <p:nvPr>
            <p:ph type="title"/>
          </p:nvPr>
        </p:nvSpPr>
        <p:spPr/>
        <p:txBody>
          <a:bodyPr/>
          <a:lstStyle/>
          <a:p>
            <a:pPr algn="ctr"/>
            <a:r>
              <a:rPr lang="en-US" sz="3600"/>
              <a:t>Any questions?</a:t>
            </a:r>
          </a:p>
        </p:txBody>
      </p:sp>
    </p:spTree>
    <p:extLst>
      <p:ext uri="{BB962C8B-B14F-4D97-AF65-F5344CB8AC3E}">
        <p14:creationId xmlns:p14="http://schemas.microsoft.com/office/powerpoint/2010/main" val="1341436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AC872-9977-470A-DEF8-8F4A68B6F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A5DA2-E537-73A0-CAAC-5641C2CDD97D}"/>
              </a:ext>
            </a:extLst>
          </p:cNvPr>
          <p:cNvSpPr>
            <a:spLocks noGrp="1"/>
          </p:cNvSpPr>
          <p:nvPr>
            <p:ph type="title"/>
          </p:nvPr>
        </p:nvSpPr>
        <p:spPr>
          <a:xfrm>
            <a:off x="1462306" y="2176463"/>
            <a:ext cx="2597186" cy="424732"/>
          </a:xfrm>
        </p:spPr>
        <p:txBody>
          <a:bodyPr/>
          <a:lstStyle/>
          <a:p>
            <a:r>
              <a:rPr lang="en-GB" sz="2400" dirty="0"/>
              <a:t>Post session survey</a:t>
            </a:r>
          </a:p>
        </p:txBody>
      </p:sp>
      <p:pic>
        <p:nvPicPr>
          <p:cNvPr id="3" name="Picture 2">
            <a:extLst>
              <a:ext uri="{FF2B5EF4-FFF2-40B4-BE49-F238E27FC236}">
                <a16:creationId xmlns:a16="http://schemas.microsoft.com/office/drawing/2014/main" id="{54BA8783-20F1-4A3B-EDE1-4DB48D8079F8}"/>
              </a:ext>
            </a:extLst>
          </p:cNvPr>
          <p:cNvPicPr>
            <a:picLocks noChangeAspect="1"/>
          </p:cNvPicPr>
          <p:nvPr/>
        </p:nvPicPr>
        <p:blipFill rotWithShape="1">
          <a:blip r:embed="rId3"/>
          <a:srcRect l="25514" t="36244" r="25162" b="14431"/>
          <a:stretch/>
        </p:blipFill>
        <p:spPr>
          <a:xfrm>
            <a:off x="5679671" y="1581109"/>
            <a:ext cx="1615439" cy="1615439"/>
          </a:xfrm>
          <a:prstGeom prst="rect">
            <a:avLst/>
          </a:prstGeom>
        </p:spPr>
      </p:pic>
    </p:spTree>
    <p:extLst>
      <p:ext uri="{BB962C8B-B14F-4D97-AF65-F5344CB8AC3E}">
        <p14:creationId xmlns:p14="http://schemas.microsoft.com/office/powerpoint/2010/main" val="1921085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340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15E4A6-7824-4247-87FC-936178D351F4}"/>
              </a:ext>
            </a:extLst>
          </p:cNvPr>
          <p:cNvSpPr>
            <a:spLocks noGrp="1"/>
          </p:cNvSpPr>
          <p:nvPr>
            <p:ph type="title"/>
          </p:nvPr>
        </p:nvSpPr>
        <p:spPr/>
        <p:txBody>
          <a:bodyPr/>
          <a:lstStyle/>
          <a:p>
            <a:r>
              <a:rPr lang="en-GB"/>
              <a:t>Today’s Session</a:t>
            </a:r>
            <a:endParaRPr lang="en-US"/>
          </a:p>
        </p:txBody>
      </p:sp>
      <p:sp>
        <p:nvSpPr>
          <p:cNvPr id="8" name="Content Placeholder 7">
            <a:extLst>
              <a:ext uri="{FF2B5EF4-FFF2-40B4-BE49-F238E27FC236}">
                <a16:creationId xmlns:a16="http://schemas.microsoft.com/office/drawing/2014/main" id="{55997BB2-FBAB-EC43-B362-0D9325DED4C9}"/>
              </a:ext>
            </a:extLst>
          </p:cNvPr>
          <p:cNvSpPr>
            <a:spLocks noGrp="1"/>
          </p:cNvSpPr>
          <p:nvPr>
            <p:ph sz="half" idx="2"/>
          </p:nvPr>
        </p:nvSpPr>
        <p:spPr>
          <a:xfrm>
            <a:off x="242764" y="718108"/>
            <a:ext cx="4421600" cy="4524315"/>
          </a:xfrm>
        </p:spPr>
        <p:txBody>
          <a:bodyPr anchor="t"/>
          <a:lstStyle/>
          <a:p>
            <a:r>
              <a:rPr lang="en-GB" sz="1800"/>
              <a:t>Health and safety briefing</a:t>
            </a:r>
          </a:p>
          <a:p>
            <a:endParaRPr lang="en-GB" sz="1800"/>
          </a:p>
          <a:p>
            <a:r>
              <a:rPr lang="en-GB" sz="1800" b="1"/>
              <a:t>Agenda</a:t>
            </a:r>
          </a:p>
          <a:p>
            <a:pPr marL="285750" indent="-285750">
              <a:buFont typeface="Arial" panose="020B0604020202020204" pitchFamily="34" charset="0"/>
              <a:buChar char="•"/>
            </a:pPr>
            <a:r>
              <a:rPr lang="en-GB" sz="1800"/>
              <a:t>Welcome</a:t>
            </a:r>
          </a:p>
          <a:p>
            <a:pPr marL="285750" indent="-285750">
              <a:buFont typeface="Arial" panose="020B0604020202020204" pitchFamily="34" charset="0"/>
              <a:buChar char="•"/>
            </a:pPr>
            <a:r>
              <a:rPr lang="en-GB" sz="1800"/>
              <a:t>What is a Budget?</a:t>
            </a:r>
          </a:p>
          <a:p>
            <a:pPr marL="285750" indent="-285750">
              <a:buFont typeface="Arial" panose="020B0604020202020204" pitchFamily="34" charset="0"/>
              <a:buChar char="•"/>
            </a:pPr>
            <a:r>
              <a:rPr lang="en-GB" sz="1800"/>
              <a:t>Creating a Budget</a:t>
            </a:r>
          </a:p>
          <a:p>
            <a:pPr marL="285750" indent="-285750">
              <a:buFont typeface="Arial" panose="020B0604020202020204" pitchFamily="34" charset="0"/>
              <a:buChar char="•"/>
            </a:pPr>
            <a:r>
              <a:rPr lang="en-GB" sz="1800"/>
              <a:t>Online Tools</a:t>
            </a:r>
          </a:p>
          <a:p>
            <a:pPr marL="285750" indent="-285750">
              <a:buFont typeface="Arial" panose="020B0604020202020204" pitchFamily="34" charset="0"/>
              <a:buChar char="•"/>
            </a:pPr>
            <a:r>
              <a:rPr lang="en-GB" sz="1800"/>
              <a:t>Emergency Fund</a:t>
            </a:r>
          </a:p>
          <a:p>
            <a:endParaRPr lang="en-GB" sz="1800"/>
          </a:p>
          <a:p>
            <a:r>
              <a:rPr lang="en-GB" sz="1600"/>
              <a:t>Disclaimer: Everything that is discussed today is for guidance and is not financial advice. Any websites, tools etc. are examples of what's available.</a:t>
            </a:r>
          </a:p>
          <a:p>
            <a:endParaRPr lang="en-US" sz="1800"/>
          </a:p>
        </p:txBody>
      </p:sp>
      <p:pic>
        <p:nvPicPr>
          <p:cNvPr id="4" name="Picture Placeholder 3" descr="A group of people sitting on the grass">
            <a:extLst>
              <a:ext uri="{FF2B5EF4-FFF2-40B4-BE49-F238E27FC236}">
                <a16:creationId xmlns:a16="http://schemas.microsoft.com/office/drawing/2014/main" id="{97A2C5E2-4D82-75E8-99C6-3AD051D0C6BD}"/>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p:blipFill>
        <p:spPr>
          <a:xfrm>
            <a:off x="4572000" y="0"/>
            <a:ext cx="4572000" cy="4665133"/>
          </a:xfrm>
        </p:spPr>
      </p:pic>
    </p:spTree>
    <p:extLst>
      <p:ext uri="{BB962C8B-B14F-4D97-AF65-F5344CB8AC3E}">
        <p14:creationId xmlns:p14="http://schemas.microsoft.com/office/powerpoint/2010/main" val="144408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b="-86"/>
          <a:stretch/>
        </p:blipFill>
        <p:spPr>
          <a:xfrm>
            <a:off x="4572000" y="0"/>
            <a:ext cx="4572000" cy="4665133"/>
          </a:xfrm>
        </p:spPr>
      </p:pic>
      <p:sp>
        <p:nvSpPr>
          <p:cNvPr id="5" name="Content Placeholder 7">
            <a:extLst>
              <a:ext uri="{FF2B5EF4-FFF2-40B4-BE49-F238E27FC236}">
                <a16:creationId xmlns:a16="http://schemas.microsoft.com/office/drawing/2014/main" id="{9382B94B-BD07-44FA-8466-9A1B96644FAD}"/>
              </a:ext>
              <a:ext uri="{C183D7F6-B498-43B3-948B-1728B52AA6E4}">
                <adec:decorative xmlns:adec="http://schemas.microsoft.com/office/drawing/2017/decorative" val="1"/>
              </a:ext>
            </a:extLst>
          </p:cNvPr>
          <p:cNvSpPr txBox="1">
            <a:spLocks/>
          </p:cNvSpPr>
          <p:nvPr/>
        </p:nvSpPr>
        <p:spPr bwMode="auto">
          <a:xfrm>
            <a:off x="308644" y="1025265"/>
            <a:ext cx="41400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t>What words come to mind when you hear the word </a:t>
            </a:r>
            <a:r>
              <a:rPr lang="en-GB" sz="2400"/>
              <a:t>"</a:t>
            </a:r>
            <a:r>
              <a:rPr lang="en-GB" sz="2400" kern="0"/>
              <a:t>budget</a:t>
            </a:r>
            <a:r>
              <a:rPr lang="en-GB" sz="2400"/>
              <a:t>"</a:t>
            </a:r>
            <a:r>
              <a:rPr lang="en-GB" sz="2400" kern="0"/>
              <a:t>?</a:t>
            </a:r>
          </a:p>
        </p:txBody>
      </p:sp>
    </p:spTree>
    <p:extLst>
      <p:ext uri="{BB962C8B-B14F-4D97-AF65-F5344CB8AC3E}">
        <p14:creationId xmlns:p14="http://schemas.microsoft.com/office/powerpoint/2010/main" val="1561509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AAE5D18-16CA-E043-81EC-3F9D4BC033AB}"/>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b="-86"/>
          <a:stretch/>
        </p:blipFill>
        <p:spPr>
          <a:xfrm>
            <a:off x="4572000" y="0"/>
            <a:ext cx="4572000" cy="4665133"/>
          </a:xfrm>
        </p:spPr>
      </p:pic>
      <p:sp>
        <p:nvSpPr>
          <p:cNvPr id="9" name="Content Placeholder 7">
            <a:extLst>
              <a:ext uri="{FF2B5EF4-FFF2-40B4-BE49-F238E27FC236}">
                <a16:creationId xmlns:a16="http://schemas.microsoft.com/office/drawing/2014/main" id="{2F1D46CC-A54C-447B-AD84-975625E65C10}"/>
              </a:ext>
              <a:ext uri="{C183D7F6-B498-43B3-948B-1728B52AA6E4}">
                <adec:decorative xmlns:adec="http://schemas.microsoft.com/office/drawing/2017/decorative" val="1"/>
              </a:ext>
            </a:extLst>
          </p:cNvPr>
          <p:cNvSpPr txBox="1">
            <a:spLocks/>
          </p:cNvSpPr>
          <p:nvPr/>
        </p:nvSpPr>
        <p:spPr bwMode="auto">
          <a:xfrm>
            <a:off x="438117" y="3069852"/>
            <a:ext cx="376165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t>Budgets are a plan for how you spend your money</a:t>
            </a:r>
          </a:p>
        </p:txBody>
      </p:sp>
      <p:sp>
        <p:nvSpPr>
          <p:cNvPr id="4" name="Content Placeholder 7">
            <a:extLst>
              <a:ext uri="{FF2B5EF4-FFF2-40B4-BE49-F238E27FC236}">
                <a16:creationId xmlns:a16="http://schemas.microsoft.com/office/drawing/2014/main" id="{E26A98D2-AAE7-795D-84B8-5ADC49A9E6DE}"/>
              </a:ext>
              <a:ext uri="{C183D7F6-B498-43B3-948B-1728B52AA6E4}">
                <adec:decorative xmlns:adec="http://schemas.microsoft.com/office/drawing/2017/decorative" val="1"/>
              </a:ext>
            </a:extLst>
          </p:cNvPr>
          <p:cNvSpPr txBox="1">
            <a:spLocks/>
          </p:cNvSpPr>
          <p:nvPr/>
        </p:nvSpPr>
        <p:spPr bwMode="auto">
          <a:xfrm>
            <a:off x="308644" y="1025265"/>
            <a:ext cx="41400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marL="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mn-ea"/>
                <a:cs typeface="+mn-cs"/>
              </a:defRPr>
            </a:lvl1pPr>
            <a:lvl2pPr marL="4572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2pPr>
            <a:lvl3pPr marL="9144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3pPr>
            <a:lvl4pPr marL="13716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4pPr>
            <a:lvl5pPr marL="1828800" indent="0" algn="l" rtl="0" eaLnBrk="0" fontAlgn="base" hangingPunct="0">
              <a:spcBef>
                <a:spcPct val="20000"/>
              </a:spcBef>
              <a:spcAft>
                <a:spcPct val="0"/>
              </a:spcAft>
              <a:buFontTx/>
              <a:buNone/>
              <a:defRPr sz="1400">
                <a:solidFill>
                  <a:schemeClr val="tx1"/>
                </a:solidFill>
                <a:latin typeface="Lloyds Bank Jack" panose="02000503040000020004" pitchFamily="2" charset="77"/>
                <a:ea typeface="Geneva" panose="020B0503030404040204" pitchFamily="34" charset="0"/>
                <a:cs typeface="+mn-cs"/>
              </a:defRPr>
            </a:lvl5pPr>
            <a:lvl6pPr marL="2514600" indent="-228600" algn="l" rtl="0" fontAlgn="base">
              <a:spcBef>
                <a:spcPct val="20000"/>
              </a:spcBef>
              <a:spcAft>
                <a:spcPct val="0"/>
              </a:spcAft>
              <a:buChar char="»"/>
              <a:defRPr sz="1600">
                <a:solidFill>
                  <a:schemeClr val="tx1"/>
                </a:solidFill>
                <a:latin typeface="+mn-lt"/>
                <a:ea typeface="Arial" charset="0"/>
                <a:cs typeface="+mn-cs"/>
              </a:defRPr>
            </a:lvl6pPr>
            <a:lvl7pPr marL="2971800" indent="-228600" algn="l" rtl="0" fontAlgn="base">
              <a:spcBef>
                <a:spcPct val="20000"/>
              </a:spcBef>
              <a:spcAft>
                <a:spcPct val="0"/>
              </a:spcAft>
              <a:buChar char="»"/>
              <a:defRPr sz="1600">
                <a:solidFill>
                  <a:schemeClr val="tx1"/>
                </a:solidFill>
                <a:latin typeface="+mn-lt"/>
                <a:ea typeface="Arial" charset="0"/>
                <a:cs typeface="+mn-cs"/>
              </a:defRPr>
            </a:lvl7pPr>
            <a:lvl8pPr marL="3429000" indent="-228600" algn="l" rtl="0" fontAlgn="base">
              <a:spcBef>
                <a:spcPct val="20000"/>
              </a:spcBef>
              <a:spcAft>
                <a:spcPct val="0"/>
              </a:spcAft>
              <a:buChar char="»"/>
              <a:defRPr sz="1600">
                <a:solidFill>
                  <a:schemeClr val="tx1"/>
                </a:solidFill>
                <a:latin typeface="+mn-lt"/>
                <a:ea typeface="Arial" charset="0"/>
                <a:cs typeface="+mn-cs"/>
              </a:defRPr>
            </a:lvl8pPr>
            <a:lvl9pPr marL="3886200" indent="-228600" algn="l" rtl="0" fontAlgn="base">
              <a:spcBef>
                <a:spcPct val="20000"/>
              </a:spcBef>
              <a:spcAft>
                <a:spcPct val="0"/>
              </a:spcAft>
              <a:buChar char="»"/>
              <a:defRPr sz="1600">
                <a:solidFill>
                  <a:schemeClr val="tx1"/>
                </a:solidFill>
                <a:latin typeface="+mn-lt"/>
                <a:ea typeface="Arial" charset="0"/>
                <a:cs typeface="+mn-cs"/>
              </a:defRPr>
            </a:lvl9pPr>
          </a:lstStyle>
          <a:p>
            <a:pPr algn="ctr"/>
            <a:r>
              <a:rPr lang="en-GB" sz="2400" kern="0"/>
              <a:t>What words come to mind when you hear the word </a:t>
            </a:r>
            <a:r>
              <a:rPr lang="en-GB" sz="2400"/>
              <a:t>"</a:t>
            </a:r>
            <a:r>
              <a:rPr lang="en-GB" sz="2400" kern="0"/>
              <a:t>budget</a:t>
            </a:r>
            <a:r>
              <a:rPr lang="en-GB" sz="2400"/>
              <a:t>"</a:t>
            </a:r>
            <a:r>
              <a:rPr lang="en-GB" sz="2400" kern="0"/>
              <a:t>?</a:t>
            </a:r>
          </a:p>
        </p:txBody>
      </p:sp>
    </p:spTree>
    <p:extLst>
      <p:ext uri="{BB962C8B-B14F-4D97-AF65-F5344CB8AC3E}">
        <p14:creationId xmlns:p14="http://schemas.microsoft.com/office/powerpoint/2010/main" val="716752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1728_BRT_LBG438_BoS_Module1_FINAL.mp4">
            <a:hlinkClick r:id="" action="ppaction://media"/>
            <a:extLst>
              <a:ext uri="{FF2B5EF4-FFF2-40B4-BE49-F238E27FC236}">
                <a16:creationId xmlns:a16="http://schemas.microsoft.com/office/drawing/2014/main" id="{CD41BAD3-BD92-56D6-A69C-54A0B90435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7221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Custom Design">
  <a:themeElements>
    <a:clrScheme name="Lloyds Retail">
      <a:dk1>
        <a:srgbClr val="313233"/>
      </a:dk1>
      <a:lt1>
        <a:srgbClr val="FFFFFF"/>
      </a:lt1>
      <a:dk2>
        <a:srgbClr val="014731"/>
      </a:dk2>
      <a:lt2>
        <a:srgbClr val="FFFFFF"/>
      </a:lt2>
      <a:accent1>
        <a:srgbClr val="014731"/>
      </a:accent1>
      <a:accent2>
        <a:srgbClr val="01684D"/>
      </a:accent2>
      <a:accent3>
        <a:srgbClr val="659D01"/>
      </a:accent3>
      <a:accent4>
        <a:srgbClr val="2176AE"/>
      </a:accent4>
      <a:accent5>
        <a:srgbClr val="0D5493"/>
      </a:accent5>
      <a:accent6>
        <a:srgbClr val="461367"/>
      </a:accent6>
      <a:hlink>
        <a:srgbClr val="0D5493"/>
      </a:hlink>
      <a:folHlink>
        <a:srgbClr val="2176AE"/>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S">
  <a:themeElements>
    <a:clrScheme name="BOS">
      <a:dk1>
        <a:srgbClr val="00084D"/>
      </a:dk1>
      <a:lt1>
        <a:srgbClr val="FFFFFF"/>
      </a:lt1>
      <a:dk2>
        <a:srgbClr val="05276A"/>
      </a:dk2>
      <a:lt2>
        <a:srgbClr val="FFFFFF"/>
      </a:lt2>
      <a:accent1>
        <a:srgbClr val="00084D"/>
      </a:accent1>
      <a:accent2>
        <a:srgbClr val="05276A"/>
      </a:accent2>
      <a:accent3>
        <a:srgbClr val="005BA2"/>
      </a:accent3>
      <a:accent4>
        <a:srgbClr val="167DB2"/>
      </a:accent4>
      <a:accent5>
        <a:srgbClr val="028061"/>
      </a:accent5>
      <a:accent6>
        <a:srgbClr val="CB4D06"/>
      </a:accent6>
      <a:hlink>
        <a:srgbClr val="05276A"/>
      </a:hlink>
      <a:folHlink>
        <a:srgbClr val="005BA2"/>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S" id="{71C33A1E-89C7-B348-9A0F-6CCFE1C4E9CA}" vid="{AD252FD8-60FB-B442-9163-1878E5ABDC31}"/>
    </a:ext>
  </a:extLst>
</a:theme>
</file>

<file path=ppt/theme/theme3.xml><?xml version="1.0" encoding="utf-8"?>
<a:theme xmlns:a="http://schemas.openxmlformats.org/drawingml/2006/main" name="1_BOS">
  <a:themeElements>
    <a:clrScheme name="BOS">
      <a:dk1>
        <a:srgbClr val="00084D"/>
      </a:dk1>
      <a:lt1>
        <a:srgbClr val="FFFFFF"/>
      </a:lt1>
      <a:dk2>
        <a:srgbClr val="05276A"/>
      </a:dk2>
      <a:lt2>
        <a:srgbClr val="FFFFFF"/>
      </a:lt2>
      <a:accent1>
        <a:srgbClr val="00084D"/>
      </a:accent1>
      <a:accent2>
        <a:srgbClr val="05276A"/>
      </a:accent2>
      <a:accent3>
        <a:srgbClr val="005BA2"/>
      </a:accent3>
      <a:accent4>
        <a:srgbClr val="167DB2"/>
      </a:accent4>
      <a:accent5>
        <a:srgbClr val="028061"/>
      </a:accent5>
      <a:accent6>
        <a:srgbClr val="CB4D06"/>
      </a:accent6>
      <a:hlink>
        <a:srgbClr val="05276A"/>
      </a:hlink>
      <a:folHlink>
        <a:srgbClr val="005BA2"/>
      </a:folHlink>
    </a:clrScheme>
    <a:fontScheme name="Custom Design">
      <a:majorFont>
        <a:latin typeface="Arial"/>
        <a:ea typeface="Geneva"/>
        <a:cs typeface="Arial"/>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739ABC"/>
        </a:dk2>
        <a:lt2>
          <a:srgbClr val="FFFFFF"/>
        </a:lt2>
        <a:accent1>
          <a:srgbClr val="002F5F"/>
        </a:accent1>
        <a:accent2>
          <a:srgbClr val="E98300"/>
        </a:accent2>
        <a:accent3>
          <a:srgbClr val="BCCADA"/>
        </a:accent3>
        <a:accent4>
          <a:srgbClr val="DADADA"/>
        </a:accent4>
        <a:accent5>
          <a:srgbClr val="AAADB6"/>
        </a:accent5>
        <a:accent6>
          <a:srgbClr val="D37600"/>
        </a:accent6>
        <a:hlink>
          <a:srgbClr val="FECB00"/>
        </a:hlink>
        <a:folHlink>
          <a:srgbClr val="0073C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S" id="{71C33A1E-89C7-B348-9A0F-6CCFE1C4E9CA}" vid="{AD252FD8-60FB-B442-9163-1878E5ABDC3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4CB9857E5E2A4892872DEF097EB12C" ma:contentTypeVersion="21" ma:contentTypeDescription="Create a new document." ma:contentTypeScope="" ma:versionID="e4dce802189f7704fe265617150c4b5d">
  <xsd:schema xmlns:xsd="http://www.w3.org/2001/XMLSchema" xmlns:xs="http://www.w3.org/2001/XMLSchema" xmlns:p="http://schemas.microsoft.com/office/2006/metadata/properties" xmlns:ns1="http://schemas.microsoft.com/sharepoint/v3" xmlns:ns2="8296b18e-8234-4d94-91b1-3ed3998a7eb5" xmlns:ns3="a26ea033-2852-474a-8cc8-30d2b3b4aa0f" targetNamespace="http://schemas.microsoft.com/office/2006/metadata/properties" ma:root="true" ma:fieldsID="f88e079e89394f35e984a99745177792" ns1:_="" ns2:_="" ns3:_="">
    <xsd:import namespace="http://schemas.microsoft.com/sharepoint/v3"/>
    <xsd:import namespace="8296b18e-8234-4d94-91b1-3ed3998a7eb5"/>
    <xsd:import namespace="a26ea033-2852-474a-8cc8-30d2b3b4aa0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1:_ip_UnifiedCompliancePolicyProperties" minOccurs="0"/>
                <xsd:element ref="ns1:_ip_UnifiedCompliancePolicyUIAc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96b18e-8234-4d94-91b1-3ed3998a7e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ee4fd0a-b474-4a32-a144-dd33b078337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26ea033-2852-474a-8cc8-30d2b3b4aa0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2000b0b-4e1f-41bc-b48d-12705301c158}" ma:internalName="TaxCatchAll" ma:showField="CatchAllData" ma:web="a26ea033-2852-474a-8cc8-30d2b3b4aa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a26ea033-2852-474a-8cc8-30d2b3b4aa0f">
      <UserInfo>
        <DisplayName>Williams, Nicola ((Group Customer Inclusion))</DisplayName>
        <AccountId>20</AccountId>
        <AccountType/>
      </UserInfo>
    </SharedWithUsers>
    <TaxCatchAll xmlns="a26ea033-2852-474a-8cc8-30d2b3b4aa0f" xsi:nil="true"/>
    <lcf76f155ced4ddcb4097134ff3c332f xmlns="8296b18e-8234-4d94-91b1-3ed3998a7eb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DF17FC5-1EB7-4F68-8F5A-5E543092EF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96b18e-8234-4d94-91b1-3ed3998a7eb5"/>
    <ds:schemaRef ds:uri="a26ea033-2852-474a-8cc8-30d2b3b4aa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1639B7-2667-4BAB-8292-26BB4AD80B33}">
  <ds:schemaRefs>
    <ds:schemaRef ds:uri="http://schemas.microsoft.com/sharepoint/v3/contenttype/forms"/>
  </ds:schemaRefs>
</ds:datastoreItem>
</file>

<file path=customXml/itemProps3.xml><?xml version="1.0" encoding="utf-8"?>
<ds:datastoreItem xmlns:ds="http://schemas.openxmlformats.org/officeDocument/2006/customXml" ds:itemID="{0CEB8AD5-77CB-4D22-9CD0-9152A0B318D6}">
  <ds:schemaRefs>
    <ds:schemaRef ds:uri="http://schemas.microsoft.com/office/2006/documentManagement/types"/>
    <ds:schemaRef ds:uri="a26ea033-2852-474a-8cc8-30d2b3b4aa0f"/>
    <ds:schemaRef ds:uri="http://purl.org/dc/elements/1.1/"/>
    <ds:schemaRef ds:uri="http://schemas.microsoft.com/office/2006/metadata/properties"/>
    <ds:schemaRef ds:uri="8296b18e-8234-4d94-91b1-3ed3998a7eb5"/>
    <ds:schemaRef ds:uri="http://purl.org/dc/terms/"/>
    <ds:schemaRef ds:uri="http://www.w3.org/XML/1998/namespace"/>
    <ds:schemaRef ds:uri="http://purl.org/dc/dcmitype/"/>
    <ds:schemaRef ds:uri="http://schemas.microsoft.com/office/infopath/2007/PartnerControls"/>
    <ds:schemaRef ds:uri="http://schemas.openxmlformats.org/package/2006/metadata/core-properties"/>
    <ds:schemaRef ds:uri="http://schemas.microsoft.com/sharepoint/v3"/>
  </ds:schemaRefs>
</ds:datastoreItem>
</file>

<file path=docMetadata/LabelInfo.xml><?xml version="1.0" encoding="utf-8"?>
<clbl:labelList xmlns:clbl="http://schemas.microsoft.com/office/2020/mipLabelMetadata">
  <clbl:label id="{7bc792f8-6d75-423a-9981-629281829092}" enabled="1" method="Privileged" siteId="{3ded2960-214a-46ff-8cf4-611f125e2398}" removed="0"/>
</clbl:labelList>
</file>

<file path=docProps/app.xml><?xml version="1.0" encoding="utf-8"?>
<Properties xmlns="http://schemas.openxmlformats.org/officeDocument/2006/extended-properties" xmlns:vt="http://schemas.openxmlformats.org/officeDocument/2006/docPropsVTypes">
  <TotalTime>0</TotalTime>
  <Words>5821</Words>
  <Application>Microsoft Office PowerPoint</Application>
  <PresentationFormat>On-screen Show (16:9)</PresentationFormat>
  <Paragraphs>746</Paragraphs>
  <Slides>59</Slides>
  <Notes>59</Notes>
  <HiddenSlides>1</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59</vt:i4>
      </vt:variant>
    </vt:vector>
  </HeadingPairs>
  <TitlesOfParts>
    <vt:vector size="71" baseType="lpstr">
      <vt:lpstr>BoS Pill Gothic</vt:lpstr>
      <vt:lpstr>Helvetica Neue</vt:lpstr>
      <vt:lpstr>WordVisiCarriageReturn_MSFontService</vt:lpstr>
      <vt:lpstr>Arial</vt:lpstr>
      <vt:lpstr>Segoe UI</vt:lpstr>
      <vt:lpstr>Calibri</vt:lpstr>
      <vt:lpstr>Lloyds Bank Jack</vt:lpstr>
      <vt:lpstr>AvenirNext LT Pro Regular</vt:lpstr>
      <vt:lpstr>Source Sans Pro</vt:lpstr>
      <vt:lpstr>Custom Design</vt:lpstr>
      <vt:lpstr>BOS</vt:lpstr>
      <vt:lpstr>1_BOS</vt:lpstr>
      <vt:lpstr>Budgeting Essentials Workshop</vt:lpstr>
      <vt:lpstr>Pre-session survey</vt:lpstr>
      <vt:lpstr>Welcome</vt:lpstr>
      <vt:lpstr>Introductions</vt:lpstr>
      <vt:lpstr>Objectives</vt:lpstr>
      <vt:lpstr>Today’s Session</vt:lpstr>
      <vt:lpstr>PowerPoint Presentation</vt:lpstr>
      <vt:lpstr>PowerPoint Presentation</vt:lpstr>
      <vt:lpstr>PowerPoint Presentation</vt:lpstr>
      <vt:lpstr>PowerPoint Presentation</vt:lpstr>
      <vt:lpstr>PowerPoint Presentation</vt:lpstr>
      <vt:lpstr>Creating a Budget</vt:lpstr>
      <vt:lpstr>Working out your budget</vt:lpstr>
      <vt:lpstr>Working out your budget</vt:lpstr>
      <vt:lpstr>Income</vt:lpstr>
      <vt:lpstr>Ishan</vt:lpstr>
      <vt:lpstr>Ishan's calculations</vt:lpstr>
      <vt:lpstr>Ishan's calculations</vt:lpstr>
      <vt:lpstr>Ishan's calculations</vt:lpstr>
      <vt:lpstr>Beth</vt:lpstr>
      <vt:lpstr>Beth's outgoings</vt:lpstr>
      <vt:lpstr>Alek</vt:lpstr>
      <vt:lpstr>Alek's outgoings</vt:lpstr>
      <vt:lpstr>Jo</vt:lpstr>
      <vt:lpstr>Activity: Jo’s income</vt:lpstr>
      <vt:lpstr>Activity: Jo’s income</vt:lpstr>
      <vt:lpstr>Activity: Jo’s outgoings</vt:lpstr>
      <vt:lpstr>Activity: Jo’s outgoings</vt:lpstr>
      <vt:lpstr>Activity: Jo’s budget</vt:lpstr>
      <vt:lpstr>Activity: Jo’s budget</vt:lpstr>
      <vt:lpstr>Lee</vt:lpstr>
      <vt:lpstr>Activity: Lee’s income</vt:lpstr>
      <vt:lpstr>Activity: Lee’s income</vt:lpstr>
      <vt:lpstr>Activity: Lee’s outgoings</vt:lpstr>
      <vt:lpstr>Activity: Lee’s outgoings</vt:lpstr>
      <vt:lpstr>Activity: Lee’s budget</vt:lpstr>
      <vt:lpstr>Activity: Lee’s budget</vt:lpstr>
      <vt:lpstr>Tony</vt:lpstr>
      <vt:lpstr>Activity: Tony’s income</vt:lpstr>
      <vt:lpstr>Activity: Tony’s income</vt:lpstr>
      <vt:lpstr>Activity: Tony’s outgoings</vt:lpstr>
      <vt:lpstr>Activity: Tony’s outgoings</vt:lpstr>
      <vt:lpstr>Activity: Tony’s budget</vt:lpstr>
      <vt:lpstr>Activity: Tony’s budget</vt:lpstr>
      <vt:lpstr>Activity: Marc’s budget</vt:lpstr>
      <vt:lpstr>Activity: Sam's budget</vt:lpstr>
      <vt:lpstr>Online Tools</vt:lpstr>
      <vt:lpstr>PowerPoint Presentation</vt:lpstr>
      <vt:lpstr>PowerPoint Presentation</vt:lpstr>
      <vt:lpstr>Online tools – questions to ask</vt:lpstr>
      <vt:lpstr>Emergency Fund</vt:lpstr>
      <vt:lpstr>PowerPoint Presentation</vt:lpstr>
      <vt:lpstr>Which of the following amounts should you  try to save for your emergency fund?</vt:lpstr>
      <vt:lpstr>Discussion</vt:lpstr>
      <vt:lpstr>Activity:  Starting an Emergency Fund</vt:lpstr>
      <vt:lpstr>Budgeting Essentials Recap</vt:lpstr>
      <vt:lpstr>Any questions?</vt:lpstr>
      <vt:lpstr>Post session survey</vt:lpstr>
      <vt:lpstr>PowerPoint Presentation</vt:lpstr>
    </vt:vector>
  </TitlesOfParts>
  <Company>Ministry of Defence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MonkD504</dc:creator>
  <cp:lastModifiedBy>Holmes, George (Group Customer Inclusion)</cp:lastModifiedBy>
  <cp:revision>7</cp:revision>
  <dcterms:created xsi:type="dcterms:W3CDTF">2011-07-15T10:12:05Z</dcterms:created>
  <dcterms:modified xsi:type="dcterms:W3CDTF">2024-08-02T13:19:43Z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0x010100544CB9857E5E2A4892872DEF097EB12C</vt:lpwstr>
  </property>
  <property fmtid="{D5CDD505-2E9C-101B-9397-08002B2CF9AE}" pid="3" name="MSIP_Label_7bc792f8-6d75-423a-9981-629281829092_Enabled">
    <vt:lpwstr>true</vt:lpwstr>
  </property>
  <property fmtid="{D5CDD505-2E9C-101B-9397-08002B2CF9AE}" pid="4" name="MSIP_Label_7bc792f8-6d75-423a-9981-629281829092_SetDate">
    <vt:lpwstr>2022-11-29T18:16:51Z</vt:lpwstr>
  </property>
  <property fmtid="{D5CDD505-2E9C-101B-9397-08002B2CF9AE}" pid="5" name="MSIP_Label_7bc792f8-6d75-423a-9981-629281829092_Method">
    <vt:lpwstr>Privileged</vt:lpwstr>
  </property>
  <property fmtid="{D5CDD505-2E9C-101B-9397-08002B2CF9AE}" pid="6" name="MSIP_Label_7bc792f8-6d75-423a-9981-629281829092_Name">
    <vt:lpwstr>7bc792f8-6d75-423a-9981-629281829092</vt:lpwstr>
  </property>
  <property fmtid="{D5CDD505-2E9C-101B-9397-08002B2CF9AE}" pid="7" name="MSIP_Label_7bc792f8-6d75-423a-9981-629281829092_SiteId">
    <vt:lpwstr>3ded2960-214a-46ff-8cf4-611f125e2398</vt:lpwstr>
  </property>
  <property fmtid="{D5CDD505-2E9C-101B-9397-08002B2CF9AE}" pid="8" name="MSIP_Label_7bc792f8-6d75-423a-9981-629281829092_ActionId">
    <vt:lpwstr>cd56a7ce-f8b2-4d7e-88b2-a0064199caac</vt:lpwstr>
  </property>
  <property fmtid="{D5CDD505-2E9C-101B-9397-08002B2CF9AE}" pid="9" name="MSIP_Label_7bc792f8-6d75-423a-9981-629281829092_ContentBits">
    <vt:lpwstr>1</vt:lpwstr>
  </property>
  <property fmtid="{D5CDD505-2E9C-101B-9397-08002B2CF9AE}" pid="10" name="MediaServiceImageTags">
    <vt:lpwstr/>
  </property>
</Properties>
</file>