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1" r:id="rId4"/>
  </p:sldMasterIdLst>
  <p:notesMasterIdLst>
    <p:notesMasterId r:id="rId29"/>
  </p:notesMasterIdLst>
  <p:sldIdLst>
    <p:sldId id="256" r:id="rId5"/>
    <p:sldId id="258" r:id="rId6"/>
    <p:sldId id="259" r:id="rId7"/>
    <p:sldId id="327" r:id="rId8"/>
    <p:sldId id="333" r:id="rId9"/>
    <p:sldId id="334" r:id="rId10"/>
    <p:sldId id="337" r:id="rId11"/>
    <p:sldId id="364" r:id="rId12"/>
    <p:sldId id="345" r:id="rId13"/>
    <p:sldId id="353" r:id="rId14"/>
    <p:sldId id="354" r:id="rId15"/>
    <p:sldId id="365" r:id="rId16"/>
    <p:sldId id="339" r:id="rId17"/>
    <p:sldId id="361" r:id="rId18"/>
    <p:sldId id="366" r:id="rId19"/>
    <p:sldId id="367" r:id="rId20"/>
    <p:sldId id="368" r:id="rId21"/>
    <p:sldId id="369" r:id="rId22"/>
    <p:sldId id="370" r:id="rId23"/>
    <p:sldId id="371" r:id="rId24"/>
    <p:sldId id="340" r:id="rId25"/>
    <p:sldId id="363" r:id="rId26"/>
    <p:sldId id="401" r:id="rId27"/>
    <p:sldId id="320" r:id="rId28"/>
  </p:sldIdLst>
  <p:sldSz cx="9144000" cy="5143500" type="screen16x9"/>
  <p:notesSz cx="6858000" cy="9144000"/>
  <p:embeddedFontLst>
    <p:embeddedFont>
      <p:font typeface="BoS Pill Gothic" panose="02000503030000020004" pitchFamily="50" charset="0"/>
      <p:bold r:id="rId30"/>
    </p:embeddedFont>
    <p:embeddedFont>
      <p:font typeface="Segoe UI" panose="020B0502040204020203" pitchFamily="34" charset="0"/>
      <p:regular r:id="rId31"/>
      <p:bold r:id="rId32"/>
      <p:italic r:id="rId33"/>
      <p:boldItalic r:id="rId34"/>
    </p:embeddedFont>
  </p:embeddedFontLst>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1pPr>
    <a:lvl2pPr marL="4572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2pPr>
    <a:lvl3pPr marL="9144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3pPr>
    <a:lvl4pPr marL="13716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4pPr>
    <a:lvl5pPr marL="1828800" algn="l" rtl="0" fontAlgn="base">
      <a:spcBef>
        <a:spcPct val="0"/>
      </a:spcBef>
      <a:spcAft>
        <a:spcPct val="0"/>
      </a:spcAft>
      <a:defRPr kern="1200">
        <a:solidFill>
          <a:schemeClr val="tx1"/>
        </a:solidFill>
        <a:latin typeface="Arial" panose="020B0604020202020204" pitchFamily="34" charset="0"/>
        <a:ea typeface="Geneva" panose="020B0503030404040204" pitchFamily="34" charset="0"/>
        <a:cs typeface="+mn-cs"/>
      </a:defRPr>
    </a:lvl5pPr>
    <a:lvl6pPr marL="22860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6pPr>
    <a:lvl7pPr marL="27432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7pPr>
    <a:lvl8pPr marL="32004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8pPr>
    <a:lvl9pPr marL="3657600" algn="l" defTabSz="914400" rtl="0" eaLnBrk="1" latinLnBrk="0" hangingPunct="1">
      <a:defRPr kern="1200">
        <a:solidFill>
          <a:schemeClr val="tx1"/>
        </a:solidFill>
        <a:latin typeface="Arial" panose="020B0604020202020204" pitchFamily="34" charset="0"/>
        <a:ea typeface="Geneva" panose="020B0503030404040204" pitchFamily="34" charset="0"/>
        <a:cs typeface="+mn-cs"/>
      </a:defRPr>
    </a:lvl9pPr>
  </p:defaultTextStyle>
  <p:modifyVerifier cryptProviderType="rsaAES" cryptAlgorithmClass="hash" cryptAlgorithmType="typeAny" cryptAlgorithmSid="14" spinCount="100000" saltData="YwPNaWEGWYeIHFNnr2/LWA==" hashData="km5udjZMVpSX3EjUJ1zqSwU1cZdpN1IyVqLTPV32NgmyYGMCUbjEjCsxsH0IpEdUzj0mASilaKDALtcfmZueiw=="/>
  <p:extLst>
    <p:ext uri="{EFAFB233-063F-42B5-8137-9DF3F51BA10A}">
      <p15:sldGuideLst xmlns:p15="http://schemas.microsoft.com/office/powerpoint/2012/main">
        <p15:guide id="1" orient="horz" pos="3032">
          <p15:clr>
            <a:srgbClr val="A4A3A4"/>
          </p15:clr>
        </p15:guide>
        <p15:guide id="2" pos="4582">
          <p15:clr>
            <a:srgbClr val="A4A3A4"/>
          </p15:clr>
        </p15:guide>
        <p15:guide id="3" pos="55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D6E81D-2A7D-6A98-04BE-0699B1CB988C}" name="Hollobon, Simon (Brightwave)" initials="HS(" userId="S::P10334254@capita.co.uk::4c1aa7ed-713f-4416-8fc7-662b1b0fd310" providerId="AD"/>
  <p188:author id="{DEB04437-6E55-1B1E-8C29-4B362F433407}" name="Cadwallender, Freya (Brightwave)" initials="CF(" userId="S::P50074376@capita.co.uk::1cac62c6-2076-4ccd-b19d-1a79fd53277b" providerId="AD"/>
  <p188:author id="{BB2F7E46-F8AE-DBB7-5364-3463A2BEF8D3}" name="Pelling, Ian (Brightwave)" initials="PI(" userId="S::p10334264@capita.co.uk::9a9fc9d1-5ce5-4bac-ac79-54eba9f7bc3d" providerId="AD"/>
  <p188:author id="{2985C853-2457-CEF6-611A-58EB43070350}" name="Armstrong, Laura (Digital Impact &amp; Inclusion - CCO)" initials="AC" userId="S::laura.armstrong1@lloydsbanking.com::2f5e2b6c-e361-41e9-be32-47ebcb289cb7" providerId="AD"/>
  <p188:author id="{0BE5EFA2-DF11-2BC0-1C86-D243E5EB1D61}" name="Kennedy, Sarah (Brightwave)" initials="KS(" userId="S::P10445171@capita.co.uk::d2b013c2-263f-492f-a884-1f18d25f8344" providerId="AD"/>
  <p188:author id="{337281A7-649C-2E42-5E5E-5DA20328049B}" name="Smith, Michael (Capita Learning)" initials="SM(L" userId="S::P10447474@capita.co.uk::b6b37483-e43c-4d76-9c26-f98713eb7abc" providerId="AD"/>
  <p188:author id="{31DF95B1-F425-3024-69F3-CC46A50C65F1}" name="Mistry, Urvashi (Digital Impact &amp; Inclusion - CCO)" initials="MU(I&amp;IC" userId="S::Urvashi.Mistry@lloydsbanking.com::128b6795-d5c6-4d99-aa22-b235fafd87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nnedy, Sarah (Capita Learning)" initials="KS(L" lastIdx="3" clrIdx="0">
    <p:extLst>
      <p:ext uri="{19B8F6BF-5375-455C-9EA6-DF929625EA0E}">
        <p15:presenceInfo xmlns:p15="http://schemas.microsoft.com/office/powerpoint/2012/main" userId="S::P10445171@capita.co.uk::d2b013c2-263f-492f-a884-1f18d25f8344" providerId="AD"/>
      </p:ext>
    </p:extLst>
  </p:cmAuthor>
  <p:cmAuthor id="2" name="Pelling, Ian (Capita Learning)" initials="PI(L" lastIdx="3" clrIdx="1">
    <p:extLst>
      <p:ext uri="{19B8F6BF-5375-455C-9EA6-DF929625EA0E}">
        <p15:presenceInfo xmlns:p15="http://schemas.microsoft.com/office/powerpoint/2012/main" userId="S::p10334264@capita.co.uk::9a9fc9d1-5ce5-4bac-ac79-54eba9f7bc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694D"/>
    <a:srgbClr val="014731"/>
    <a:srgbClr val="F1F1F1"/>
    <a:srgbClr val="505050"/>
    <a:srgbClr val="005C68"/>
    <a:srgbClr val="471368"/>
    <a:srgbClr val="0D5494"/>
    <a:srgbClr val="2177AF"/>
    <a:srgbClr val="323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5" d="100"/>
          <a:sy n="155" d="100"/>
        </p:scale>
        <p:origin x="192" y="138"/>
      </p:cViewPr>
      <p:guideLst>
        <p:guide orient="horz" pos="3032"/>
        <p:guide pos="4582"/>
        <p:guide pos="55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ustomer Inclusion)" userId="dc2a0c80-9c5e-4039-b10a-6c88a895e474" providerId="ADAL" clId="{BB7EA6ED-EFAA-4D2D-9311-CF50111B48AE}"/>
    <pc:docChg chg="custSel modSld">
      <pc:chgData name="Finnie, Sinead (Group Customer Inclusion)" userId="dc2a0c80-9c5e-4039-b10a-6c88a895e474" providerId="ADAL" clId="{BB7EA6ED-EFAA-4D2D-9311-CF50111B48AE}" dt="2023-08-18T12:57:09.904" v="131" actId="20577"/>
      <pc:docMkLst>
        <pc:docMk/>
      </pc:docMkLst>
      <pc:sldChg chg="modSp mod">
        <pc:chgData name="Finnie, Sinead (Group Customer Inclusion)" userId="dc2a0c80-9c5e-4039-b10a-6c88a895e474" providerId="ADAL" clId="{BB7EA6ED-EFAA-4D2D-9311-CF50111B48AE}" dt="2023-08-18T12:44:25.737" v="2" actId="20577"/>
        <pc:sldMkLst>
          <pc:docMk/>
          <pc:sldMk cId="667723468" sldId="327"/>
        </pc:sldMkLst>
        <pc:spChg chg="mod">
          <ac:chgData name="Finnie, Sinead (Group Customer Inclusion)" userId="dc2a0c80-9c5e-4039-b10a-6c88a895e474" providerId="ADAL" clId="{BB7EA6ED-EFAA-4D2D-9311-CF50111B48AE}" dt="2023-08-18T12:44:25.737" v="2" actId="20577"/>
          <ac:spMkLst>
            <pc:docMk/>
            <pc:sldMk cId="667723468" sldId="327"/>
            <ac:spMk id="8" creationId="{55997BB2-FBAB-EC43-B362-0D9325DED4C9}"/>
          </ac:spMkLst>
        </pc:spChg>
      </pc:sldChg>
      <pc:sldChg chg="modSp mod">
        <pc:chgData name="Finnie, Sinead (Group Customer Inclusion)" userId="dc2a0c80-9c5e-4039-b10a-6c88a895e474" providerId="ADAL" clId="{BB7EA6ED-EFAA-4D2D-9311-CF50111B48AE}" dt="2023-08-18T12:44:55.195" v="4" actId="20577"/>
        <pc:sldMkLst>
          <pc:docMk/>
          <pc:sldMk cId="2479683626" sldId="354"/>
        </pc:sldMkLst>
        <pc:spChg chg="mod">
          <ac:chgData name="Finnie, Sinead (Group Customer Inclusion)" userId="dc2a0c80-9c5e-4039-b10a-6c88a895e474" providerId="ADAL" clId="{BB7EA6ED-EFAA-4D2D-9311-CF50111B48AE}" dt="2023-08-18T12:44:55.195" v="4" actId="20577"/>
          <ac:spMkLst>
            <pc:docMk/>
            <pc:sldMk cId="2479683626" sldId="354"/>
            <ac:spMk id="8" creationId="{55997BB2-FBAB-EC43-B362-0D9325DED4C9}"/>
          </ac:spMkLst>
        </pc:spChg>
      </pc:sldChg>
      <pc:sldChg chg="modSp mod">
        <pc:chgData name="Finnie, Sinead (Group Customer Inclusion)" userId="dc2a0c80-9c5e-4039-b10a-6c88a895e474" providerId="ADAL" clId="{BB7EA6ED-EFAA-4D2D-9311-CF50111B48AE}" dt="2023-08-18T12:45:11.857" v="7" actId="20577"/>
        <pc:sldMkLst>
          <pc:docMk/>
          <pc:sldMk cId="1981044534" sldId="366"/>
        </pc:sldMkLst>
        <pc:spChg chg="mod">
          <ac:chgData name="Finnie, Sinead (Group Customer Inclusion)" userId="dc2a0c80-9c5e-4039-b10a-6c88a895e474" providerId="ADAL" clId="{BB7EA6ED-EFAA-4D2D-9311-CF50111B48AE}" dt="2023-08-18T12:45:11.857" v="7" actId="20577"/>
          <ac:spMkLst>
            <pc:docMk/>
            <pc:sldMk cId="1981044534" sldId="366"/>
            <ac:spMk id="4" creationId="{D04959A8-CB02-A1C4-BF47-E0269E518073}"/>
          </ac:spMkLst>
        </pc:spChg>
      </pc:sldChg>
      <pc:sldChg chg="modSp mod">
        <pc:chgData name="Finnie, Sinead (Group Customer Inclusion)" userId="dc2a0c80-9c5e-4039-b10a-6c88a895e474" providerId="ADAL" clId="{BB7EA6ED-EFAA-4D2D-9311-CF50111B48AE}" dt="2023-08-18T12:45:23.337" v="8" actId="20577"/>
        <pc:sldMkLst>
          <pc:docMk/>
          <pc:sldMk cId="3383424822" sldId="367"/>
        </pc:sldMkLst>
        <pc:spChg chg="mod">
          <ac:chgData name="Finnie, Sinead (Group Customer Inclusion)" userId="dc2a0c80-9c5e-4039-b10a-6c88a895e474" providerId="ADAL" clId="{BB7EA6ED-EFAA-4D2D-9311-CF50111B48AE}" dt="2023-08-18T12:45:23.337" v="8" actId="20577"/>
          <ac:spMkLst>
            <pc:docMk/>
            <pc:sldMk cId="3383424822" sldId="367"/>
            <ac:spMk id="4" creationId="{CB46958E-B8C8-112A-A296-0B1BFB9410C8}"/>
          </ac:spMkLst>
        </pc:spChg>
      </pc:sldChg>
      <pc:sldChg chg="modSp mod">
        <pc:chgData name="Finnie, Sinead (Group Customer Inclusion)" userId="dc2a0c80-9c5e-4039-b10a-6c88a895e474" providerId="ADAL" clId="{BB7EA6ED-EFAA-4D2D-9311-CF50111B48AE}" dt="2023-08-18T12:46:14.207" v="29" actId="5793"/>
        <pc:sldMkLst>
          <pc:docMk/>
          <pc:sldMk cId="3226094383" sldId="369"/>
        </pc:sldMkLst>
        <pc:spChg chg="mod">
          <ac:chgData name="Finnie, Sinead (Group Customer Inclusion)" userId="dc2a0c80-9c5e-4039-b10a-6c88a895e474" providerId="ADAL" clId="{BB7EA6ED-EFAA-4D2D-9311-CF50111B48AE}" dt="2023-08-18T12:46:14.207" v="29" actId="5793"/>
          <ac:spMkLst>
            <pc:docMk/>
            <pc:sldMk cId="3226094383" sldId="369"/>
            <ac:spMk id="4" creationId="{92810B29-52DF-8683-345D-0E0FAFB8ABC8}"/>
          </ac:spMkLst>
        </pc:spChg>
      </pc:sldChg>
      <pc:sldChg chg="modSp mod">
        <pc:chgData name="Finnie, Sinead (Group Customer Inclusion)" userId="dc2a0c80-9c5e-4039-b10a-6c88a895e474" providerId="ADAL" clId="{BB7EA6ED-EFAA-4D2D-9311-CF50111B48AE}" dt="2023-08-18T12:46:39.215" v="30" actId="20577"/>
        <pc:sldMkLst>
          <pc:docMk/>
          <pc:sldMk cId="2390835364" sldId="370"/>
        </pc:sldMkLst>
        <pc:spChg chg="mod">
          <ac:chgData name="Finnie, Sinead (Group Customer Inclusion)" userId="dc2a0c80-9c5e-4039-b10a-6c88a895e474" providerId="ADAL" clId="{BB7EA6ED-EFAA-4D2D-9311-CF50111B48AE}" dt="2023-08-18T12:46:39.215" v="30" actId="20577"/>
          <ac:spMkLst>
            <pc:docMk/>
            <pc:sldMk cId="2390835364" sldId="370"/>
            <ac:spMk id="4" creationId="{A0F06B35-9D6C-2D45-8DDC-2BD2B996DDF5}"/>
          </ac:spMkLst>
        </pc:spChg>
      </pc:sldChg>
      <pc:sldChg chg="modSp mod modNotesTx">
        <pc:chgData name="Finnie, Sinead (Group Customer Inclusion)" userId="dc2a0c80-9c5e-4039-b10a-6c88a895e474" providerId="ADAL" clId="{BB7EA6ED-EFAA-4D2D-9311-CF50111B48AE}" dt="2023-08-18T12:57:09.904" v="131" actId="20577"/>
        <pc:sldMkLst>
          <pc:docMk/>
          <pc:sldMk cId="1436063857" sldId="371"/>
        </pc:sldMkLst>
        <pc:spChg chg="mod">
          <ac:chgData name="Finnie, Sinead (Group Customer Inclusion)" userId="dc2a0c80-9c5e-4039-b10a-6c88a895e474" providerId="ADAL" clId="{BB7EA6ED-EFAA-4D2D-9311-CF50111B48AE}" dt="2023-08-18T12:47:33.921" v="128" actId="20577"/>
          <ac:spMkLst>
            <pc:docMk/>
            <pc:sldMk cId="1436063857" sldId="371"/>
            <ac:spMk id="4" creationId="{D2B9E089-786C-8158-1BE4-558E28B537F6}"/>
          </ac:spMkLst>
        </pc:spChg>
      </pc:sldChg>
    </pc:docChg>
  </pc:docChgLst>
  <pc:docChgLst>
    <pc:chgData name="Finnie, Sinead (Group Corporate Affairs)" userId="dc2a0c80-9c5e-4039-b10a-6c88a895e474" providerId="ADAL" clId="{87774B2A-4084-49A2-8BCF-1B355CBE3DA4}"/>
    <pc:docChg chg="undo custSel addSld delSld modSld">
      <pc:chgData name="Finnie, Sinead (Group Corporate Affairs)" userId="dc2a0c80-9c5e-4039-b10a-6c88a895e474" providerId="ADAL" clId="{87774B2A-4084-49A2-8BCF-1B355CBE3DA4}" dt="2025-04-29T14:52:43.522" v="4"/>
      <pc:docMkLst>
        <pc:docMk/>
      </pc:docMkLst>
      <pc:sldChg chg="del">
        <pc:chgData name="Finnie, Sinead (Group Corporate Affairs)" userId="dc2a0c80-9c5e-4039-b10a-6c88a895e474" providerId="ADAL" clId="{87774B2A-4084-49A2-8BCF-1B355CBE3DA4}" dt="2025-04-29T14:52:30.460" v="0" actId="2696"/>
        <pc:sldMkLst>
          <pc:docMk/>
          <pc:sldMk cId="2532915123" sldId="397"/>
        </pc:sldMkLst>
      </pc:sldChg>
      <pc:sldChg chg="del">
        <pc:chgData name="Finnie, Sinead (Group Corporate Affairs)" userId="dc2a0c80-9c5e-4039-b10a-6c88a895e474" providerId="ADAL" clId="{87774B2A-4084-49A2-8BCF-1B355CBE3DA4}" dt="2025-04-29T14:52:36.420" v="3" actId="2696"/>
        <pc:sldMkLst>
          <pc:docMk/>
          <pc:sldMk cId="192108563" sldId="398"/>
        </pc:sldMkLst>
      </pc:sldChg>
      <pc:sldChg chg="add del">
        <pc:chgData name="Finnie, Sinead (Group Corporate Affairs)" userId="dc2a0c80-9c5e-4039-b10a-6c88a895e474" providerId="ADAL" clId="{87774B2A-4084-49A2-8BCF-1B355CBE3DA4}" dt="2025-04-29T14:52:34.812" v="2" actId="2890"/>
        <pc:sldMkLst>
          <pc:docMk/>
          <pc:sldMk cId="2022389677" sldId="399"/>
        </pc:sldMkLst>
      </pc:sldChg>
      <pc:sldChg chg="add">
        <pc:chgData name="Finnie, Sinead (Group Corporate Affairs)" userId="dc2a0c80-9c5e-4039-b10a-6c88a895e474" providerId="ADAL" clId="{87774B2A-4084-49A2-8BCF-1B355CBE3DA4}" dt="2025-04-29T14:52:43.522" v="4"/>
        <pc:sldMkLst>
          <pc:docMk/>
          <pc:sldMk cId="192108563" sldId="401"/>
        </pc:sldMkLst>
      </pc:sldChg>
    </pc:docChg>
  </pc:docChgLst>
  <pc:docChgLst>
    <pc:chgData name="Franklin, Chris (Customer Inclusion, Customer Channels)" userId="S::7502291@nalloydsbanking.com::826ee402-fbdb-4034-a7c7-db309b41606d" providerId="AD" clId="Web-{24E8DA7B-F45B-D183-F604-35C360AE9226}"/>
    <pc:docChg chg="modSld">
      <pc:chgData name="Franklin, Chris (Customer Inclusion, Customer Channels)" userId="S::7502291@nalloydsbanking.com::826ee402-fbdb-4034-a7c7-db309b41606d" providerId="AD" clId="Web-{24E8DA7B-F45B-D183-F604-35C360AE9226}" dt="2023-04-04T10:39:56.282" v="0"/>
      <pc:docMkLst>
        <pc:docMk/>
      </pc:docMkLst>
      <pc:sldChg chg="modNotes">
        <pc:chgData name="Franklin, Chris (Customer Inclusion, Customer Channels)" userId="S::7502291@nalloydsbanking.com::826ee402-fbdb-4034-a7c7-db309b41606d" providerId="AD" clId="Web-{24E8DA7B-F45B-D183-F604-35C360AE9226}" dt="2023-04-04T10:39:56.282" v="0"/>
        <pc:sldMkLst>
          <pc:docMk/>
          <pc:sldMk cId="2233755542" sldId="353"/>
        </pc:sldMkLst>
      </pc:sldChg>
    </pc:docChg>
  </pc:docChgLst>
  <pc:docChgLst>
    <pc:chgData name="Armstrong, Laura (Group Customer Inclusion)" userId="2f5e2b6c-e361-41e9-be32-47ebcb289cb7" providerId="ADAL" clId="{DE2E48C5-4892-4ED8-B0FD-3142D984773D}"/>
    <pc:docChg chg="custSel modMainMaster">
      <pc:chgData name="Armstrong, Laura (Group Customer Inclusion)" userId="2f5e2b6c-e361-41e9-be32-47ebcb289cb7" providerId="ADAL" clId="{DE2E48C5-4892-4ED8-B0FD-3142D984773D}" dt="2024-07-02T13:09:12.257" v="2" actId="1076"/>
      <pc:docMkLst>
        <pc:docMk/>
      </pc:docMkLst>
      <pc:sldMasterChg chg="delSp modSp mod">
        <pc:chgData name="Armstrong, Laura (Group Customer Inclusion)" userId="2f5e2b6c-e361-41e9-be32-47ebcb289cb7" providerId="ADAL" clId="{DE2E48C5-4892-4ED8-B0FD-3142D984773D}" dt="2024-07-02T13:09:12.257" v="2" actId="1076"/>
        <pc:sldMasterMkLst>
          <pc:docMk/>
          <pc:sldMasterMk cId="2756618019" sldId="2147483691"/>
        </pc:sldMasterMkLst>
        <pc:spChg chg="mod">
          <ac:chgData name="Armstrong, Laura (Group Customer Inclusion)" userId="2f5e2b6c-e361-41e9-be32-47ebcb289cb7" providerId="ADAL" clId="{DE2E48C5-4892-4ED8-B0FD-3142D984773D}" dt="2024-07-02T13:09:12.257" v="2" actId="1076"/>
          <ac:spMkLst>
            <pc:docMk/>
            <pc:sldMasterMk cId="2756618019" sldId="2147483691"/>
            <ac:spMk id="28" creationId="{F2CF2723-935F-442D-DD60-946B200A4FA0}"/>
          </ac:spMkLst>
        </pc:spChg>
        <pc:spChg chg="del">
          <ac:chgData name="Armstrong, Laura (Group Customer Inclusion)" userId="2f5e2b6c-e361-41e9-be32-47ebcb289cb7" providerId="ADAL" clId="{DE2E48C5-4892-4ED8-B0FD-3142D984773D}" dt="2024-07-02T13:04:38.907" v="0" actId="478"/>
          <ac:spMkLst>
            <pc:docMk/>
            <pc:sldMasterMk cId="2756618019" sldId="2147483691"/>
            <ac:spMk id="29" creationId="{01A57D32-BC79-BF3F-5CEB-B3D5937F4B99}"/>
          </ac:spMkLst>
        </pc:spChg>
      </pc:sldMasterChg>
    </pc:docChg>
  </pc:docChgLst>
  <pc:docChgLst>
    <pc:chgData name="Holmes, George (Group Customer Inclusion)" userId="f0fbbf99-57c5-4bee-9415-35f2675381ec" providerId="ADAL" clId="{1E46664C-D1FF-4BE9-8747-C7E8C6FBA416}"/>
    <pc:docChg chg="custSel modSld">
      <pc:chgData name="Holmes, George (Group Customer Inclusion)" userId="f0fbbf99-57c5-4bee-9415-35f2675381ec" providerId="ADAL" clId="{1E46664C-D1FF-4BE9-8747-C7E8C6FBA416}" dt="2024-08-02T13:20:26.969" v="3"/>
      <pc:docMkLst>
        <pc:docMk/>
      </pc:docMkLst>
      <pc:sldChg chg="addSp delSp modSp">
        <pc:chgData name="Holmes, George (Group Customer Inclusion)" userId="f0fbbf99-57c5-4bee-9415-35f2675381ec" providerId="ADAL" clId="{1E46664C-D1FF-4BE9-8747-C7E8C6FBA416}" dt="2024-08-02T13:20:15.339" v="1"/>
        <pc:sldMkLst>
          <pc:docMk/>
          <pc:sldMk cId="2532915123" sldId="397"/>
        </pc:sldMkLst>
        <pc:picChg chg="del">
          <ac:chgData name="Holmes, George (Group Customer Inclusion)" userId="f0fbbf99-57c5-4bee-9415-35f2675381ec" providerId="ADAL" clId="{1E46664C-D1FF-4BE9-8747-C7E8C6FBA416}" dt="2024-08-02T13:20:14.741" v="0" actId="478"/>
          <ac:picMkLst>
            <pc:docMk/>
            <pc:sldMk cId="2532915123" sldId="397"/>
            <ac:picMk id="3" creationId="{1883003A-003E-8814-02D2-2940072AAA67}"/>
          </ac:picMkLst>
        </pc:picChg>
        <pc:picChg chg="add mod">
          <ac:chgData name="Holmes, George (Group Customer Inclusion)" userId="f0fbbf99-57c5-4bee-9415-35f2675381ec" providerId="ADAL" clId="{1E46664C-D1FF-4BE9-8747-C7E8C6FBA416}" dt="2024-08-02T13:20:15.339" v="1"/>
          <ac:picMkLst>
            <pc:docMk/>
            <pc:sldMk cId="2532915123" sldId="397"/>
            <ac:picMk id="4" creationId="{0A3E2B35-B9C0-847B-440B-6A482E58CE82}"/>
          </ac:picMkLst>
        </pc:picChg>
      </pc:sldChg>
      <pc:sldChg chg="addSp delSp modSp mod">
        <pc:chgData name="Holmes, George (Group Customer Inclusion)" userId="f0fbbf99-57c5-4bee-9415-35f2675381ec" providerId="ADAL" clId="{1E46664C-D1FF-4BE9-8747-C7E8C6FBA416}" dt="2024-08-02T13:20:26.969" v="3"/>
        <pc:sldMkLst>
          <pc:docMk/>
          <pc:sldMk cId="192108563" sldId="398"/>
        </pc:sldMkLst>
        <pc:picChg chg="add mod">
          <ac:chgData name="Holmes, George (Group Customer Inclusion)" userId="f0fbbf99-57c5-4bee-9415-35f2675381ec" providerId="ADAL" clId="{1E46664C-D1FF-4BE9-8747-C7E8C6FBA416}" dt="2024-08-02T13:20:26.969" v="3"/>
          <ac:picMkLst>
            <pc:docMk/>
            <pc:sldMk cId="192108563" sldId="398"/>
            <ac:picMk id="3" creationId="{D3C8DF3D-86EE-8521-C805-75B156CFE90D}"/>
          </ac:picMkLst>
        </pc:picChg>
        <pc:picChg chg="del">
          <ac:chgData name="Holmes, George (Group Customer Inclusion)" userId="f0fbbf99-57c5-4bee-9415-35f2675381ec" providerId="ADAL" clId="{1E46664C-D1FF-4BE9-8747-C7E8C6FBA416}" dt="2024-08-02T13:20:26.501" v="2" actId="478"/>
          <ac:picMkLst>
            <pc:docMk/>
            <pc:sldMk cId="192108563" sldId="398"/>
            <ac:picMk id="5" creationId="{517EED9C-F2DA-96F0-CEA1-84C846BF548E}"/>
          </ac:picMkLst>
        </pc:picChg>
      </pc:sldChg>
    </pc:docChg>
  </pc:docChgLst>
  <pc:docChgLst>
    <pc:chgData name="Johnson, David (Learning – People &amp; Places)" userId="98c0bd93-5d44-4361-8273-c4f9ec36852f" providerId="ADAL" clId="{6B4804FC-3FF7-45D7-AE8A-F901C73A67FD}"/>
    <pc:docChg chg="addSld modSld sldOrd">
      <pc:chgData name="Johnson, David (Learning – People &amp; Places)" userId="98c0bd93-5d44-4361-8273-c4f9ec36852f" providerId="ADAL" clId="{6B4804FC-3FF7-45D7-AE8A-F901C73A67FD}" dt="2024-06-19T15:31:52.165" v="3"/>
      <pc:docMkLst>
        <pc:docMk/>
      </pc:docMkLst>
      <pc:sldChg chg="add ord">
        <pc:chgData name="Johnson, David (Learning – People &amp; Places)" userId="98c0bd93-5d44-4361-8273-c4f9ec36852f" providerId="ADAL" clId="{6B4804FC-3FF7-45D7-AE8A-F901C73A67FD}" dt="2024-06-19T15:31:52.165" v="3"/>
        <pc:sldMkLst>
          <pc:docMk/>
          <pc:sldMk cId="2532915123" sldId="397"/>
        </pc:sldMkLst>
      </pc:sldChg>
      <pc:sldChg chg="add">
        <pc:chgData name="Johnson, David (Learning – People &amp; Places)" userId="98c0bd93-5d44-4361-8273-c4f9ec36852f" providerId="ADAL" clId="{6B4804FC-3FF7-45D7-AE8A-F901C73A67FD}" dt="2024-06-19T11:20:22.938" v="1"/>
        <pc:sldMkLst>
          <pc:docMk/>
          <pc:sldMk cId="192108563" sldId="398"/>
        </pc:sldMkLst>
      </pc:sldChg>
    </pc:docChg>
  </pc:docChgLst>
  <pc:docChgLst>
    <pc:chgData name="Franklin, Chris (Customer Inclusion, Customer Channels)" userId="826ee402-fbdb-4034-a7c7-db309b41606d" providerId="ADAL" clId="{45F4919C-CEFF-48BA-BF56-0C61DDF51A8B}"/>
    <pc:docChg chg="custSel modSld">
      <pc:chgData name="Franklin, Chris (Customer Inclusion, Customer Channels)" userId="826ee402-fbdb-4034-a7c7-db309b41606d" providerId="ADAL" clId="{45F4919C-CEFF-48BA-BF56-0C61DDF51A8B}" dt="2023-04-04T10:00:11.338" v="1838" actId="12"/>
      <pc:docMkLst>
        <pc:docMk/>
      </pc:docMkLst>
      <pc:sldChg chg="modNotesTx">
        <pc:chgData name="Franklin, Chris (Customer Inclusion, Customer Channels)" userId="826ee402-fbdb-4034-a7c7-db309b41606d" providerId="ADAL" clId="{45F4919C-CEFF-48BA-BF56-0C61DDF51A8B}" dt="2023-04-04T09:57:42.496" v="1831" actId="20577"/>
        <pc:sldMkLst>
          <pc:docMk/>
          <pc:sldMk cId="0" sldId="256"/>
        </pc:sldMkLst>
      </pc:sldChg>
      <pc:sldChg chg="modNotesTx">
        <pc:chgData name="Franklin, Chris (Customer Inclusion, Customer Channels)" userId="826ee402-fbdb-4034-a7c7-db309b41606d" providerId="ADAL" clId="{45F4919C-CEFF-48BA-BF56-0C61DDF51A8B}" dt="2023-04-04T08:26:50.610" v="3" actId="113"/>
        <pc:sldMkLst>
          <pc:docMk/>
          <pc:sldMk cId="3683819273" sldId="259"/>
        </pc:sldMkLst>
      </pc:sldChg>
      <pc:sldChg chg="modNotesTx">
        <pc:chgData name="Franklin, Chris (Customer Inclusion, Customer Channels)" userId="826ee402-fbdb-4034-a7c7-db309b41606d" providerId="ADAL" clId="{45F4919C-CEFF-48BA-BF56-0C61DDF51A8B}" dt="2023-04-04T10:00:11.338" v="1838" actId="12"/>
        <pc:sldMkLst>
          <pc:docMk/>
          <pc:sldMk cId="3086340843" sldId="320"/>
        </pc:sldMkLst>
      </pc:sldChg>
      <pc:sldChg chg="modNotesTx">
        <pc:chgData name="Franklin, Chris (Customer Inclusion, Customer Channels)" userId="826ee402-fbdb-4034-a7c7-db309b41606d" providerId="ADAL" clId="{45F4919C-CEFF-48BA-BF56-0C61DDF51A8B}" dt="2023-04-04T08:28:01.922" v="12" actId="20577"/>
        <pc:sldMkLst>
          <pc:docMk/>
          <pc:sldMk cId="667723468" sldId="327"/>
        </pc:sldMkLst>
      </pc:sldChg>
      <pc:sldChg chg="modNotesTx">
        <pc:chgData name="Franklin, Chris (Customer Inclusion, Customer Channels)" userId="826ee402-fbdb-4034-a7c7-db309b41606d" providerId="ADAL" clId="{45F4919C-CEFF-48BA-BF56-0C61DDF51A8B}" dt="2023-04-04T08:28:44.100" v="16" actId="113"/>
        <pc:sldMkLst>
          <pc:docMk/>
          <pc:sldMk cId="144408909" sldId="333"/>
        </pc:sldMkLst>
      </pc:sldChg>
      <pc:sldChg chg="modNotesTx">
        <pc:chgData name="Franklin, Chris (Customer Inclusion, Customer Channels)" userId="826ee402-fbdb-4034-a7c7-db309b41606d" providerId="ADAL" clId="{45F4919C-CEFF-48BA-BF56-0C61DDF51A8B}" dt="2023-04-04T08:29:54.420" v="138" actId="12"/>
        <pc:sldMkLst>
          <pc:docMk/>
          <pc:sldMk cId="286187376" sldId="334"/>
        </pc:sldMkLst>
      </pc:sldChg>
      <pc:sldChg chg="modNotesTx">
        <pc:chgData name="Franklin, Chris (Customer Inclusion, Customer Channels)" userId="826ee402-fbdb-4034-a7c7-db309b41606d" providerId="ADAL" clId="{45F4919C-CEFF-48BA-BF56-0C61DDF51A8B}" dt="2023-04-04T08:42:55.321" v="270" actId="20577"/>
        <pc:sldMkLst>
          <pc:docMk/>
          <pc:sldMk cId="64981400" sldId="337"/>
        </pc:sldMkLst>
      </pc:sldChg>
      <pc:sldChg chg="modAnim modNotesTx">
        <pc:chgData name="Franklin, Chris (Customer Inclusion, Customer Channels)" userId="826ee402-fbdb-4034-a7c7-db309b41606d" providerId="ADAL" clId="{45F4919C-CEFF-48BA-BF56-0C61DDF51A8B}" dt="2023-04-04T09:20:10.831" v="1396" actId="20577"/>
        <pc:sldMkLst>
          <pc:docMk/>
          <pc:sldMk cId="622893531" sldId="339"/>
        </pc:sldMkLst>
      </pc:sldChg>
      <pc:sldChg chg="modNotesTx">
        <pc:chgData name="Franklin, Chris (Customer Inclusion, Customer Channels)" userId="826ee402-fbdb-4034-a7c7-db309b41606d" providerId="ADAL" clId="{45F4919C-CEFF-48BA-BF56-0C61DDF51A8B}" dt="2023-04-04T09:56:11.075" v="1626" actId="20577"/>
        <pc:sldMkLst>
          <pc:docMk/>
          <pc:sldMk cId="2657460113" sldId="340"/>
        </pc:sldMkLst>
      </pc:sldChg>
      <pc:sldChg chg="modNotesTx">
        <pc:chgData name="Franklin, Chris (Customer Inclusion, Customer Channels)" userId="826ee402-fbdb-4034-a7c7-db309b41606d" providerId="ADAL" clId="{45F4919C-CEFF-48BA-BF56-0C61DDF51A8B}" dt="2023-04-04T08:54:03.436" v="626" actId="6549"/>
        <pc:sldMkLst>
          <pc:docMk/>
          <pc:sldMk cId="4027736946" sldId="345"/>
        </pc:sldMkLst>
      </pc:sldChg>
      <pc:sldChg chg="modNotesTx">
        <pc:chgData name="Franklin, Chris (Customer Inclusion, Customer Channels)" userId="826ee402-fbdb-4034-a7c7-db309b41606d" providerId="ADAL" clId="{45F4919C-CEFF-48BA-BF56-0C61DDF51A8B}" dt="2023-04-04T08:54:52.877" v="691" actId="20577"/>
        <pc:sldMkLst>
          <pc:docMk/>
          <pc:sldMk cId="2233755542" sldId="353"/>
        </pc:sldMkLst>
      </pc:sldChg>
      <pc:sldChg chg="modNotesTx">
        <pc:chgData name="Franklin, Chris (Customer Inclusion, Customer Channels)" userId="826ee402-fbdb-4034-a7c7-db309b41606d" providerId="ADAL" clId="{45F4919C-CEFF-48BA-BF56-0C61DDF51A8B}" dt="2023-04-04T09:12:52.267" v="1005"/>
        <pc:sldMkLst>
          <pc:docMk/>
          <pc:sldMk cId="2479683626" sldId="354"/>
        </pc:sldMkLst>
      </pc:sldChg>
      <pc:sldChg chg="modNotesTx">
        <pc:chgData name="Franklin, Chris (Customer Inclusion, Customer Channels)" userId="826ee402-fbdb-4034-a7c7-db309b41606d" providerId="ADAL" clId="{45F4919C-CEFF-48BA-BF56-0C61DDF51A8B}" dt="2023-04-04T09:22:03.652" v="1413" actId="6549"/>
        <pc:sldMkLst>
          <pc:docMk/>
          <pc:sldMk cId="2980386640" sldId="361"/>
        </pc:sldMkLst>
      </pc:sldChg>
      <pc:sldChg chg="modNotesTx">
        <pc:chgData name="Franklin, Chris (Customer Inclusion, Customer Channels)" userId="826ee402-fbdb-4034-a7c7-db309b41606d" providerId="ADAL" clId="{45F4919C-CEFF-48BA-BF56-0C61DDF51A8B}" dt="2023-04-04T09:59:50.452" v="1836" actId="113"/>
        <pc:sldMkLst>
          <pc:docMk/>
          <pc:sldMk cId="1151634102" sldId="363"/>
        </pc:sldMkLst>
      </pc:sldChg>
      <pc:sldChg chg="modNotesTx">
        <pc:chgData name="Franklin, Chris (Customer Inclusion, Customer Channels)" userId="826ee402-fbdb-4034-a7c7-db309b41606d" providerId="ADAL" clId="{45F4919C-CEFF-48BA-BF56-0C61DDF51A8B}" dt="2023-04-04T08:51:59.217" v="487" actId="20577"/>
        <pc:sldMkLst>
          <pc:docMk/>
          <pc:sldMk cId="2209918151" sldId="364"/>
        </pc:sldMkLst>
      </pc:sldChg>
      <pc:sldChg chg="modNotesTx">
        <pc:chgData name="Franklin, Chris (Customer Inclusion, Customer Channels)" userId="826ee402-fbdb-4034-a7c7-db309b41606d" providerId="ADAL" clId="{45F4919C-CEFF-48BA-BF56-0C61DDF51A8B}" dt="2023-04-04T09:14:30.255" v="1219" actId="6549"/>
        <pc:sldMkLst>
          <pc:docMk/>
          <pc:sldMk cId="3046638733" sldId="365"/>
        </pc:sldMkLst>
      </pc:sldChg>
      <pc:sldChg chg="modNotesTx">
        <pc:chgData name="Franklin, Chris (Customer Inclusion, Customer Channels)" userId="826ee402-fbdb-4034-a7c7-db309b41606d" providerId="ADAL" clId="{45F4919C-CEFF-48BA-BF56-0C61DDF51A8B}" dt="2023-04-04T09:23:59.002" v="1417" actId="12"/>
        <pc:sldMkLst>
          <pc:docMk/>
          <pc:sldMk cId="1981044534" sldId="366"/>
        </pc:sldMkLst>
      </pc:sldChg>
      <pc:sldChg chg="modNotesTx">
        <pc:chgData name="Franklin, Chris (Customer Inclusion, Customer Channels)" userId="826ee402-fbdb-4034-a7c7-db309b41606d" providerId="ADAL" clId="{45F4919C-CEFF-48BA-BF56-0C61DDF51A8B}" dt="2023-04-04T09:27:23.219" v="1433" actId="20577"/>
        <pc:sldMkLst>
          <pc:docMk/>
          <pc:sldMk cId="3383424822" sldId="367"/>
        </pc:sldMkLst>
      </pc:sldChg>
      <pc:sldChg chg="modNotesTx">
        <pc:chgData name="Franklin, Chris (Customer Inclusion, Customer Channels)" userId="826ee402-fbdb-4034-a7c7-db309b41606d" providerId="ADAL" clId="{45F4919C-CEFF-48BA-BF56-0C61DDF51A8B}" dt="2023-04-04T09:29:12.376" v="1466" actId="20577"/>
        <pc:sldMkLst>
          <pc:docMk/>
          <pc:sldMk cId="1505694012" sldId="368"/>
        </pc:sldMkLst>
      </pc:sldChg>
      <pc:sldChg chg="modNotesTx">
        <pc:chgData name="Franklin, Chris (Customer Inclusion, Customer Channels)" userId="826ee402-fbdb-4034-a7c7-db309b41606d" providerId="ADAL" clId="{45F4919C-CEFF-48BA-BF56-0C61DDF51A8B}" dt="2023-04-04T09:30:37.166" v="1481" actId="20577"/>
        <pc:sldMkLst>
          <pc:docMk/>
          <pc:sldMk cId="3226094383" sldId="369"/>
        </pc:sldMkLst>
      </pc:sldChg>
      <pc:sldChg chg="modNotesTx">
        <pc:chgData name="Franklin, Chris (Customer Inclusion, Customer Channels)" userId="826ee402-fbdb-4034-a7c7-db309b41606d" providerId="ADAL" clId="{45F4919C-CEFF-48BA-BF56-0C61DDF51A8B}" dt="2023-04-04T09:35:12.137" v="1506" actId="20577"/>
        <pc:sldMkLst>
          <pc:docMk/>
          <pc:sldMk cId="2390835364" sldId="370"/>
        </pc:sldMkLst>
      </pc:sldChg>
      <pc:sldChg chg="modNotesTx">
        <pc:chgData name="Franklin, Chris (Customer Inclusion, Customer Channels)" userId="826ee402-fbdb-4034-a7c7-db309b41606d" providerId="ADAL" clId="{45F4919C-CEFF-48BA-BF56-0C61DDF51A8B}" dt="2023-04-04T09:54:52.822" v="1558" actId="20577"/>
        <pc:sldMkLst>
          <pc:docMk/>
          <pc:sldMk cId="1436063857" sldId="3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006ED-3F81-8647-96ED-5DF9890AE9A9}" type="datetimeFigureOut">
              <a:rPr lang="en-US" smtClean="0"/>
              <a:t>4/29/2025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02216-AECB-E249-9832-754428E96F93}" type="slidenum">
              <a:rPr lang="en-US" smtClean="0"/>
              <a:t>‹#›</a:t>
            </a:fld>
            <a:endParaRPr lang="en-US"/>
          </a:p>
        </p:txBody>
      </p:sp>
    </p:spTree>
    <p:extLst>
      <p:ext uri="{BB962C8B-B14F-4D97-AF65-F5344CB8AC3E}">
        <p14:creationId xmlns:p14="http://schemas.microsoft.com/office/powerpoint/2010/main" val="4015508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et-help-savings-low-income/eligibil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you start this session, check you have printed and cut out sets of the Account security match cards, for the exercise on the different savings accounts.</a:t>
            </a:r>
          </a:p>
        </p:txBody>
      </p:sp>
      <p:sp>
        <p:nvSpPr>
          <p:cNvPr id="4" name="Slide Number Placeholder 3"/>
          <p:cNvSpPr>
            <a:spLocks noGrp="1"/>
          </p:cNvSpPr>
          <p:nvPr>
            <p:ph type="sldNum" sz="quarter" idx="5"/>
          </p:nvPr>
        </p:nvSpPr>
        <p:spPr/>
        <p:txBody>
          <a:bodyPr/>
          <a:lstStyle/>
          <a:p>
            <a:fld id="{1B302216-AECB-E249-9832-754428E96F93}" type="slidenum">
              <a:rPr lang="en-US" smtClean="0"/>
              <a:t>1</a:t>
            </a:fld>
            <a:endParaRPr lang="en-US"/>
          </a:p>
        </p:txBody>
      </p:sp>
    </p:spTree>
    <p:extLst>
      <p:ext uri="{BB962C8B-B14F-4D97-AF65-F5344CB8AC3E}">
        <p14:creationId xmlns:p14="http://schemas.microsoft.com/office/powerpoint/2010/main" val="2404706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Read out the question on the slide.</a:t>
            </a:r>
            <a:endParaRPr lang="en-US" b="1">
              <a:cs typeface="Calibri"/>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So, what are interest rates?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Basically, it is how much your bank will pay you for saving with them, given as a percentage.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10</a:t>
            </a:fld>
            <a:endParaRPr lang="en-US"/>
          </a:p>
        </p:txBody>
      </p:sp>
    </p:spTree>
    <p:extLst>
      <p:ext uri="{BB962C8B-B14F-4D97-AF65-F5344CB8AC3E}">
        <p14:creationId xmlns:p14="http://schemas.microsoft.com/office/powerpoint/2010/main" val="106332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 through this scenario (also mention it’s in their workbooks):</a:t>
            </a:r>
          </a:p>
          <a:p>
            <a:pPr algn="l" rtl="0" fontAlgn="base">
              <a:buFont typeface="Arial" panose="020B0604020202020204" pitchFamily="34" charset="0"/>
              <a:buNone/>
            </a:pPr>
            <a:r>
              <a:rPr lang="en-GB" sz="1800" b="0" i="0">
                <a:solidFill>
                  <a:srgbClr val="000000"/>
                </a:solidFill>
                <a:effectLst/>
                <a:latin typeface="AvenirNext LT Pro Regular" panose="020B0504020202020204"/>
              </a:rPr>
              <a:t>Let's take a look at Susan – she has saved £1,000 but doesn't have it in a savings account. She's decided she should put it into a savings account as she's heard that the bank will pay her an interest rate.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Say the interest rate on the account Susan is looking at is 2% per year. Let’s work out together how much she’ll have in total, if she keeps her money in the savings account for the whole year?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On a calculator type in </a:t>
            </a:r>
            <a:r>
              <a:rPr lang="en-GB" sz="1800" b="1" i="0">
                <a:solidFill>
                  <a:srgbClr val="000000"/>
                </a:solidFill>
                <a:effectLst/>
                <a:latin typeface="AvenirNext LT Pro Regular" panose="020B0504020202020204"/>
              </a:rPr>
              <a:t>1000 x 2 </a:t>
            </a:r>
            <a:r>
              <a:rPr lang="en-GB" sz="1800" b="0" i="0">
                <a:solidFill>
                  <a:srgbClr val="000000"/>
                </a:solidFill>
                <a:effectLst/>
                <a:latin typeface="AvenirNext LT Pro Regular" panose="020B0504020202020204"/>
              </a:rPr>
              <a:t>then press the </a:t>
            </a:r>
            <a:r>
              <a:rPr lang="en-GB" sz="1800" b="1" i="0">
                <a:solidFill>
                  <a:srgbClr val="000000"/>
                </a:solidFill>
                <a:effectLst/>
                <a:latin typeface="AvenirNext LT Pro Regular" panose="020B0504020202020204"/>
              </a:rPr>
              <a:t>% </a:t>
            </a:r>
            <a:r>
              <a:rPr lang="en-GB" sz="1800" b="0" i="0">
                <a:solidFill>
                  <a:srgbClr val="000000"/>
                </a:solidFill>
                <a:effectLst/>
                <a:latin typeface="AvenirNext LT Pro Regular" panose="020B0504020202020204"/>
              </a:rPr>
              <a:t>button. The answer is </a:t>
            </a:r>
            <a:r>
              <a:rPr lang="en-GB" sz="1800" b="1" i="0">
                <a:solidFill>
                  <a:srgbClr val="000000"/>
                </a:solidFill>
                <a:effectLst/>
                <a:latin typeface="AvenirNext LT Pro Regular" panose="020B0504020202020204"/>
              </a:rPr>
              <a:t>20</a:t>
            </a:r>
            <a:r>
              <a:rPr lang="en-GB" sz="1800" b="0" i="0">
                <a:solidFill>
                  <a:srgbClr val="000000"/>
                </a:solidFill>
                <a:effectLst/>
                <a:latin typeface="AvenirNext LT Pro Regular" panose="020B0504020202020204"/>
              </a:rPr>
              <a:t>. </a:t>
            </a: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So after a year, Susan will have her original £1,000 plus £20 in interest, making a total of </a:t>
            </a:r>
            <a:r>
              <a:rPr lang="en-GB" sz="1800" b="1" i="0">
                <a:solidFill>
                  <a:srgbClr val="000000"/>
                </a:solidFill>
                <a:effectLst/>
                <a:latin typeface="AvenirNext LT Pro Regular" panose="020B0504020202020204"/>
              </a:rPr>
              <a:t>£1,020</a:t>
            </a:r>
            <a:r>
              <a:rPr lang="en-GB" sz="1800" b="0" i="0">
                <a:solidFill>
                  <a:srgbClr val="000000"/>
                </a:solidFill>
                <a:effectLst/>
                <a:latin typeface="AvenirNext LT Pro Regular" panose="020B0504020202020204"/>
              </a:rPr>
              <a:t>.</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means the bank has paid her £20 for keeping the money in the savings account and not spending any.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interest you earn could be different if the rate of interest changes or the balance in your savings account changes during the period that the interest is calculated.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If you're a UK taxpayer, you'll probably have to pay income tax on the interest you earn on your savings.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But, don't worry about that too much, because most UK adults have a personal savings allowance.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allows them to earn up to £1,000 interest (this amount is correct as of 2021 but is subject to change annually) on their savings without paying tax if they're a basic rate taxpayer.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Higher-rate taxpayers can earn £500 interest tax-free.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Why is it important to look at the interest rate on a savings account before you choose which one to go with?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Before you open a savings account the bank will tell you how much interest you can earn on an annual basis. It's worth shopping around and looking at different banks to see who offers you the best deal.</a:t>
            </a:r>
          </a:p>
          <a:p>
            <a:pPr algn="l" rtl="0" fontAlgn="base">
              <a:buFont typeface="Arial" panose="020B0604020202020204" pitchFamily="34" charset="0"/>
              <a:buNone/>
            </a:pPr>
            <a:r>
              <a:rPr lang="en-GB" sz="1800" b="1" i="0" u="none" strike="noStrike">
                <a:solidFill>
                  <a:srgbClr val="000000"/>
                </a:solidFill>
                <a:effectLst/>
                <a:latin typeface="AvenirNext LT Pro Regular" panose="020B0504020202020204"/>
              </a:rPr>
              <a:t>PAUSE HERE AND CHECK HOW THE LEARNERS ARE FEELING </a:t>
            </a:r>
            <a:r>
              <a:rPr lang="en-GB" sz="1800" b="0" i="0" u="none" strike="noStrike">
                <a:solidFill>
                  <a:srgbClr val="000000"/>
                </a:solidFill>
                <a:effectLst/>
                <a:latin typeface="AvenirNext LT Pro Regular" panose="020B0504020202020204"/>
              </a:rPr>
              <a:t>– SO YOU CAN ADJUST THE TRAINING AS NEEDED</a:t>
            </a:r>
            <a:r>
              <a:rPr lang="en-GB" sz="1800" b="0" i="0">
                <a:solidFill>
                  <a:srgbClr val="000000"/>
                </a:solidFill>
                <a:effectLst/>
                <a:latin typeface="AvenirNext LT Pro Regular" panose="020B0504020202020204"/>
              </a:rPr>
              <a:t>​</a:t>
            </a:r>
          </a:p>
          <a:p>
            <a:pPr algn="l" rtl="0" fontAlgn="base">
              <a:buFont typeface="Arial" panose="020B0604020202020204" pitchFamily="34" charset="0"/>
              <a:buNone/>
            </a:pPr>
            <a:r>
              <a:rPr lang="en-GB" sz="1800" b="0" i="0">
                <a:solidFill>
                  <a:srgbClr val="000000"/>
                </a:solidFill>
                <a:effectLst/>
                <a:latin typeface="AvenirNext LT Pro Regular" panose="020B0504020202020204"/>
              </a:rPr>
              <a:t> </a:t>
            </a:r>
            <a:endParaRPr lang="en-GB" sz="1800" b="0" i="0">
              <a:solidFill>
                <a:srgbClr val="00084D"/>
              </a:solidFill>
              <a:effectLst/>
              <a:latin typeface="AvenirNext LT Pro Regular" panose="020B0504020202020204"/>
            </a:endParaRPr>
          </a:p>
          <a:p>
            <a:endParaRPr lang="en-US" b="1"/>
          </a:p>
        </p:txBody>
      </p:sp>
      <p:sp>
        <p:nvSpPr>
          <p:cNvPr id="4" name="Slide Number Placeholder 3"/>
          <p:cNvSpPr>
            <a:spLocks noGrp="1"/>
          </p:cNvSpPr>
          <p:nvPr>
            <p:ph type="sldNum" sz="quarter" idx="5"/>
          </p:nvPr>
        </p:nvSpPr>
        <p:spPr/>
        <p:txBody>
          <a:bodyPr/>
          <a:lstStyle/>
          <a:p>
            <a:fld id="{1B302216-AECB-E249-9832-754428E96F93}" type="slidenum">
              <a:rPr lang="en-US" smtClean="0"/>
              <a:t>11</a:t>
            </a:fld>
            <a:endParaRPr lang="en-US"/>
          </a:p>
        </p:txBody>
      </p:sp>
    </p:spTree>
    <p:extLst>
      <p:ext uri="{BB962C8B-B14F-4D97-AF65-F5344CB8AC3E}">
        <p14:creationId xmlns:p14="http://schemas.microsoft.com/office/powerpoint/2010/main" val="1251196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r>
              <a:rPr lang="en-US"/>
              <a:t>Now we know that one of the benefits of having a savings account is that the bank pay us interest to save with them, let’s take a look at the different types of savings account that there are.</a:t>
            </a: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So by the end of this section, you should be able to: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choose a type of saving account that best suits you.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12</a:t>
            </a:fld>
            <a:endParaRPr lang="en-US"/>
          </a:p>
        </p:txBody>
      </p:sp>
    </p:spTree>
    <p:extLst>
      <p:ext uri="{BB962C8B-B14F-4D97-AF65-F5344CB8AC3E}">
        <p14:creationId xmlns:p14="http://schemas.microsoft.com/office/powerpoint/2010/main" val="2403133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 ANIMATED SLIDE – CLICK TO REVEAL EACH TYPE OF SAVINGS ACCOUNT ***</a:t>
            </a:r>
          </a:p>
          <a:p>
            <a:pPr algn="l" rtl="0" fontAlgn="base"/>
            <a:r>
              <a:rPr lang="en-GB" sz="1800" b="1" i="0">
                <a:solidFill>
                  <a:srgbClr val="000000"/>
                </a:solidFill>
                <a:effectLst/>
                <a:latin typeface="AvenirNext LT Pro Regular" panose="020B0504020202020204"/>
              </a:rPr>
              <a:t>Activity:</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There are lots of different types of savings. Which ones have you heard about? I'll read them out then please raise your hand if I mention one that you've heard of.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Jam Jar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ISA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Easy Access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Notice Accounts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Fixed Rate Bonds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Help to Save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Credit Union </a:t>
            </a:r>
            <a:r>
              <a:rPr lang="en-GB" sz="1800" b="1" i="0">
                <a:solidFill>
                  <a:srgbClr val="000000"/>
                </a:solidFill>
                <a:effectLst/>
                <a:latin typeface="AvenirNext LT Pro Regular" panose="020B0504020202020204"/>
              </a:rPr>
              <a:t>(THIS IS THE LAST ONE TO APPEAR AS PART OF THE ANIMATION ON THIS SLIDE)</a:t>
            </a:r>
            <a:endParaRPr lang="en-GB" sz="1800" b="1"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We'll walk through these types so that we can discuss them in further detail to help you choose the type that is right for you.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Remember: different banks will have different savings accounts, but we're walking through the general types that most banks offer.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If you have access to the internet, you can research these further by visiting various bank websites to see who offers you the best value for your needs.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13</a:t>
            </a:fld>
            <a:endParaRPr lang="en-US"/>
          </a:p>
        </p:txBody>
      </p:sp>
    </p:spTree>
    <p:extLst>
      <p:ext uri="{BB962C8B-B14F-4D97-AF65-F5344CB8AC3E}">
        <p14:creationId xmlns:p14="http://schemas.microsoft.com/office/powerpoint/2010/main" val="3622365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Marius likes to keep his money in separate 'pots'. One for bills, one for shopping and one to save money towards a car.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A Jam Jar type of account would work well for him.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Jam Jar accounts? What do they offer?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Jam Jar accounts (which are also known as saving pots) are a type of bank account that lets you split the money from the same account into different 'pots' or 'jars'.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helps to keep the money for bills aside so you can budget the rest of your money without worrying.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money can be set aside for things other than bills – a holiday or a house deposit, for example.</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14</a:t>
            </a:fld>
            <a:endParaRPr lang="en-US"/>
          </a:p>
        </p:txBody>
      </p:sp>
    </p:spTree>
    <p:extLst>
      <p:ext uri="{BB962C8B-B14F-4D97-AF65-F5344CB8AC3E}">
        <p14:creationId xmlns:p14="http://schemas.microsoft.com/office/powerpoint/2010/main" val="3703117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Martina wants to save up a deposit so she can move out of her parents' house. A friend suggests she sets up an ISA account and pays her saving there.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Cash ISA accounts? What do they offer?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Does anyone know what ISA stands for? </a:t>
            </a:r>
            <a:endParaRPr lang="en-GB" sz="1800" b="0" i="0">
              <a:solidFill>
                <a:srgbClr val="00084D"/>
              </a:solidFill>
              <a:effectLst/>
              <a:latin typeface="AvenirNext LT Pro Regular" panose="020B0504020202020204"/>
            </a:endParaRPr>
          </a:p>
          <a:p>
            <a:pPr algn="l" rtl="0" fontAlgn="base"/>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term ISA stands for 'individual savings account'.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Cash ISAs are just savings accounts you don’t pay tax on.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Everyone in the UK aged 16 or over gets an ISA allowance at the start of each tax year – for 2022/23, which ends on 5 April 2023, it's £20,000.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ISA accounts are offered by banks, building societies, insurers, asset managers and a company called National Savings and Investments (NS&amp;I). </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15</a:t>
            </a:fld>
            <a:endParaRPr lang="en-US"/>
          </a:p>
        </p:txBody>
      </p:sp>
    </p:spTree>
    <p:extLst>
      <p:ext uri="{BB962C8B-B14F-4D97-AF65-F5344CB8AC3E}">
        <p14:creationId xmlns:p14="http://schemas.microsoft.com/office/powerpoint/2010/main" val="26816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Bob wants to set up a savings account where he can save emergency money. Because it's money for an emergency, he needs to know that he can access that money at any time should something happen.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Easy Access savings accounts?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Easy-access savings accounts allow you to take money out of your account quickly and easily.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Easy-access accounts may limit the number of withdrawals you can make each year without losing interest, so remember to check.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Remember: interest is the money you earn from the savings you have in your account. </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16</a:t>
            </a:fld>
            <a:endParaRPr lang="en-US"/>
          </a:p>
        </p:txBody>
      </p:sp>
    </p:spTree>
    <p:extLst>
      <p:ext uri="{BB962C8B-B14F-4D97-AF65-F5344CB8AC3E}">
        <p14:creationId xmlns:p14="http://schemas.microsoft.com/office/powerpoint/2010/main" val="292922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 </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Rachel inherited a pot of money after her aunt passed away. She wants to save the money in an account where she can earn higher interest and won't be tempted to spend it. She'll want to still be able to take money out if needed, but is willing to give the bank notice in advance; this will stop her impulsively spending the money.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Notice savings accounts?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These earn more interest than an easy-access account.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Instead of having quick access to your money, saving it in a notice account means you’ll have to tell your provider in advance that you want to make a withdrawal. And in return, you’ll usually get more interest than you would when saving in an easy-access savings account.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Some notice accounts demand that you let them know you intend to withdraw money 30, 60 or 90 days ahead – so these accounts are unlikely to suit you if you may need to access your savings unexpectedly.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If you do make an emergency withdrawal from a notice savings account, you're likely to lose some interest.</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17</a:t>
            </a:fld>
            <a:endParaRPr lang="en-US"/>
          </a:p>
        </p:txBody>
      </p:sp>
    </p:spTree>
    <p:extLst>
      <p:ext uri="{BB962C8B-B14F-4D97-AF65-F5344CB8AC3E}">
        <p14:creationId xmlns:p14="http://schemas.microsoft.com/office/powerpoint/2010/main" val="80838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Will wants a savings account where he can pay in £30 each month to build up his savings.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Regular Saving accounts?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If you'd like to save little and often, Regular Savings accounts can offer top rates of up to 7% for paying into them every month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Regular Savings accounts or 'regular savers' require you to deposit money each month, without fail – so they are ideal for savers who are just starting out, or who wish to slowly add cash into their account regularly.</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18</a:t>
            </a:fld>
            <a:endParaRPr lang="en-US"/>
          </a:p>
        </p:txBody>
      </p:sp>
    </p:spTree>
    <p:extLst>
      <p:ext uri="{BB962C8B-B14F-4D97-AF65-F5344CB8AC3E}">
        <p14:creationId xmlns:p14="http://schemas.microsoft.com/office/powerpoint/2010/main" val="2693832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Sara has received an insurance </a:t>
            </a:r>
            <a:r>
              <a:rPr lang="en-GB" sz="1800" b="0" i="0" err="1">
                <a:solidFill>
                  <a:srgbClr val="000000"/>
                </a:solidFill>
                <a:effectLst/>
                <a:latin typeface="AvenirNext LT Pro Regular" panose="020B0504020202020204"/>
              </a:rPr>
              <a:t>payout</a:t>
            </a:r>
            <a:r>
              <a:rPr lang="en-GB" sz="1800" b="0" i="0">
                <a:solidFill>
                  <a:srgbClr val="000000"/>
                </a:solidFill>
                <a:effectLst/>
                <a:latin typeface="AvenirNext LT Pro Regular" panose="020B0504020202020204"/>
              </a:rPr>
              <a:t>. She wants to put some in a regular savings account for emergencies, but the rest she wants to put away where it will earn some interest.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best interest she can earn on her money is by paying it into a Fixed Rate Bond.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Fixed Rate Bonds?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These are savings accounts that offer a fixed interest rate on your cash for a set period of time.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They usually offer higher interest rates than easy-access accounts, but your money will be tied up for a set length of time, known as the "term".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Fixed-rate bonds can extend over one year, two years – even three, four or five years.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Generally, the longer you're prepared to lock your cash away for, the more interest you will receive.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While it may be possible to get your money out of a fixed-rate bond in an emergency, you'll likely pay a penalty for doing so.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So tying up your cash in a fixed-rate bond is only a good idea if you're confident you won't need that money for a few years.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 &amp; discuss:</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Would this type of account benefit you?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Generally, this type of account is best if you already have a lump sum of money to put in at the start – for example, you may have received an inheritance. </a:t>
            </a:r>
            <a:endParaRPr lang="en-GB" sz="1800" b="0" i="0">
              <a:solidFill>
                <a:srgbClr val="00084D"/>
              </a:solidFill>
              <a:effectLst/>
              <a:latin typeface="AvenirNext LT Pro Regular" panose="020B0504020202020204"/>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19</a:t>
            </a:fld>
            <a:endParaRPr lang="en-US"/>
          </a:p>
        </p:txBody>
      </p:sp>
    </p:spTree>
    <p:extLst>
      <p:ext uri="{BB962C8B-B14F-4D97-AF65-F5344CB8AC3E}">
        <p14:creationId xmlns:p14="http://schemas.microsoft.com/office/powerpoint/2010/main" val="3624760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a:t>
            </a:fld>
            <a:endParaRPr lang="en-US"/>
          </a:p>
        </p:txBody>
      </p:sp>
    </p:spTree>
    <p:extLst>
      <p:ext uri="{BB962C8B-B14F-4D97-AF65-F5344CB8AC3E}">
        <p14:creationId xmlns:p14="http://schemas.microsoft.com/office/powerpoint/2010/main" val="1772662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Jane wants to start saving but is struggling as she is on a low income and relies on Working Tax Credits; she doesn't have a lot of spare money. Her friend tells her about a savings account called Help to Save which is specifically for people in her situation.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Has anyone heard of Help to Save? </a:t>
            </a:r>
            <a:endParaRPr lang="en-GB" sz="1800" b="0" i="0">
              <a:solidFill>
                <a:srgbClr val="00084D"/>
              </a:solidFill>
              <a:effectLst/>
              <a:latin typeface="AvenirNext LT Pro Regular" panose="020B0504020202020204"/>
            </a:endParaRPr>
          </a:p>
          <a:p>
            <a:pPr algn="l" rtl="0" fontAlgn="base"/>
            <a:endParaRPr lang="en-GB"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 and discuss:</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These are designed to help you save if you are on a low income or receive benefits.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Help to Save accounts offer a bonus payment from the government of up to 50% on savings paid into the account.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You can open this account if any of these apply: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Either: You receive Working Tax Credit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Or you are entitled to Working Tax Credit and receive Child Tax Credit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Or you are claiming Universal Credit and you earned £617.73 or more from paid work in your last monthly assessment period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You also need to be living in the UK.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You can save into the account for four years and you will get a bonus payment of up to 50% on your savings after two and four years. If you close your account, you won’t be able to reopen it or open a new one. (This information was correct in 2023). </a:t>
            </a:r>
            <a:endParaRPr lang="en-GB" sz="1800" b="0" i="0">
              <a:solidFill>
                <a:srgbClr val="00084D"/>
              </a:solidFill>
              <a:effectLst/>
              <a:latin typeface="AvenirNext LT Pro Regular" panose="020B05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Get help with savings if you’re on a low income (Help to Save): Eligibility - GOV.UK (www.gov.uk)</a:t>
            </a:r>
            <a:endParaRPr lang="en-GB" b="0" i="0">
              <a:solidFill>
                <a:srgbClr val="444444"/>
              </a:solidFill>
              <a:effectLst/>
              <a:latin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1B302216-AECB-E249-9832-754428E96F93}" type="slidenum">
              <a:rPr lang="en-US" smtClean="0"/>
              <a:t>20</a:t>
            </a:fld>
            <a:endParaRPr lang="en-US"/>
          </a:p>
        </p:txBody>
      </p:sp>
    </p:spTree>
    <p:extLst>
      <p:ext uri="{BB962C8B-B14F-4D97-AF65-F5344CB8AC3E}">
        <p14:creationId xmlns:p14="http://schemas.microsoft.com/office/powerpoint/2010/main" val="2495658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Pause the slides at this point, for the exercise</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Split the class into groups of around four people and hand out the match cards (from the back of Facilitator Guide for you to print and cut out).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Each group will be given two sets of cards – one set will have the names of the different account types on and the other will have scenarios on.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group will need to work out which type of account is most suited to which scenario.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Discuss the correct answers with the whole class.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21</a:t>
            </a:fld>
            <a:endParaRPr lang="en-US"/>
          </a:p>
        </p:txBody>
      </p:sp>
    </p:spTree>
    <p:extLst>
      <p:ext uri="{BB962C8B-B14F-4D97-AF65-F5344CB8AC3E}">
        <p14:creationId xmlns:p14="http://schemas.microsoft.com/office/powerpoint/2010/main" val="922338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a:solidFill>
                  <a:srgbClr val="000000"/>
                </a:solidFill>
                <a:effectLst/>
                <a:latin typeface="AvenirNext LT Pro Regular" panose="020B0504020202020204"/>
              </a:rPr>
              <a:t>Review the workshop with the delegates by running back through the objectives and reminding the learners what they want they said they wanted to save up for at the beginning of the workshop. </a:t>
            </a:r>
            <a:endParaRPr lang="en-GB" sz="1800" b="1" i="0">
              <a:solidFill>
                <a:srgbClr val="00084D"/>
              </a:solidFill>
              <a:effectLst/>
              <a:latin typeface="AvenirNext LT Pro Regular" panose="020B0504020202020204"/>
            </a:endParaRPr>
          </a:p>
          <a:p>
            <a:pPr algn="l" rtl="0" fontAlgn="base"/>
            <a:r>
              <a:rPr lang="en-GB" sz="1800" b="0" i="0">
                <a:solidFill>
                  <a:srgbClr val="000000"/>
                </a:solidFill>
                <a:effectLst/>
                <a:latin typeface="AvenirNext LT Pro Regular" panose="020B0504020202020204"/>
              </a:rPr>
              <a:t>You should now be able to: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list the benefits of saving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choose a type of saving account that best suits you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make informed decisions around interest rates. </a:t>
            </a:r>
            <a:endParaRPr lang="en-GB" sz="1800" b="0" i="0">
              <a:solidFill>
                <a:srgbClr val="00084D"/>
              </a:solidFill>
              <a:effectLst/>
              <a:latin typeface="AvenirNext LT Pro Regular" panose="020B0504020202020204"/>
            </a:endParaRPr>
          </a:p>
          <a:p>
            <a:r>
              <a:rPr lang="en-GB" sz="1800" b="1" i="0">
                <a:solidFill>
                  <a:srgbClr val="000000"/>
                </a:solidFill>
                <a:effectLst/>
                <a:latin typeface="AvenirNext LT Pro Regular" panose="020B0504020202020204"/>
              </a:rPr>
              <a:t>Ask the learners if they have any questions about what's been covered. Encourage learners to help and support each other</a:t>
            </a:r>
            <a:r>
              <a:rPr lang="en-GB" sz="1800" b="0" i="0">
                <a:solidFill>
                  <a:srgbClr val="000000"/>
                </a:solidFill>
                <a:effectLst/>
                <a:latin typeface="AvenirNext LT Pro Regular" panose="020B0504020202020204"/>
              </a:rPr>
              <a:t>. </a:t>
            </a:r>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22</a:t>
            </a:fld>
            <a:endParaRPr lang="en-US"/>
          </a:p>
        </p:txBody>
      </p:sp>
    </p:spTree>
    <p:extLst>
      <p:ext uri="{BB962C8B-B14F-4D97-AF65-F5344CB8AC3E}">
        <p14:creationId xmlns:p14="http://schemas.microsoft.com/office/powerpoint/2010/main" val="2003311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learners to scan the QR code here and complete our short post-session survey around levels of confidence now they have completed the training, plus any other comments or feedback about </a:t>
            </a:r>
            <a:r>
              <a:rPr lang="en-GB"/>
              <a:t>the session</a:t>
            </a:r>
            <a:endParaRPr lang="en-GB" dirty="0"/>
          </a:p>
        </p:txBody>
      </p:sp>
      <p:sp>
        <p:nvSpPr>
          <p:cNvPr id="4" name="Slide Number Placeholder 3"/>
          <p:cNvSpPr>
            <a:spLocks noGrp="1"/>
          </p:cNvSpPr>
          <p:nvPr>
            <p:ph type="sldNum" sz="quarter" idx="5"/>
          </p:nvPr>
        </p:nvSpPr>
        <p:spPr/>
        <p:txBody>
          <a:bodyPr/>
          <a:lstStyle/>
          <a:p>
            <a:fld id="{1B302216-AECB-E249-9832-754428E96F93}" type="slidenum">
              <a:rPr lang="en-US" smtClean="0"/>
              <a:t>23</a:t>
            </a:fld>
            <a:endParaRPr lang="en-US"/>
          </a:p>
        </p:txBody>
      </p:sp>
    </p:spTree>
    <p:extLst>
      <p:ext uri="{BB962C8B-B14F-4D97-AF65-F5344CB8AC3E}">
        <p14:creationId xmlns:p14="http://schemas.microsoft.com/office/powerpoint/2010/main" val="3480691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         </a:t>
            </a:r>
            <a:r>
              <a:rPr lang="en-GB" sz="1800" b="0" i="0">
                <a:solidFill>
                  <a:srgbClr val="000000"/>
                </a:solidFill>
                <a:effectLst/>
                <a:latin typeface="AvenirNext LT Pro Regular" panose="020B0504020202020204"/>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is the end of this workshop. Thank you for attending – we hope it's been useful.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Please keep your workbooks so that you can refer back to your notes.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The workbook also contains helpful links to information on the internet, as well as an explanation of financial terms to help you understand the terminology of budgeting.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24</a:t>
            </a:fld>
            <a:endParaRPr lang="en-US"/>
          </a:p>
        </p:txBody>
      </p:sp>
    </p:spTree>
    <p:extLst>
      <p:ext uri="{BB962C8B-B14F-4D97-AF65-F5344CB8AC3E}">
        <p14:creationId xmlns:p14="http://schemas.microsoft.com/office/powerpoint/2010/main" val="247891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a:solidFill>
                  <a:srgbClr val="000000"/>
                </a:solidFill>
                <a:effectLst/>
                <a:latin typeface="AvenirNext LT Pro Regular" panose="020B0504020202020204"/>
              </a:rPr>
              <a:t>Introduce yourself and outline what qualifies you to run the course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Emphasise that this is a safe space to ask questions about money and a safe space to check understanding of financial language and practice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Ask the learners to introduce themselves – if the training is being delivered to a larger group, then ask the delegates to introduce themselves to the person on their right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Ask the learners what they want to save up for –  for example, emergency money, a holiday, a deposit for a house…</a:t>
            </a:r>
            <a:endParaRPr lang="en-GB" sz="1800" b="1"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3</a:t>
            </a:fld>
            <a:endParaRPr lang="en-US"/>
          </a:p>
        </p:txBody>
      </p:sp>
    </p:spTree>
    <p:extLst>
      <p:ext uri="{BB962C8B-B14F-4D97-AF65-F5344CB8AC3E}">
        <p14:creationId xmlns:p14="http://schemas.microsoft.com/office/powerpoint/2010/main" val="3141168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Explain:         </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This workshop aims to help learners understand how to select and use savings accounts.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By the end of this workshop, you should be able to: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list the benefits of saving,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make informed decisions around interest rates, and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choose a type of saving account that best suits you.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4</a:t>
            </a:fld>
            <a:endParaRPr lang="en-US"/>
          </a:p>
        </p:txBody>
      </p:sp>
    </p:spTree>
    <p:extLst>
      <p:ext uri="{BB962C8B-B14F-4D97-AF65-F5344CB8AC3E}">
        <p14:creationId xmlns:p14="http://schemas.microsoft.com/office/powerpoint/2010/main" val="353911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a:solidFill>
                  <a:srgbClr val="000000"/>
                </a:solidFill>
                <a:effectLst/>
                <a:latin typeface="AvenirNext LT Pro Regular" panose="020B0504020202020204"/>
              </a:rPr>
              <a:t>Run through basic health and safety (fire exits, trip hazards etc).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Run through the agenda.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Read out the disclaimer:</a:t>
            </a:r>
            <a:r>
              <a:rPr lang="en-GB" sz="1800" b="1" i="0">
                <a:solidFill>
                  <a:srgbClr val="000000"/>
                </a:solidFill>
                <a:effectLst/>
                <a:latin typeface="WordVisiCarriageReturn_MSFontService"/>
              </a:rPr>
              <a:t> </a:t>
            </a:r>
            <a:br>
              <a:rPr lang="en-GB" sz="1800" b="1" i="0">
                <a:solidFill>
                  <a:srgbClr val="000000"/>
                </a:solidFill>
                <a:effectLst/>
                <a:latin typeface="WordVisiCarriageReturn_MSFontService"/>
              </a:rPr>
            </a:br>
            <a:r>
              <a:rPr lang="en-GB" sz="1800" b="0" i="0">
                <a:solidFill>
                  <a:srgbClr val="000000"/>
                </a:solidFill>
                <a:effectLst/>
                <a:latin typeface="AvenirNext LT Pro Regular" panose="020B0504020202020204"/>
              </a:rPr>
              <a:t>Everything that is discussed today is for guidance and is not financial advice. Any websites, tools etc. are examples of what's available.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Hand out the workbook and explain it's for the learners to make notes as we go through the workshop and has some useful links to further information. </a:t>
            </a:r>
            <a:endParaRPr lang="en-GB" sz="1800" b="1"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5</a:t>
            </a:fld>
            <a:endParaRPr lang="en-US"/>
          </a:p>
        </p:txBody>
      </p:sp>
    </p:spTree>
    <p:extLst>
      <p:ext uri="{BB962C8B-B14F-4D97-AF65-F5344CB8AC3E}">
        <p14:creationId xmlns:p14="http://schemas.microsoft.com/office/powerpoint/2010/main" val="78934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first we’re going to look at the benefits of saving.</a:t>
            </a:r>
          </a:p>
          <a:p>
            <a:r>
              <a:rPr lang="en-US"/>
              <a:t>And by the end of this section, you should be able to:</a:t>
            </a:r>
          </a:p>
          <a:p>
            <a:pPr marL="285750" indent="-285750">
              <a:buFont typeface="Arial" panose="020B0604020202020204" pitchFamily="34" charset="0"/>
              <a:buChar char="•"/>
            </a:pPr>
            <a:r>
              <a:rPr lang="en-GB" sz="1800" b="0" i="0">
                <a:solidFill>
                  <a:srgbClr val="000000"/>
                </a:solidFill>
                <a:effectLst/>
                <a:latin typeface="AvenirNext LT Pro Regular" panose="020B0504020202020204"/>
              </a:rPr>
              <a:t>list the benefits of saving. </a:t>
            </a:r>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6</a:t>
            </a:fld>
            <a:endParaRPr lang="en-US"/>
          </a:p>
        </p:txBody>
      </p:sp>
    </p:spTree>
    <p:extLst>
      <p:ext uri="{BB962C8B-B14F-4D97-AF65-F5344CB8AC3E}">
        <p14:creationId xmlns:p14="http://schemas.microsoft.com/office/powerpoint/2010/main" val="21795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1" i="0">
                <a:solidFill>
                  <a:srgbClr val="000000"/>
                </a:solidFill>
                <a:effectLst/>
                <a:latin typeface="AvenirNext LT Pro Regular" panose="020B0504020202020204"/>
              </a:rPr>
              <a:t>Use the following question to facilitate a discussion on the benefits of saving. </a:t>
            </a:r>
            <a:endParaRPr lang="en-GB" sz="1800" b="1"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What are the benefits of saving and why should you do it?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Look for:</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Feeling in control of your finances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Having money for emergencies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Saving for big purchases such as a washing machine, car or a holiday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Saving for your future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Deposit for a house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Saving for retirement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You may want to note these ideas on flipchart or whiteboard if available. There’s also space in the workbook for this.</a:t>
            </a:r>
          </a:p>
          <a:p>
            <a:pPr algn="l" rtl="0" fontAlgn="base"/>
            <a:r>
              <a:rPr lang="en-GB" sz="1800" b="1" i="0">
                <a:solidFill>
                  <a:srgbClr val="000000"/>
                </a:solidFill>
                <a:effectLst/>
                <a:latin typeface="AvenirNext LT Pro Regular" panose="020B0504020202020204"/>
              </a:rPr>
              <a:t>Ask:</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Do you need lots of spare money to be able to save? </a:t>
            </a:r>
            <a:endParaRPr lang="en-GB" sz="1800" b="0" i="0">
              <a:solidFill>
                <a:srgbClr val="00084D"/>
              </a:solidFill>
              <a:effectLst/>
              <a:latin typeface="AvenirNext LT Pro Regular" panose="020B0504020202020204"/>
            </a:endParaRPr>
          </a:p>
          <a:p>
            <a:pPr algn="l" rtl="0" fontAlgn="base"/>
            <a:r>
              <a:rPr lang="en-GB" sz="1800" b="1" i="0">
                <a:solidFill>
                  <a:srgbClr val="000000"/>
                </a:solidFill>
                <a:effectLst/>
                <a:latin typeface="AvenirNext LT Pro Regular" panose="020B0504020202020204"/>
              </a:rPr>
              <a:t>Explain:</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Even if you can only save a few pounds a week, you'll be surprised by how quickly your savings will grow. There are schemes that will help you save – we'll look at those in more detail later in the workshop.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7</a:t>
            </a:fld>
            <a:endParaRPr lang="en-US"/>
          </a:p>
        </p:txBody>
      </p:sp>
    </p:spTree>
    <p:extLst>
      <p:ext uri="{BB962C8B-B14F-4D97-AF65-F5344CB8AC3E}">
        <p14:creationId xmlns:p14="http://schemas.microsoft.com/office/powerpoint/2010/main" val="348986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a:solidFill>
                  <a:srgbClr val="000000"/>
                </a:solidFill>
                <a:effectLst/>
                <a:latin typeface="AvenirNext LT Pro Regular" panose="020B0504020202020204"/>
              </a:rPr>
              <a:t>Exercise:</a:t>
            </a:r>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1" i="0">
                <a:solidFill>
                  <a:srgbClr val="000000"/>
                </a:solidFill>
                <a:effectLst/>
                <a:latin typeface="AvenirNext LT Pro Regular" panose="020B0504020202020204"/>
              </a:rPr>
              <a:t>Split the class into small groups and run through the following quiz with them. Keep it fun and light-hearted</a:t>
            </a:r>
            <a:r>
              <a:rPr lang="en-GB" sz="1800" b="0" i="0">
                <a:solidFill>
                  <a:srgbClr val="000000"/>
                </a:solidFill>
                <a:effectLst/>
                <a:latin typeface="AvenirNext LT Pro Regular" panose="020B0504020202020204"/>
              </a:rPr>
              <a:t>. </a:t>
            </a:r>
          </a:p>
          <a:p>
            <a:pPr algn="l" rtl="0" fontAlgn="base">
              <a:buFont typeface="Arial" panose="020B0604020202020204" pitchFamily="34" charset="0"/>
              <a:buNone/>
            </a:pPr>
            <a:r>
              <a:rPr lang="en-GB" sz="1800" b="1" i="0">
                <a:solidFill>
                  <a:srgbClr val="000000"/>
                </a:solidFill>
                <a:effectLst/>
                <a:latin typeface="AvenirNext LT Pro Regular" panose="020B0504020202020204"/>
              </a:rPr>
              <a:t>Mention that these questions are also listed in their workbooks – they might want to read them there, and use the workbooks to note the answers. </a:t>
            </a:r>
            <a:endParaRPr lang="en-GB" sz="1800" b="1" i="0">
              <a:solidFill>
                <a:srgbClr val="00084D"/>
              </a:solidFill>
              <a:effectLst/>
              <a:latin typeface="AvenirNext LT Pro Regular" panose="020B0504020202020204"/>
            </a:endParaRPr>
          </a:p>
          <a:p>
            <a:pPr algn="l" rtl="0" fontAlgn="base">
              <a:buFont typeface="Arial" panose="020B0604020202020204" pitchFamily="34" charset="0"/>
              <a:buNone/>
            </a:pPr>
            <a:r>
              <a:rPr lang="en-GB" sz="1800" b="0" i="0">
                <a:solidFill>
                  <a:srgbClr val="000000"/>
                </a:solidFill>
                <a:effectLst/>
                <a:latin typeface="AvenirNext LT Pro Regular" panose="020B0504020202020204"/>
              </a:rPr>
              <a:t>Let’s have a quick quiz: see how many of the following you can guess correctly: </a:t>
            </a:r>
            <a:endParaRPr lang="en-GB" sz="1800" b="0" i="0">
              <a:solidFill>
                <a:srgbClr val="00084D"/>
              </a:solidFill>
              <a:effectLst/>
              <a:latin typeface="AvenirNext LT Pro Regular" panose="020B0504020202020204"/>
            </a:endParaRPr>
          </a:p>
          <a:p>
            <a:pPr algn="l" rtl="0" fontAlgn="base"/>
            <a:r>
              <a:rPr lang="en-GB" sz="18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pPr marL="342900" indent="-342900" algn="l" rtl="0" fontAlgn="base">
              <a:buFont typeface="+mj-lt"/>
              <a:buAutoNum type="arabicPeriod"/>
            </a:pPr>
            <a:r>
              <a:rPr lang="en-GB" sz="1800" b="0" i="0">
                <a:solidFill>
                  <a:srgbClr val="000000"/>
                </a:solidFill>
                <a:effectLst/>
                <a:latin typeface="AvenirNext LT Pro Regular" panose="020B0504020202020204"/>
              </a:rPr>
              <a:t>How many people in Britain have no savings at all?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 1 in 10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 3 in 10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 5 in 10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 7 in 10 </a:t>
            </a:r>
            <a:endParaRPr lang="en-GB" sz="1800" b="0" i="0">
              <a:solidFill>
                <a:srgbClr val="00084D"/>
              </a:solidFill>
              <a:effectLst/>
              <a:latin typeface="AvenirNext LT Pro Regular" panose="020B0504020202020204"/>
            </a:endParaRPr>
          </a:p>
          <a:p>
            <a:pPr algn="l" rtl="0" fontAlgn="base">
              <a:buFont typeface="+mj-lt"/>
              <a:buNone/>
            </a:pPr>
            <a:endParaRPr lang="en-GB" sz="1800" b="0" i="0">
              <a:solidFill>
                <a:srgbClr val="000000"/>
              </a:solidFill>
              <a:effectLst/>
              <a:latin typeface="AvenirNext LT Pro Regular" panose="020B0504020202020204"/>
            </a:endParaRPr>
          </a:p>
          <a:p>
            <a:pPr marL="342900" indent="-342900" algn="l" rtl="0" fontAlgn="base">
              <a:buFont typeface="+mj-lt"/>
              <a:buAutoNum type="arabicPeriod" startAt="2"/>
            </a:pPr>
            <a:r>
              <a:rPr lang="en-GB" sz="1800" b="0" i="0">
                <a:solidFill>
                  <a:srgbClr val="000000"/>
                </a:solidFill>
                <a:effectLst/>
                <a:latin typeface="AvenirNext LT Pro Regular" panose="020B0504020202020204"/>
              </a:rPr>
              <a:t>In 2020, how much did the average person have saved?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£550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£2,010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£6,750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£15,328 </a:t>
            </a:r>
            <a:endParaRPr lang="en-GB" sz="1800" b="0" i="0">
              <a:solidFill>
                <a:srgbClr val="00084D"/>
              </a:solidFill>
              <a:effectLst/>
              <a:latin typeface="AvenirNext LT Pro Regular" panose="020B0504020202020204"/>
            </a:endParaRPr>
          </a:p>
          <a:p>
            <a:pPr marL="342900" indent="-342900" algn="l" rtl="0" fontAlgn="base">
              <a:buFont typeface="+mj-lt"/>
              <a:buAutoNum type="arabicPeriod" startAt="3"/>
            </a:pPr>
            <a:endParaRPr lang="en-GB" sz="1800" b="0" i="0">
              <a:solidFill>
                <a:srgbClr val="000000"/>
              </a:solidFill>
              <a:effectLst/>
              <a:latin typeface="AvenirNext LT Pro Regular" panose="020B0504020202020204"/>
            </a:endParaRPr>
          </a:p>
          <a:p>
            <a:pPr marL="342900" indent="-342900" algn="l" rtl="0" fontAlgn="base">
              <a:buFont typeface="+mj-lt"/>
              <a:buAutoNum type="arabicPeriod" startAt="3"/>
            </a:pPr>
            <a:r>
              <a:rPr lang="en-GB" sz="1800" b="0" i="0">
                <a:solidFill>
                  <a:srgbClr val="000000"/>
                </a:solidFill>
                <a:effectLst/>
                <a:latin typeface="AvenirNext LT Pro Regular" panose="020B0504020202020204"/>
              </a:rPr>
              <a:t>A third of Brits have less than £600 in savings.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True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False </a:t>
            </a:r>
            <a:endParaRPr lang="en-GB" sz="1800" b="0" i="0">
              <a:solidFill>
                <a:srgbClr val="00084D"/>
              </a:solidFill>
              <a:effectLst/>
              <a:latin typeface="AvenirNext LT Pro Regular" panose="020B0504020202020204"/>
            </a:endParaRPr>
          </a:p>
          <a:p>
            <a:pPr algn="l" rtl="0" fontAlgn="base">
              <a:buFont typeface="+mj-lt"/>
              <a:buAutoNum type="arabicPeriod" startAt="4"/>
            </a:pPr>
            <a:endParaRPr lang="en-GB" sz="1800" b="0" i="0">
              <a:solidFill>
                <a:srgbClr val="000000"/>
              </a:solidFill>
              <a:effectLst/>
              <a:latin typeface="AvenirNext LT Pro Regular" panose="020B0504020202020204"/>
            </a:endParaRPr>
          </a:p>
          <a:p>
            <a:pPr algn="l" rtl="0" fontAlgn="base">
              <a:buFont typeface="+mj-lt"/>
              <a:buAutoNum type="arabicPeriod" startAt="4"/>
            </a:pPr>
            <a:r>
              <a:rPr lang="en-GB" sz="1800" b="0" i="0">
                <a:solidFill>
                  <a:srgbClr val="000000"/>
                </a:solidFill>
                <a:effectLst/>
                <a:latin typeface="AvenirNext LT Pro Regular" panose="020B0504020202020204"/>
              </a:rPr>
              <a:t>What % of Brits don’t have enough savings to live for a month without an income?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9%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16%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35%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41%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algn="l" rtl="0" fontAlgn="base">
              <a:buFont typeface="+mj-lt"/>
              <a:buAutoNum type="arabicPeriod" startAt="5"/>
            </a:pPr>
            <a:endParaRPr lang="en-GB" sz="1800" b="0" i="0">
              <a:solidFill>
                <a:srgbClr val="000000"/>
              </a:solidFill>
              <a:effectLst/>
              <a:latin typeface="AvenirNext LT Pro Regular" panose="020B0504020202020204"/>
            </a:endParaRPr>
          </a:p>
          <a:p>
            <a:pPr algn="l" rtl="0" fontAlgn="base">
              <a:buFont typeface="+mj-lt"/>
              <a:buAutoNum type="arabicPeriod" startAt="5"/>
            </a:pPr>
            <a:r>
              <a:rPr lang="en-GB" sz="1800" b="0" i="0">
                <a:solidFill>
                  <a:srgbClr val="000000"/>
                </a:solidFill>
                <a:effectLst/>
                <a:latin typeface="AvenirNext LT Pro Regular" panose="020B0504020202020204"/>
              </a:rPr>
              <a:t>What is the recommended amount of savings to have, to live without an income?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1 month of expenses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3 months of expenses </a:t>
            </a:r>
            <a:r>
              <a:rPr lang="en-GB" sz="1800" b="1" i="0">
                <a:solidFill>
                  <a:srgbClr val="000000"/>
                </a:solidFill>
                <a:effectLst/>
                <a:latin typeface="AvenirNext LT Pro Regular" panose="020B0504020202020204"/>
              </a:rPr>
              <a:t>(correct) </a:t>
            </a:r>
            <a:endParaRPr lang="en-GB" sz="1800" b="1"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6 months of expenses </a:t>
            </a:r>
            <a:endParaRPr lang="en-GB" sz="1800" b="0" i="0">
              <a:solidFill>
                <a:srgbClr val="00084D"/>
              </a:solidFill>
              <a:effectLst/>
              <a:latin typeface="AvenirNext LT Pro Regular" panose="020B0504020202020204"/>
            </a:endParaRPr>
          </a:p>
          <a:p>
            <a:pPr marL="342900" indent="-342900" algn="l" rtl="0" fontAlgn="base">
              <a:buFont typeface="+mj-lt"/>
              <a:buAutoNum type="alphaLcParenR"/>
            </a:pPr>
            <a:r>
              <a:rPr lang="en-GB" sz="1800" b="0" i="0">
                <a:solidFill>
                  <a:srgbClr val="000000"/>
                </a:solidFill>
                <a:effectLst/>
                <a:latin typeface="AvenirNext LT Pro Regular" panose="020B0504020202020204"/>
              </a:rPr>
              <a:t>1 year of expenses </a:t>
            </a:r>
            <a:endParaRPr lang="en-GB" sz="1800" b="0" i="0">
              <a:solidFill>
                <a:srgbClr val="00084D"/>
              </a:solidFill>
              <a:effectLst/>
              <a:latin typeface="AvenirNext LT Pro Regular" panose="020B0504020202020204"/>
            </a:endParaRPr>
          </a:p>
          <a:p>
            <a:endParaRPr lang="en-GB" sz="1800" b="1" i="0">
              <a:solidFill>
                <a:srgbClr val="000000"/>
              </a:solidFill>
              <a:effectLst/>
              <a:latin typeface="AvenirNext LT Pro Regular" panose="020B0504020202020204"/>
            </a:endParaRPr>
          </a:p>
          <a:p>
            <a:r>
              <a:rPr lang="en-GB" sz="1800" b="1" i="0">
                <a:solidFill>
                  <a:srgbClr val="000000"/>
                </a:solidFill>
                <a:effectLst/>
                <a:latin typeface="AvenirNext LT Pro Regular" panose="020B0504020202020204"/>
              </a:rPr>
              <a:t>Discuss this further with the class; were there any answers that surprised them? </a:t>
            </a:r>
            <a:endParaRPr lang="en-US" b="1"/>
          </a:p>
        </p:txBody>
      </p:sp>
      <p:sp>
        <p:nvSpPr>
          <p:cNvPr id="4" name="Slide Number Placeholder 3"/>
          <p:cNvSpPr>
            <a:spLocks noGrp="1"/>
          </p:cNvSpPr>
          <p:nvPr>
            <p:ph type="sldNum" sz="quarter" idx="5"/>
          </p:nvPr>
        </p:nvSpPr>
        <p:spPr/>
        <p:txBody>
          <a:bodyPr/>
          <a:lstStyle/>
          <a:p>
            <a:fld id="{1B302216-AECB-E249-9832-754428E96F93}" type="slidenum">
              <a:rPr lang="en-US" smtClean="0"/>
              <a:t>8</a:t>
            </a:fld>
            <a:endParaRPr lang="en-US"/>
          </a:p>
        </p:txBody>
      </p:sp>
    </p:spTree>
    <p:extLst>
      <p:ext uri="{BB962C8B-B14F-4D97-AF65-F5344CB8AC3E}">
        <p14:creationId xmlns:p14="http://schemas.microsoft.com/office/powerpoint/2010/main" val="199387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a:solidFill>
                  <a:srgbClr val="000000"/>
                </a:solidFill>
                <a:effectLst/>
                <a:latin typeface="AvenirNext LT Pro Regular" panose="020B0504020202020204"/>
              </a:rPr>
              <a:t>Explain:</a:t>
            </a:r>
            <a:r>
              <a:rPr lang="en-GB" sz="1200" b="0" i="0">
                <a:solidFill>
                  <a:srgbClr val="000000"/>
                </a:solidFill>
                <a:effectLst/>
                <a:latin typeface="AvenirNext LT Pro Regular" panose="020B0504020202020204"/>
              </a:rPr>
              <a:t> </a:t>
            </a:r>
            <a:endParaRPr lang="en-GB" b="0" i="0">
              <a:solidFill>
                <a:srgbClr val="00084D"/>
              </a:solidFill>
              <a:effectLst/>
              <a:latin typeface="AvenirNext LT Pro Regular" panose="020B0504020202020204"/>
            </a:endParaRPr>
          </a:p>
          <a:p>
            <a:r>
              <a:rPr lang="en-US"/>
              <a:t>Now we’ve looked at the benefits, let’s find out about interest rates.</a:t>
            </a:r>
          </a:p>
          <a:p>
            <a:endParaRPr lang="en-US"/>
          </a:p>
          <a:p>
            <a:pPr algn="l" rtl="0" fontAlgn="base">
              <a:buFont typeface="Arial" panose="020B0604020202020204" pitchFamily="34" charset="0"/>
              <a:buNone/>
            </a:pPr>
            <a:r>
              <a:rPr lang="en-GB" sz="1800" b="0" i="0">
                <a:solidFill>
                  <a:srgbClr val="000000"/>
                </a:solidFill>
                <a:effectLst/>
                <a:latin typeface="AvenirNext LT Pro Regular" panose="020B0504020202020204"/>
              </a:rPr>
              <a:t>And by the end of this section, you should be able to: </a:t>
            </a:r>
            <a:endParaRPr lang="en-GB" sz="1800" b="0" i="0">
              <a:solidFill>
                <a:srgbClr val="00084D"/>
              </a:solidFill>
              <a:effectLst/>
              <a:latin typeface="AvenirNext LT Pro Regular" panose="020B0504020202020204"/>
            </a:endParaRPr>
          </a:p>
          <a:p>
            <a:pPr algn="l" rtl="0" fontAlgn="base">
              <a:buFont typeface="Arial" panose="020B0604020202020204" pitchFamily="34" charset="0"/>
              <a:buChar char="•"/>
            </a:pPr>
            <a:r>
              <a:rPr lang="en-GB" sz="1800" b="0" i="0">
                <a:solidFill>
                  <a:srgbClr val="000000"/>
                </a:solidFill>
                <a:effectLst/>
                <a:latin typeface="AvenirNext LT Pro Regular" panose="020B0504020202020204"/>
              </a:rPr>
              <a:t>make informed decisions around interest rates. </a:t>
            </a:r>
            <a:endParaRPr lang="en-GB" sz="1800" b="0" i="0">
              <a:solidFill>
                <a:srgbClr val="00084D"/>
              </a:solidFill>
              <a:effectLst/>
              <a:latin typeface="AvenirNext LT Pro Regular" panose="020B0504020202020204"/>
            </a:endParaRPr>
          </a:p>
          <a:p>
            <a:endParaRPr lang="en-US"/>
          </a:p>
        </p:txBody>
      </p:sp>
      <p:sp>
        <p:nvSpPr>
          <p:cNvPr id="4" name="Slide Number Placeholder 3"/>
          <p:cNvSpPr>
            <a:spLocks noGrp="1"/>
          </p:cNvSpPr>
          <p:nvPr>
            <p:ph type="sldNum" sz="quarter" idx="5"/>
          </p:nvPr>
        </p:nvSpPr>
        <p:spPr/>
        <p:txBody>
          <a:bodyPr/>
          <a:lstStyle/>
          <a:p>
            <a:fld id="{1B302216-AECB-E249-9832-754428E96F93}" type="slidenum">
              <a:rPr lang="en-US" smtClean="0"/>
              <a:t>9</a:t>
            </a:fld>
            <a:endParaRPr lang="en-US"/>
          </a:p>
        </p:txBody>
      </p:sp>
    </p:spTree>
    <p:extLst>
      <p:ext uri="{BB962C8B-B14F-4D97-AF65-F5344CB8AC3E}">
        <p14:creationId xmlns:p14="http://schemas.microsoft.com/office/powerpoint/2010/main" val="3304972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v2">
    <p:bg>
      <p:bgPr>
        <a:solidFill>
          <a:srgbClr val="00084D"/>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CCC61C-1162-71DC-DEEA-80514A74F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4000" cy="4660901"/>
          </a:xfrm>
          <a:prstGeom prst="rect">
            <a:avLst/>
          </a:prstGeom>
        </p:spPr>
      </p:pic>
      <p:sp>
        <p:nvSpPr>
          <p:cNvPr id="2" name="Rectangle 1">
            <a:extLst>
              <a:ext uri="{FF2B5EF4-FFF2-40B4-BE49-F238E27FC236}">
                <a16:creationId xmlns:a16="http://schemas.microsoft.com/office/drawing/2014/main" id="{58E585B7-DC02-D3E4-071C-1E2F2EDBC71C}"/>
              </a:ext>
            </a:extLst>
          </p:cNvPr>
          <p:cNvSpPr/>
          <p:nvPr/>
        </p:nvSpPr>
        <p:spPr>
          <a:xfrm>
            <a:off x="-1"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538" name="Rectangle 2"/>
          <p:cNvSpPr>
            <a:spLocks noGrp="1" noChangeArrowheads="1"/>
          </p:cNvSpPr>
          <p:nvPr>
            <p:ph type="ctrTitle" hasCustomPrompt="1"/>
          </p:nvPr>
        </p:nvSpPr>
        <p:spPr>
          <a:xfrm>
            <a:off x="-1" y="2243968"/>
            <a:ext cx="4572000" cy="2102400"/>
          </a:xfrm>
          <a:solidFill>
            <a:srgbClr val="00084D"/>
          </a:solidFill>
        </p:spPr>
        <p:txBody>
          <a:bodyPr wrap="square" lIns="288000" tIns="288000" rIns="288000" bIns="288000">
            <a:noAutofit/>
          </a:bodyPr>
          <a:lstStyle>
            <a:lvl1pPr>
              <a:defRPr sz="4000" b="0" i="0">
                <a:solidFill>
                  <a:schemeClr val="tx1"/>
                </a:solidFill>
                <a:latin typeface="BoS Pill Gothic" panose="02000503030000020004" pitchFamily="2" charset="77"/>
              </a:defRPr>
            </a:lvl1pPr>
          </a:lstStyle>
          <a:p>
            <a:pPr lvl="0"/>
            <a:r>
              <a:rPr lang="en-GB" noProof="0"/>
              <a:t>Presentation title</a:t>
            </a:r>
          </a:p>
        </p:txBody>
      </p:sp>
      <p:sp>
        <p:nvSpPr>
          <p:cNvPr id="65539" name="Rectangle 3"/>
          <p:cNvSpPr>
            <a:spLocks noGrp="1" noChangeArrowheads="1"/>
          </p:cNvSpPr>
          <p:nvPr>
            <p:ph type="subTitle" idx="1" hasCustomPrompt="1"/>
          </p:nvPr>
        </p:nvSpPr>
        <p:spPr>
          <a:xfrm>
            <a:off x="-2" y="3870000"/>
            <a:ext cx="4572000" cy="338400"/>
          </a:xfrm>
        </p:spPr>
        <p:txBody>
          <a:bodyPr lIns="288000" tIns="46800" rIns="288000"/>
          <a:lstStyle>
            <a:lvl1pPr marL="0" indent="0">
              <a:buFontTx/>
              <a:buNone/>
              <a:defRPr b="0" i="0">
                <a:solidFill>
                  <a:schemeClr val="tx1"/>
                </a:solidFill>
                <a:latin typeface="AvenirNext LT Pro Regular" panose="020B0504020202020204" pitchFamily="34" charset="77"/>
              </a:defRPr>
            </a:lvl1pPr>
          </a:lstStyle>
          <a:p>
            <a:pPr lvl="0"/>
            <a:r>
              <a:rPr lang="en-GB" noProof="0"/>
              <a:t>Presentation sub-heading text</a:t>
            </a:r>
          </a:p>
        </p:txBody>
      </p:sp>
      <p:pic>
        <p:nvPicPr>
          <p:cNvPr id="4" name="Picture 3">
            <a:extLst>
              <a:ext uri="{FF2B5EF4-FFF2-40B4-BE49-F238E27FC236}">
                <a16:creationId xmlns:a16="http://schemas.microsoft.com/office/drawing/2014/main" id="{4309F3E8-573C-5AC4-95EF-74A8533BAA03}"/>
              </a:ext>
              <a:ext uri="{C183D7F6-B498-43B3-948B-1728B52AA6E4}">
                <adec:decorative xmlns:adec="http://schemas.microsoft.com/office/drawing/2017/decorative" val="1"/>
              </a:ext>
            </a:extLst>
          </p:cNvPr>
          <p:cNvPicPr>
            <a:picLocks noChangeAspect="1"/>
          </p:cNvPicPr>
          <p:nvPr/>
        </p:nvPicPr>
        <p:blipFill>
          <a:blip r:embed="rId3"/>
          <a:stretch/>
        </p:blipFill>
        <p:spPr>
          <a:xfrm>
            <a:off x="317124" y="298880"/>
            <a:ext cx="1536700" cy="228600"/>
          </a:xfrm>
          <a:prstGeom prst="rect">
            <a:avLst/>
          </a:prstGeom>
        </p:spPr>
      </p:pic>
      <p:pic>
        <p:nvPicPr>
          <p:cNvPr id="5" name="Picture 4">
            <a:extLst>
              <a:ext uri="{FF2B5EF4-FFF2-40B4-BE49-F238E27FC236}">
                <a16:creationId xmlns:a16="http://schemas.microsoft.com/office/drawing/2014/main" id="{4F0A4DAD-1984-B78F-06E3-A12834B332B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74"/>
          <a:stretch/>
        </p:blipFill>
        <p:spPr>
          <a:xfrm flipH="1">
            <a:off x="15874" y="0"/>
            <a:ext cx="9144000" cy="4660900"/>
          </a:xfrm>
          <a:prstGeom prst="rect">
            <a:avLst/>
          </a:prstGeom>
        </p:spPr>
      </p:pic>
      <p:sp>
        <p:nvSpPr>
          <p:cNvPr id="6" name="Rectangle 5">
            <a:extLst>
              <a:ext uri="{FF2B5EF4-FFF2-40B4-BE49-F238E27FC236}">
                <a16:creationId xmlns:a16="http://schemas.microsoft.com/office/drawing/2014/main" id="{E64E22E2-0912-1590-1E89-296A937D848C}"/>
              </a:ext>
            </a:extLst>
          </p:cNvPr>
          <p:cNvSpPr/>
          <p:nvPr userDrawn="1"/>
        </p:nvSpPr>
        <p:spPr>
          <a:xfrm>
            <a:off x="0" y="0"/>
            <a:ext cx="9144000" cy="4660900"/>
          </a:xfrm>
          <a:prstGeom prst="rect">
            <a:avLst/>
          </a:prstGeom>
          <a:gradFill>
            <a:gsLst>
              <a:gs pos="0">
                <a:srgbClr val="000000">
                  <a:alpha val="63888"/>
                </a:srgbClr>
              </a:gs>
              <a:gs pos="66000">
                <a:srgbClr val="000000">
                  <a:alpha val="0"/>
                </a:srgbClr>
              </a:gs>
            </a:gsLst>
            <a:lin ang="210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BB863D1D-5A09-24AC-942E-2FE3E94FA90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18933" y="316800"/>
            <a:ext cx="1544533" cy="230400"/>
          </a:xfrm>
          <a:prstGeom prst="rect">
            <a:avLst/>
          </a:prstGeom>
        </p:spPr>
      </p:pic>
    </p:spTree>
    <p:extLst>
      <p:ext uri="{BB962C8B-B14F-4D97-AF65-F5344CB8AC3E}">
        <p14:creationId xmlns:p14="http://schemas.microsoft.com/office/powerpoint/2010/main" val="34675874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8400" y="2248585"/>
            <a:ext cx="4527200" cy="514756"/>
          </a:xfrm>
        </p:spPr>
        <p:txBody>
          <a:bodyPr/>
          <a:lstStyle>
            <a:lvl1pPr algn="ctr">
              <a:defRPr sz="3000" b="0" i="0" cap="none">
                <a:solidFill>
                  <a:schemeClr val="tx1"/>
                </a:solidFill>
                <a:latin typeface="BoS Pill Gothic" panose="02000503030000020004" pitchFamily="2" charset="77"/>
              </a:defRPr>
            </a:lvl1pPr>
          </a:lstStyle>
          <a:p>
            <a:r>
              <a:rPr lang="en-GB"/>
              <a:t>Click to edit master title style</a:t>
            </a:r>
            <a:endParaRPr lang="en-US"/>
          </a:p>
        </p:txBody>
      </p:sp>
    </p:spTree>
    <p:extLst>
      <p:ext uri="{BB962C8B-B14F-4D97-AF65-F5344CB8AC3E}">
        <p14:creationId xmlns:p14="http://schemas.microsoft.com/office/powerpoint/2010/main" val="217536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xt only 2 columns v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643946" cy="430246"/>
          </a:xfrm>
        </p:spPr>
        <p:txBody>
          <a:bodyPr/>
          <a:lstStyle>
            <a:lvl1pPr>
              <a:defRPr sz="2400" b="0">
                <a:solidFill>
                  <a:schemeClr val="tx1"/>
                </a:solidFill>
                <a:latin typeface="BoS Pill Gothic" panose="02000503030000020004" pitchFamily="2" charset="77"/>
              </a:defRPr>
            </a:lvl1pPr>
          </a:lstStyle>
          <a:p>
            <a:r>
              <a:rPr lang="en-GB"/>
              <a:t>Click to edit Master title style</a:t>
            </a:r>
            <a:endParaRPr lang="en-US"/>
          </a:p>
        </p:txBody>
      </p:sp>
      <p:sp>
        <p:nvSpPr>
          <p:cNvPr id="3" name="Text Placeholder 2"/>
          <p:cNvSpPr>
            <a:spLocks noGrp="1"/>
          </p:cNvSpPr>
          <p:nvPr>
            <p:ph type="body" idx="1"/>
          </p:nvPr>
        </p:nvSpPr>
        <p:spPr>
          <a:xfrm>
            <a:off x="252000" y="792000"/>
            <a:ext cx="4140000" cy="338554"/>
          </a:xfrm>
        </p:spPr>
        <p:txBody>
          <a:bodyPr lIns="90000" anchor="b"/>
          <a:lstStyle>
            <a:lvl1pPr marL="0" indent="0">
              <a:buNone/>
              <a:defRPr sz="1600" b="0" i="0">
                <a:solidFill>
                  <a:schemeClr val="tx1"/>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2000" y="1131590"/>
            <a:ext cx="4140000" cy="1520416"/>
          </a:xfrm>
        </p:spPr>
        <p:txBody>
          <a:bodyPr/>
          <a:lstStyle>
            <a:lvl1pPr>
              <a:defRPr sz="1600" b="0" i="0">
                <a:solidFill>
                  <a:schemeClr val="tx1"/>
                </a:solidFill>
                <a:latin typeface="AvenirNext LT Pro Regular" panose="020B0504020202020204" pitchFamily="34" charset="77"/>
              </a:defRPr>
            </a:lvl1pPr>
            <a:lvl2pPr>
              <a:defRPr sz="1600" b="0" i="0">
                <a:solidFill>
                  <a:schemeClr val="tx1"/>
                </a:solidFill>
                <a:latin typeface="AvenirNext LT Pro Regular" panose="020B0504020202020204" pitchFamily="34" charset="77"/>
              </a:defRPr>
            </a:lvl2pPr>
            <a:lvl3pPr>
              <a:defRPr sz="1600" b="0" i="0">
                <a:solidFill>
                  <a:schemeClr val="tx1"/>
                </a:solidFill>
                <a:latin typeface="AvenirNext LT Pro Regular" panose="020B0504020202020204" pitchFamily="34" charset="77"/>
              </a:defRPr>
            </a:lvl3pPr>
            <a:lvl4pPr>
              <a:defRPr sz="1600" b="0" i="0">
                <a:solidFill>
                  <a:schemeClr val="tx1"/>
                </a:solidFill>
                <a:latin typeface="AvenirNext LT Pro Regular" panose="020B0504020202020204" pitchFamily="34" charset="77"/>
              </a:defRPr>
            </a:lvl4pPr>
            <a:lvl5pPr>
              <a:defRPr sz="1600" b="0" i="0">
                <a:solidFill>
                  <a:schemeClr val="tx1"/>
                </a:solidFill>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752000" y="792000"/>
            <a:ext cx="4140000" cy="338554"/>
          </a:xfrm>
        </p:spPr>
        <p:txBody>
          <a:bodyPr lIns="90000" anchor="b"/>
          <a:lstStyle>
            <a:lvl1pPr marL="0" indent="0">
              <a:buNone/>
              <a:defRPr sz="1600" b="0" i="0">
                <a:solidFill>
                  <a:schemeClr val="tx1"/>
                </a:solidFill>
                <a:latin typeface="AvenirNext LT Pro Regular" panose="020B0504020202020204"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2000" y="1131591"/>
            <a:ext cx="4140000" cy="1520416"/>
          </a:xfrm>
        </p:spPr>
        <p:txBody>
          <a:bodyPr/>
          <a:lstStyle>
            <a:lvl1pPr>
              <a:defRPr sz="1600" b="0" i="0">
                <a:solidFill>
                  <a:schemeClr val="tx1"/>
                </a:solidFill>
                <a:latin typeface="AvenirNext LT Pro Regular" panose="020B0504020202020204" pitchFamily="34" charset="77"/>
              </a:defRPr>
            </a:lvl1pPr>
            <a:lvl2pPr>
              <a:defRPr sz="1600" b="0" i="0">
                <a:solidFill>
                  <a:schemeClr val="tx1"/>
                </a:solidFill>
                <a:latin typeface="AvenirNext LT Pro Regular" panose="020B0504020202020204" pitchFamily="34" charset="77"/>
              </a:defRPr>
            </a:lvl2pPr>
            <a:lvl3pPr>
              <a:defRPr sz="1600" b="0" i="0">
                <a:solidFill>
                  <a:schemeClr val="tx1"/>
                </a:solidFill>
                <a:latin typeface="AvenirNext LT Pro Regular" panose="020B0504020202020204" pitchFamily="34" charset="77"/>
              </a:defRPr>
            </a:lvl3pPr>
            <a:lvl4pPr>
              <a:defRPr sz="1600" b="0" i="0">
                <a:solidFill>
                  <a:schemeClr val="tx1"/>
                </a:solidFill>
                <a:latin typeface="AvenirNext LT Pro Regular" panose="020B0504020202020204" pitchFamily="34" charset="77"/>
              </a:defRPr>
            </a:lvl4pPr>
            <a:lvl5pPr>
              <a:defRPr sz="1600" b="0" i="0">
                <a:solidFill>
                  <a:schemeClr val="tx1"/>
                </a:solidFill>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824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3643946" cy="430246"/>
          </a:xfrm>
        </p:spPr>
        <p:txBody>
          <a:bodyPr/>
          <a:lstStyle>
            <a:lvl1pPr>
              <a:defRPr sz="2400" b="0">
                <a:latin typeface="BoS Pill Gothic" panose="02000503030000020004" pitchFamily="2" charset="77"/>
              </a:defRPr>
            </a:lvl1pPr>
          </a:lstStyle>
          <a:p>
            <a:r>
              <a:rPr lang="en-GB"/>
              <a:t>Click to edit Master title style</a:t>
            </a:r>
            <a:endParaRPr lang="en-US"/>
          </a:p>
        </p:txBody>
      </p:sp>
      <p:sp>
        <p:nvSpPr>
          <p:cNvPr id="3" name="Content Placeholder 2"/>
          <p:cNvSpPr>
            <a:spLocks noGrp="1"/>
          </p:cNvSpPr>
          <p:nvPr>
            <p:ph idx="1"/>
          </p:nvPr>
        </p:nvSpPr>
        <p:spPr>
          <a:xfrm>
            <a:off x="252000" y="792000"/>
            <a:ext cx="8640960" cy="1520416"/>
          </a:xfrm>
        </p:spPr>
        <p:txBody>
          <a:bodyPr lIns="90000"/>
          <a:lstStyle>
            <a:lvl1pPr>
              <a:defRPr b="0" i="0">
                <a:latin typeface="AvenirNext LT Pro Regular" panose="020B0504020202020204" pitchFamily="34" charset="77"/>
              </a:defRPr>
            </a:lvl1pPr>
            <a:lvl2pPr>
              <a:defRPr b="0" i="0">
                <a:latin typeface="AvenirNext LT Pro Regular" panose="020B0504020202020204" pitchFamily="34" charset="77"/>
              </a:defRPr>
            </a:lvl2pPr>
            <a:lvl3pPr>
              <a:defRPr b="0" i="0">
                <a:latin typeface="AvenirNext LT Pro Regular" panose="020B0504020202020204" pitchFamily="34" charset="77"/>
              </a:defRPr>
            </a:lvl3pPr>
            <a:lvl4pPr>
              <a:defRPr b="0" i="0">
                <a:latin typeface="AvenirNext LT Pro Regular" panose="020B0504020202020204" pitchFamily="34" charset="77"/>
              </a:defRPr>
            </a:lvl4pPr>
            <a:lvl5pPr>
              <a:defRPr b="0" i="0">
                <a:latin typeface="AvenirNext LT Pro Regular"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25869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Graphic righ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000" y="252000"/>
            <a:ext cx="4140000" cy="430246"/>
          </a:xfrm>
        </p:spPr>
        <p:txBody>
          <a:bodyPr wrap="square"/>
          <a:lstStyle>
            <a:lvl1pPr>
              <a:defRPr sz="2400" b="0">
                <a:latin typeface="BoS Pill Gothic" panose="02000503030000020004" pitchFamily="2" charset="77"/>
              </a:defRPr>
            </a:lvl1pPr>
          </a:lstStyle>
          <a:p>
            <a:r>
              <a:rPr lang="en-GB"/>
              <a:t>Click to edit Master title style</a:t>
            </a:r>
            <a:endParaRPr lang="en-US"/>
          </a:p>
        </p:txBody>
      </p:sp>
      <p:sp>
        <p:nvSpPr>
          <p:cNvPr id="4" name="Content Placeholder 3"/>
          <p:cNvSpPr>
            <a:spLocks noGrp="1"/>
          </p:cNvSpPr>
          <p:nvPr>
            <p:ph sz="half" idx="2"/>
          </p:nvPr>
        </p:nvSpPr>
        <p:spPr>
          <a:xfrm>
            <a:off x="252000" y="792000"/>
            <a:ext cx="4140000" cy="1378839"/>
          </a:xfrm>
        </p:spPr>
        <p:txBody>
          <a:bodyPr/>
          <a:lstStyle>
            <a:lvl1pPr marL="0" indent="0">
              <a:buFontTx/>
              <a:buNone/>
              <a:defRPr sz="1400" b="0" i="0">
                <a:latin typeface="AvenirNext LT Pro Regular" panose="020B0504020202020204" pitchFamily="34" charset="77"/>
              </a:defRPr>
            </a:lvl1pPr>
            <a:lvl2pPr marL="457200" indent="0">
              <a:buFontTx/>
              <a:buNone/>
              <a:defRPr sz="1400" b="0" i="0">
                <a:latin typeface="AvenirNext LT Pro Regular" panose="020B0504020202020204" pitchFamily="34" charset="77"/>
              </a:defRPr>
            </a:lvl2pPr>
            <a:lvl3pPr marL="914400" indent="0">
              <a:buFontTx/>
              <a:buNone/>
              <a:defRPr sz="1400" b="0" i="0">
                <a:latin typeface="AvenirNext LT Pro Regular" panose="020B0504020202020204" pitchFamily="34" charset="77"/>
              </a:defRPr>
            </a:lvl3pPr>
            <a:lvl4pPr marL="1371600" indent="0">
              <a:buFontTx/>
              <a:buNone/>
              <a:defRPr sz="1400" b="0" i="0">
                <a:latin typeface="AvenirNext LT Pro Regular" panose="020B0504020202020204" pitchFamily="34" charset="77"/>
              </a:defRPr>
            </a:lvl4pPr>
            <a:lvl5pPr marL="1828800" indent="0">
              <a:buFontTx/>
              <a:buNone/>
              <a:defRPr sz="1400" b="0" i="0">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4572000" y="0"/>
            <a:ext cx="4572000" cy="4645479"/>
          </a:xfrm>
        </p:spPr>
        <p:txBody>
          <a:bodyPr/>
          <a:lstStyle>
            <a:lvl1pPr>
              <a:defRPr b="0" i="0">
                <a:latin typeface="AvenirNext LT Pro Regular" panose="020B0504020202020204" pitchFamily="34" charset="77"/>
              </a:defRPr>
            </a:lvl1pPr>
          </a:lstStyle>
          <a:p>
            <a:r>
              <a:rPr lang="en-GB"/>
              <a:t>Click icon to add picture</a:t>
            </a:r>
            <a:endParaRPr lang="en-US"/>
          </a:p>
        </p:txBody>
      </p:sp>
    </p:spTree>
    <p:extLst>
      <p:ext uri="{BB962C8B-B14F-4D97-AF65-F5344CB8AC3E}">
        <p14:creationId xmlns:p14="http://schemas.microsoft.com/office/powerpoint/2010/main" val="243828722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aphic le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52480" y="252000"/>
            <a:ext cx="4140000" cy="430246"/>
          </a:xfrm>
        </p:spPr>
        <p:txBody>
          <a:bodyPr wrap="square"/>
          <a:lstStyle>
            <a:lvl1pPr>
              <a:defRPr sz="2400" b="0">
                <a:latin typeface="BoS Pill Gothic" panose="02000503030000020004" pitchFamily="2" charset="77"/>
              </a:defRPr>
            </a:lvl1pPr>
          </a:lstStyle>
          <a:p>
            <a:r>
              <a:rPr lang="en-GB"/>
              <a:t>Click to edit Master title style</a:t>
            </a:r>
            <a:endParaRPr lang="en-US"/>
          </a:p>
        </p:txBody>
      </p:sp>
      <p:sp>
        <p:nvSpPr>
          <p:cNvPr id="4" name="Content Placeholder 3"/>
          <p:cNvSpPr>
            <a:spLocks noGrp="1"/>
          </p:cNvSpPr>
          <p:nvPr>
            <p:ph sz="half" idx="2"/>
          </p:nvPr>
        </p:nvSpPr>
        <p:spPr>
          <a:xfrm>
            <a:off x="4752480" y="792850"/>
            <a:ext cx="4140000" cy="1520416"/>
          </a:xfrm>
        </p:spPr>
        <p:txBody>
          <a:bodyPr/>
          <a:lstStyle>
            <a:lvl1pPr marL="0" indent="0">
              <a:buFontTx/>
              <a:buNone/>
              <a:defRPr sz="1600" b="0" i="0">
                <a:latin typeface="AvenirNext LT Pro Regular" panose="020B0504020202020204" pitchFamily="34" charset="77"/>
              </a:defRPr>
            </a:lvl1pPr>
            <a:lvl2pPr marL="457200" indent="0">
              <a:buFontTx/>
              <a:buNone/>
              <a:defRPr sz="1600" b="0" i="0">
                <a:latin typeface="AvenirNext LT Pro Regular" panose="020B0504020202020204" pitchFamily="34" charset="77"/>
              </a:defRPr>
            </a:lvl2pPr>
            <a:lvl3pPr marL="914400" indent="0">
              <a:buFontTx/>
              <a:buNone/>
              <a:defRPr sz="1600" b="0" i="0">
                <a:latin typeface="AvenirNext LT Pro Regular" panose="020B0504020202020204" pitchFamily="34" charset="77"/>
              </a:defRPr>
            </a:lvl3pPr>
            <a:lvl4pPr marL="1371600" indent="0">
              <a:buFontTx/>
              <a:buNone/>
              <a:defRPr sz="1600" b="0" i="0">
                <a:latin typeface="AvenirNext LT Pro Regular" panose="020B0504020202020204" pitchFamily="34" charset="77"/>
              </a:defRPr>
            </a:lvl4pPr>
            <a:lvl5pPr marL="1828800" indent="0">
              <a:buFontTx/>
              <a:buNone/>
              <a:defRPr sz="1600" b="0" i="0">
                <a:latin typeface="AvenirNext LT Pro Regular" panose="020B0504020202020204" pitchFamily="34" charset="77"/>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Picture Placeholder 7">
            <a:extLst>
              <a:ext uri="{FF2B5EF4-FFF2-40B4-BE49-F238E27FC236}">
                <a16:creationId xmlns:a16="http://schemas.microsoft.com/office/drawing/2014/main" id="{2066DB0D-3464-9049-B93B-D5375A90FA6F}"/>
              </a:ext>
            </a:extLst>
          </p:cNvPr>
          <p:cNvSpPr>
            <a:spLocks noGrp="1"/>
          </p:cNvSpPr>
          <p:nvPr>
            <p:ph type="pic" sz="quarter" idx="10"/>
          </p:nvPr>
        </p:nvSpPr>
        <p:spPr>
          <a:xfrm>
            <a:off x="0" y="0"/>
            <a:ext cx="4572000" cy="4645479"/>
          </a:xfrm>
        </p:spPr>
        <p:txBody>
          <a:bodyPr/>
          <a:lstStyle>
            <a:lvl1pPr>
              <a:defRPr b="0" i="0">
                <a:latin typeface="AvenirNext LT Pro Regular" panose="020B0504020202020204" pitchFamily="34" charset="77"/>
              </a:defRPr>
            </a:lvl1pPr>
          </a:lstStyle>
          <a:p>
            <a:r>
              <a:rPr lang="en-GB"/>
              <a:t>Click icon to add picture</a:t>
            </a:r>
            <a:endParaRPr lang="en-US"/>
          </a:p>
        </p:txBody>
      </p:sp>
    </p:spTree>
    <p:extLst>
      <p:ext uri="{BB962C8B-B14F-4D97-AF65-F5344CB8AC3E}">
        <p14:creationId xmlns:p14="http://schemas.microsoft.com/office/powerpoint/2010/main" val="86755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43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859C7D-538E-55AC-FA43-4A9E8FA97F5A}"/>
              </a:ext>
            </a:extLst>
          </p:cNvPr>
          <p:cNvPicPr>
            <a:picLocks noChangeAspect="1"/>
          </p:cNvPicPr>
          <p:nvPr/>
        </p:nvPicPr>
        <p:blipFill>
          <a:blip r:embed="rId2"/>
          <a:stretch/>
        </p:blipFill>
        <p:spPr bwMode="auto">
          <a:xfrm>
            <a:off x="3803650" y="2457450"/>
            <a:ext cx="15367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2015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bankofscotlandacademy.co.uk/"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bankofscotlandacademy.com/" TargetMode="Externa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84D"/>
        </a:solidFill>
        <a:effectLst/>
      </p:bgPr>
    </p:bg>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A180D0FB-EB2A-2641-B83D-211A498923C4}"/>
              </a:ext>
            </a:extLst>
          </p:cNvPr>
          <p:cNvSpPr>
            <a:spLocks noGrp="1" noChangeArrowheads="1"/>
          </p:cNvSpPr>
          <p:nvPr>
            <p:ph type="title"/>
          </p:nvPr>
        </p:nvSpPr>
        <p:spPr bwMode="auto">
          <a:xfrm>
            <a:off x="395288" y="322263"/>
            <a:ext cx="1526380" cy="486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91440" tIns="45720" rIns="91440" bIns="45720" numCol="1" anchor="t" anchorCtr="0" compatLnSpc="1">
            <a:prstTxWarp prst="textNoShape">
              <a:avLst/>
            </a:prstTxWarp>
            <a:spAutoFit/>
          </a:bodyPr>
          <a:lstStyle/>
          <a:p>
            <a:pPr lvl="0"/>
            <a:r>
              <a:rPr lang="en-GB"/>
              <a:t>Slide title</a:t>
            </a:r>
          </a:p>
        </p:txBody>
      </p:sp>
      <p:sp>
        <p:nvSpPr>
          <p:cNvPr id="64515" name="Rectangle 3">
            <a:extLst>
              <a:ext uri="{FF2B5EF4-FFF2-40B4-BE49-F238E27FC236}">
                <a16:creationId xmlns:a16="http://schemas.microsoft.com/office/drawing/2014/main" id="{B3D4E5CF-0A17-9041-B579-EE9A19AF1505}"/>
              </a:ext>
            </a:extLst>
          </p:cNvPr>
          <p:cNvSpPr>
            <a:spLocks noGrp="1" noChangeArrowheads="1"/>
          </p:cNvSpPr>
          <p:nvPr>
            <p:ph type="body" idx="1"/>
          </p:nvPr>
        </p:nvSpPr>
        <p:spPr bwMode="auto">
          <a:xfrm>
            <a:off x="395288" y="1255713"/>
            <a:ext cx="5653087" cy="15573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GB"/>
              <a:t>Slide body text</a:t>
            </a:r>
          </a:p>
          <a:p>
            <a:pPr lvl="1"/>
            <a:r>
              <a:rPr lang="en-GB"/>
              <a:t>Second level</a:t>
            </a:r>
          </a:p>
          <a:p>
            <a:pPr lvl="2"/>
            <a:r>
              <a:rPr lang="en-GB"/>
              <a:t>Third level</a:t>
            </a:r>
          </a:p>
          <a:p>
            <a:pPr lvl="3"/>
            <a:r>
              <a:rPr lang="en-GB"/>
              <a:t>Fourth level</a:t>
            </a:r>
          </a:p>
          <a:p>
            <a:pPr lvl="4"/>
            <a:r>
              <a:rPr lang="en-GB"/>
              <a:t>Fifth level</a:t>
            </a:r>
          </a:p>
        </p:txBody>
      </p:sp>
      <p:pic>
        <p:nvPicPr>
          <p:cNvPr id="1028" name="Picture 5">
            <a:extLst>
              <a:ext uri="{FF2B5EF4-FFF2-40B4-BE49-F238E27FC236}">
                <a16:creationId xmlns:a16="http://schemas.microsoft.com/office/drawing/2014/main" id="{101461E8-93F9-AF42-BE19-AE7BBCD3E2A8}"/>
              </a:ext>
            </a:extLst>
          </p:cNvPr>
          <p:cNvPicPr>
            <a:picLocks noChangeAspect="1"/>
          </p:cNvPicPr>
          <p:nvPr/>
        </p:nvPicPr>
        <p:blipFill>
          <a:blip r:embed="rId10" cstate="screen">
            <a:alphaModFix amt="0"/>
            <a:extLst>
              <a:ext uri="{28A0092B-C50C-407E-A947-70E740481C1C}">
                <a14:useLocalDpi xmlns:a14="http://schemas.microsoft.com/office/drawing/2010/main"/>
              </a:ext>
            </a:extLst>
          </a:blip>
          <a:srcRect/>
          <a:stretch/>
        </p:blipFill>
        <p:spPr bwMode="auto">
          <a:xfrm>
            <a:off x="7092280" y="3937000"/>
            <a:ext cx="1677511" cy="898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A9F345A-D1A6-474E-8497-FA3D271AB2F5}"/>
              </a:ext>
            </a:extLst>
          </p:cNvPr>
          <p:cNvSpPr/>
          <p:nvPr/>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4" name="TextBox 3">
            <a:extLst>
              <a:ext uri="{FF2B5EF4-FFF2-40B4-BE49-F238E27FC236}">
                <a16:creationId xmlns:a16="http://schemas.microsoft.com/office/drawing/2014/main" id="{ED333A2D-CEC4-A942-BF17-6D4DE850ED6F}"/>
              </a:ext>
            </a:extLst>
          </p:cNvPr>
          <p:cNvSpPr txBox="1"/>
          <p:nvPr/>
        </p:nvSpPr>
        <p:spPr>
          <a:xfrm>
            <a:off x="218421" y="4772629"/>
            <a:ext cx="2173715"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0" i="0">
                <a:latin typeface="AvenirNext LT Pro Regular" panose="020B0504020202020204" pitchFamily="34" charset="77"/>
              </a:rPr>
              <a:t>#</a:t>
            </a:r>
            <a:r>
              <a:rPr lang="en-GB" sz="1100" b="0" i="0" err="1">
                <a:effectLst/>
                <a:latin typeface="Segoe UI" panose="020B0502040204020203" pitchFamily="34" charset="0"/>
              </a:rPr>
              <a:t>BankofScotlandAcadem</a:t>
            </a:r>
            <a:r>
              <a:rPr lang="en-GB" sz="1100" b="0" i="0" err="1">
                <a:effectLst/>
                <a:latin typeface="AvenirNext LT Pro Regular" panose="020B0504020202020204" pitchFamily="34" charset="77"/>
              </a:rPr>
              <a:t>y</a:t>
            </a:r>
            <a:endParaRPr lang="en-GB" sz="1100" b="0" i="0">
              <a:effectLst/>
              <a:latin typeface="Segoe UI" panose="020B0502040204020203" pitchFamily="34" charset="0"/>
            </a:endParaRPr>
          </a:p>
        </p:txBody>
      </p:sp>
      <p:sp>
        <p:nvSpPr>
          <p:cNvPr id="5" name="TextBox 4">
            <a:extLst>
              <a:ext uri="{FF2B5EF4-FFF2-40B4-BE49-F238E27FC236}">
                <a16:creationId xmlns:a16="http://schemas.microsoft.com/office/drawing/2014/main" id="{9B2AA0EF-021E-A601-CB50-C59E42D1E2BF}"/>
              </a:ext>
            </a:extLst>
          </p:cNvPr>
          <p:cNvSpPr txBox="1"/>
          <p:nvPr/>
        </p:nvSpPr>
        <p:spPr>
          <a:xfrm>
            <a:off x="4572000" y="4772629"/>
            <a:ext cx="435357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0" i="0">
                <a:latin typeface="AvenirNext LT Pro Regular" panose="020B0504020202020204" pitchFamily="34" charset="77"/>
              </a:rPr>
              <a:t> Visit our online lessons at </a:t>
            </a:r>
            <a:r>
              <a:rPr lang="en-GB" sz="1100" err="1">
                <a:effectLst/>
                <a:latin typeface="Helvetica Neue" panose="02000503000000020004" pitchFamily="2" charset="0"/>
              </a:rPr>
              <a:t>www.bankofscotlandacademy.com</a:t>
            </a:r>
            <a:endParaRPr lang="en-GB" sz="1100">
              <a:effectLst/>
              <a:latin typeface="Helvetica Neue" panose="02000503000000020004" pitchFamily="2" charset="0"/>
            </a:endParaRPr>
          </a:p>
        </p:txBody>
      </p:sp>
      <p:sp>
        <p:nvSpPr>
          <p:cNvPr id="12" name="Rectangle 11">
            <a:hlinkClick r:id="rId11"/>
            <a:extLst>
              <a:ext uri="{FF2B5EF4-FFF2-40B4-BE49-F238E27FC236}">
                <a16:creationId xmlns:a16="http://schemas.microsoft.com/office/drawing/2014/main" id="{4777E558-824B-642B-2728-C1628EA67422}"/>
              </a:ext>
            </a:extLst>
          </p:cNvPr>
          <p:cNvSpPr/>
          <p:nvPr/>
        </p:nvSpPr>
        <p:spPr>
          <a:xfrm>
            <a:off x="6613071" y="4808746"/>
            <a:ext cx="2242893" cy="219456"/>
          </a:xfrm>
          <a:prstGeom prst="rect">
            <a:avLst/>
          </a:prstGeom>
          <a:solidFill>
            <a:schemeClr val="accent2">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9520265-4B45-7E30-4FA3-9318EAA0B167}"/>
              </a:ext>
            </a:extLst>
          </p:cNvPr>
          <p:cNvSpPr/>
          <p:nvPr userDrawn="1"/>
        </p:nvSpPr>
        <p:spPr>
          <a:xfrm>
            <a:off x="0" y="4663369"/>
            <a:ext cx="9144000" cy="48013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effectLst/>
            </a:endParaRPr>
          </a:p>
        </p:txBody>
      </p:sp>
      <p:sp>
        <p:nvSpPr>
          <p:cNvPr id="26" name="TextBox 25">
            <a:extLst>
              <a:ext uri="{FF2B5EF4-FFF2-40B4-BE49-F238E27FC236}">
                <a16:creationId xmlns:a16="http://schemas.microsoft.com/office/drawing/2014/main" id="{0CCA1775-15D9-152E-49C1-830085D296AB}"/>
              </a:ext>
            </a:extLst>
          </p:cNvPr>
          <p:cNvSpPr txBox="1"/>
          <p:nvPr userDrawn="1"/>
        </p:nvSpPr>
        <p:spPr>
          <a:xfrm>
            <a:off x="218421" y="4772629"/>
            <a:ext cx="2173714" cy="261610"/>
          </a:xfrm>
          <a:prstGeom prst="rect">
            <a:avLst/>
          </a:prstGeom>
          <a:noFill/>
        </p:spPr>
        <p:txBody>
          <a:bodyPr wrap="square" rtlCol="0">
            <a:spAutoFit/>
          </a:bodyPr>
          <a:lstStyle/>
          <a:p>
            <a:r>
              <a:rPr lang="en-GB" sz="1100" b="0" i="0" dirty="0">
                <a:effectLst/>
                <a:latin typeface="AvenirNext LT Pro Regular" panose="020B0504020202020204" pitchFamily="34" charset="77"/>
              </a:rPr>
              <a:t>#BankofScotlandAcademy</a:t>
            </a:r>
          </a:p>
        </p:txBody>
      </p:sp>
      <p:sp>
        <p:nvSpPr>
          <p:cNvPr id="27" name="TextBox 26">
            <a:extLst>
              <a:ext uri="{FF2B5EF4-FFF2-40B4-BE49-F238E27FC236}">
                <a16:creationId xmlns:a16="http://schemas.microsoft.com/office/drawing/2014/main" id="{DC4D6B90-4D6A-459F-955F-7F816C2D8DA7}"/>
              </a:ext>
            </a:extLst>
          </p:cNvPr>
          <p:cNvSpPr txBox="1"/>
          <p:nvPr userDrawn="1"/>
        </p:nvSpPr>
        <p:spPr>
          <a:xfrm>
            <a:off x="4572000" y="4772629"/>
            <a:ext cx="4353579" cy="261610"/>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1100" b="0" i="0" dirty="0">
                <a:latin typeface="AvenirNext LT Pro Regular" panose="020B0504020202020204" pitchFamily="34" charset="77"/>
              </a:rPr>
              <a:t> Visit our online lessons at </a:t>
            </a:r>
            <a:r>
              <a:rPr lang="en-GB" sz="1100" b="0" i="0" dirty="0">
                <a:effectLst/>
                <a:latin typeface="AvenirNext LT Pro Regular" panose="020B0504020202020204" pitchFamily="34" charset="77"/>
              </a:rPr>
              <a:t>www.bankofscotlandacademy.co.uk</a:t>
            </a:r>
          </a:p>
        </p:txBody>
      </p:sp>
      <p:sp>
        <p:nvSpPr>
          <p:cNvPr id="28" name="Rectangle 27">
            <a:hlinkClick r:id="rId12"/>
            <a:extLst>
              <a:ext uri="{FF2B5EF4-FFF2-40B4-BE49-F238E27FC236}">
                <a16:creationId xmlns:a16="http://schemas.microsoft.com/office/drawing/2014/main" id="{F2CF2723-935F-442D-DD60-946B200A4FA0}"/>
              </a:ext>
            </a:extLst>
          </p:cNvPr>
          <p:cNvSpPr/>
          <p:nvPr userDrawn="1"/>
        </p:nvSpPr>
        <p:spPr>
          <a:xfrm>
            <a:off x="6639037" y="4808746"/>
            <a:ext cx="2321349" cy="219456"/>
          </a:xfrm>
          <a:prstGeom prst="rect">
            <a:avLst/>
          </a:prstGeom>
          <a:solidFill>
            <a:schemeClr val="accent2">
              <a:alpha val="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92723E4-9D84-26F4-7B58-71E7BE021724}"/>
              </a:ext>
            </a:extLst>
          </p:cNvPr>
          <p:cNvSpPr/>
          <p:nvPr userDrawn="1"/>
        </p:nvSpPr>
        <p:spPr>
          <a:xfrm>
            <a:off x="9206633" y="6311"/>
            <a:ext cx="360000" cy="360000"/>
          </a:xfrm>
          <a:prstGeom prst="rect">
            <a:avLst/>
          </a:prstGeom>
          <a:solidFill>
            <a:srgbClr val="0008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5371A13-8C07-106C-65AD-667CBB39B833}"/>
              </a:ext>
            </a:extLst>
          </p:cNvPr>
          <p:cNvSpPr/>
          <p:nvPr userDrawn="1"/>
        </p:nvSpPr>
        <p:spPr>
          <a:xfrm>
            <a:off x="9206633" y="438791"/>
            <a:ext cx="360000" cy="360000"/>
          </a:xfrm>
          <a:prstGeom prst="rect">
            <a:avLst/>
          </a:prstGeom>
          <a:solidFill>
            <a:srgbClr val="0527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4C32C5C-A228-8C18-6C29-8EADB07DF675}"/>
              </a:ext>
            </a:extLst>
          </p:cNvPr>
          <p:cNvSpPr/>
          <p:nvPr userDrawn="1"/>
        </p:nvSpPr>
        <p:spPr>
          <a:xfrm>
            <a:off x="9206633" y="871271"/>
            <a:ext cx="360000" cy="360000"/>
          </a:xfrm>
          <a:prstGeom prst="rect">
            <a:avLst/>
          </a:prstGeom>
          <a:solidFill>
            <a:srgbClr val="005BA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54B3EBA-17B3-4281-48EF-1F769144055F}"/>
              </a:ext>
            </a:extLst>
          </p:cNvPr>
          <p:cNvSpPr/>
          <p:nvPr userDrawn="1"/>
        </p:nvSpPr>
        <p:spPr>
          <a:xfrm>
            <a:off x="9206633" y="1303751"/>
            <a:ext cx="360000" cy="360000"/>
          </a:xfrm>
          <a:prstGeom prst="rect">
            <a:avLst/>
          </a:prstGeom>
          <a:solidFill>
            <a:srgbClr val="167E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B0A6CB6-EBD2-5C66-1CC9-F03F9E341065}"/>
              </a:ext>
            </a:extLst>
          </p:cNvPr>
          <p:cNvSpPr/>
          <p:nvPr userDrawn="1"/>
        </p:nvSpPr>
        <p:spPr>
          <a:xfrm>
            <a:off x="9206633" y="1736231"/>
            <a:ext cx="360000" cy="360000"/>
          </a:xfrm>
          <a:prstGeom prst="rect">
            <a:avLst/>
          </a:prstGeom>
          <a:solidFill>
            <a:srgbClr val="0281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923F80C-E951-8E5E-C374-BF7F6BE575E3}"/>
              </a:ext>
            </a:extLst>
          </p:cNvPr>
          <p:cNvSpPr/>
          <p:nvPr userDrawn="1"/>
        </p:nvSpPr>
        <p:spPr>
          <a:xfrm>
            <a:off x="9206633" y="2168711"/>
            <a:ext cx="360000" cy="360000"/>
          </a:xfrm>
          <a:prstGeom prst="rect">
            <a:avLst/>
          </a:prstGeom>
          <a:solidFill>
            <a:srgbClr val="CC4D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C261FEC-D1AC-CBC1-08EA-99F0650916CF}"/>
              </a:ext>
            </a:extLst>
          </p:cNvPr>
          <p:cNvSpPr/>
          <p:nvPr userDrawn="1"/>
        </p:nvSpPr>
        <p:spPr>
          <a:xfrm>
            <a:off x="9206633" y="2601191"/>
            <a:ext cx="360000" cy="360000"/>
          </a:xfrm>
          <a:prstGeom prst="rect">
            <a:avLst/>
          </a:prstGeom>
          <a:solidFill>
            <a:srgbClr val="E02B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MSIPCMContentMarking" descr="{&quot;HashCode&quot;:471406052,&quot;Placement&quot;:&quot;Header&quot;,&quot;Top&quot;:0.0,&quot;Left&quot;:0.0,&quot;SlideWidth&quot;:720,&quot;SlideHeight&quot;:405}">
            <a:extLst>
              <a:ext uri="{FF2B5EF4-FFF2-40B4-BE49-F238E27FC236}">
                <a16:creationId xmlns:a16="http://schemas.microsoft.com/office/drawing/2014/main" id="{AF49BE53-70FB-E4B8-F625-1002D2395FD5}"/>
              </a:ext>
            </a:extLst>
          </p:cNvPr>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a:solidFill>
                <a:srgbClr val="0000FF"/>
              </a:solidFill>
              <a:latin typeface="Calibri" panose="020F0502020204030204" pitchFamily="34" charset="0"/>
            </a:endParaRPr>
          </a:p>
        </p:txBody>
      </p:sp>
    </p:spTree>
    <p:extLst>
      <p:ext uri="{BB962C8B-B14F-4D97-AF65-F5344CB8AC3E}">
        <p14:creationId xmlns:p14="http://schemas.microsoft.com/office/powerpoint/2010/main" val="2756618019"/>
      </p:ext>
    </p:extLst>
  </p:cSld>
  <p:clrMap bg1="dk2" tx1="lt1" bg2="dk1"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txStyles>
    <p:titleStyle>
      <a:lvl1pPr algn="l" rtl="0" eaLnBrk="1" fontAlgn="base" hangingPunct="1">
        <a:lnSpc>
          <a:spcPct val="90000"/>
        </a:lnSpc>
        <a:spcBef>
          <a:spcPct val="0"/>
        </a:spcBef>
        <a:spcAft>
          <a:spcPct val="0"/>
        </a:spcAft>
        <a:defRPr sz="2800" b="0">
          <a:solidFill>
            <a:schemeClr val="tx1"/>
          </a:solidFill>
          <a:latin typeface="BoS Pill Gothic" panose="02000503030000020004" pitchFamily="2" charset="77"/>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ea typeface="Geneva" charset="0"/>
          <a:cs typeface="Arial" charset="0"/>
        </a:defRPr>
      </a:lvl9pPr>
    </p:titleStyle>
    <p:bodyStyle>
      <a:lvl1pPr marL="342900" indent="-3429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mn-ea"/>
          <a:cs typeface="+mn-cs"/>
        </a:defRPr>
      </a:lvl1pPr>
      <a:lvl2pPr marL="742950" indent="-28575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2pPr>
      <a:lvl3pPr marL="11430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3pPr>
      <a:lvl4pPr marL="16002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4pPr>
      <a:lvl5pPr marL="2057400" indent="-228600" algn="l" rtl="0" eaLnBrk="1" fontAlgn="base" hangingPunct="1">
        <a:spcBef>
          <a:spcPct val="20000"/>
        </a:spcBef>
        <a:spcAft>
          <a:spcPct val="0"/>
        </a:spcAft>
        <a:buChar char="»"/>
        <a:defRPr sz="1600" b="0" i="0">
          <a:solidFill>
            <a:schemeClr val="tx1"/>
          </a:solidFill>
          <a:latin typeface="AvenirNext LT Pro Regular" panose="020B0504020202020204" pitchFamily="34" charset="77"/>
          <a:ea typeface="Geneva" panose="020B0503030404040204" pitchFamily="34" charset="0"/>
          <a:cs typeface="+mn-cs"/>
        </a:defRPr>
      </a:lvl5pPr>
      <a:lvl6pPr marL="2514600" indent="-228600" algn="l" rtl="0" eaLnBrk="1" fontAlgn="base" hangingPunct="1">
        <a:spcBef>
          <a:spcPct val="20000"/>
        </a:spcBef>
        <a:spcAft>
          <a:spcPct val="0"/>
        </a:spcAft>
        <a:buChar char="»"/>
        <a:defRPr sz="24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4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4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4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34AC7B-1512-244E-B369-DBA18FF93D04}"/>
              </a:ext>
            </a:extLst>
          </p:cNvPr>
          <p:cNvSpPr>
            <a:spLocks noGrp="1"/>
          </p:cNvSpPr>
          <p:nvPr>
            <p:ph type="ctrTitle"/>
          </p:nvPr>
        </p:nvSpPr>
        <p:spPr>
          <a:xfrm>
            <a:off x="1" y="2357437"/>
            <a:ext cx="3832528" cy="2099937"/>
          </a:xfrm>
        </p:spPr>
        <p:txBody>
          <a:bodyPr/>
          <a:lstStyle/>
          <a:p>
            <a:r>
              <a:rPr lang="en-GB" sz="3600"/>
              <a:t>Saving Essentials </a:t>
            </a:r>
            <a:br>
              <a:rPr lang="en-GB" sz="3600"/>
            </a:br>
            <a:r>
              <a:rPr lang="en-GB" sz="3600"/>
              <a:t>Workshop</a:t>
            </a:r>
          </a:p>
        </p:txBody>
      </p:sp>
      <p:sp>
        <p:nvSpPr>
          <p:cNvPr id="7" name="Subtitle 6">
            <a:extLst>
              <a:ext uri="{FF2B5EF4-FFF2-40B4-BE49-F238E27FC236}">
                <a16:creationId xmlns:a16="http://schemas.microsoft.com/office/drawing/2014/main" id="{AC06A6ED-1C21-C386-B152-81C49308F27F}"/>
              </a:ext>
            </a:extLst>
          </p:cNvPr>
          <p:cNvSpPr>
            <a:spLocks noGrp="1"/>
          </p:cNvSpPr>
          <p:nvPr>
            <p:ph type="subTitle" idx="1"/>
          </p:nvPr>
        </p:nvSpPr>
        <p:spPr>
          <a:xfrm>
            <a:off x="1" y="3870000"/>
            <a:ext cx="3832528" cy="338554"/>
          </a:xfrm>
        </p:spPr>
        <p:txBody>
          <a:bodyPr/>
          <a:lstStyle/>
          <a:p>
            <a:r>
              <a:rPr lang="en-US"/>
              <a:t>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Interest rates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830997"/>
          </a:xfrm>
        </p:spPr>
        <p:txBody>
          <a:bodyPr anchor="t"/>
          <a:lstStyle/>
          <a:p>
            <a:r>
              <a:rPr lang="en-GB" sz="1600"/>
              <a:t>When people are talking about savings accounts they often mention the interest rates – what are they?</a:t>
            </a:r>
          </a:p>
        </p:txBody>
      </p:sp>
      <p:pic>
        <p:nvPicPr>
          <p:cNvPr id="10" name="Picture Placeholder 9">
            <a:extLst>
              <a:ext uri="{FF2B5EF4-FFF2-40B4-BE49-F238E27FC236}">
                <a16:creationId xmlns:a16="http://schemas.microsoft.com/office/drawing/2014/main" id="{22D5D267-C6E3-4CDE-80D9-26468180076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65133"/>
          </a:xfrm>
        </p:spPr>
      </p:pic>
    </p:spTree>
    <p:extLst>
      <p:ext uri="{BB962C8B-B14F-4D97-AF65-F5344CB8AC3E}">
        <p14:creationId xmlns:p14="http://schemas.microsoft.com/office/powerpoint/2010/main" val="223375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Calculating interest</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2419124"/>
          </a:xfrm>
        </p:spPr>
        <p:txBody>
          <a:bodyPr anchor="t"/>
          <a:lstStyle/>
          <a:p>
            <a:r>
              <a:rPr lang="en-GB"/>
              <a:t>Susan has £1,000 that she wants to put into a saving account.</a:t>
            </a:r>
            <a:br>
              <a:rPr lang="en-GB"/>
            </a:br>
            <a:endParaRPr lang="en-GB"/>
          </a:p>
          <a:p>
            <a:r>
              <a:rPr lang="en-GB"/>
              <a:t>The account she has chosen pays a 2% interest rate.</a:t>
            </a:r>
            <a:br>
              <a:rPr lang="en-GB"/>
            </a:br>
            <a:endParaRPr lang="en-GB"/>
          </a:p>
          <a:p>
            <a:r>
              <a:rPr lang="en-GB"/>
              <a:t>If she doesn’t spend any of the money in her saving account, how much will she have after one year?</a:t>
            </a:r>
          </a:p>
          <a:p>
            <a:endParaRPr lang="en-GB"/>
          </a:p>
          <a:p>
            <a:r>
              <a:rPr lang="en-GB"/>
              <a:t>On a calculator type in 1000 x 2 then press the % button</a:t>
            </a:r>
          </a:p>
        </p:txBody>
      </p:sp>
      <p:pic>
        <p:nvPicPr>
          <p:cNvPr id="4" name="Picture Placeholder 3">
            <a:extLst>
              <a:ext uri="{FF2B5EF4-FFF2-40B4-BE49-F238E27FC236}">
                <a16:creationId xmlns:a16="http://schemas.microsoft.com/office/drawing/2014/main" id="{A4DA44F9-B806-2F82-74E1-AF143C74B67E}"/>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247968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135289" y="2248585"/>
            <a:ext cx="4873450" cy="590931"/>
          </a:xfrm>
        </p:spPr>
        <p:txBody>
          <a:bodyPr/>
          <a:lstStyle/>
          <a:p>
            <a:pPr algn="ctr"/>
            <a:r>
              <a:rPr lang="en-US" sz="3600"/>
              <a:t>Types of saving accounts</a:t>
            </a:r>
          </a:p>
        </p:txBody>
      </p:sp>
    </p:spTree>
    <p:extLst>
      <p:ext uri="{BB962C8B-B14F-4D97-AF65-F5344CB8AC3E}">
        <p14:creationId xmlns:p14="http://schemas.microsoft.com/office/powerpoint/2010/main" val="3046638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Saving account types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pPr marL="285750" indent="-285750">
              <a:lnSpc>
                <a:spcPct val="150000"/>
              </a:lnSpc>
              <a:buFont typeface="Arial" panose="020B0604020202020204" pitchFamily="34" charset="0"/>
              <a:buChar char="•"/>
            </a:pPr>
            <a:r>
              <a:rPr lang="en-GB"/>
              <a:t>Jam Jar</a:t>
            </a:r>
          </a:p>
          <a:p>
            <a:pPr marL="285750" indent="-285750">
              <a:lnSpc>
                <a:spcPct val="150000"/>
              </a:lnSpc>
              <a:buFont typeface="Arial" panose="020B0604020202020204" pitchFamily="34" charset="0"/>
              <a:buChar char="•"/>
            </a:pPr>
            <a:r>
              <a:rPr lang="en-GB"/>
              <a:t>ISA</a:t>
            </a:r>
          </a:p>
          <a:p>
            <a:pPr marL="285750" indent="-285750">
              <a:lnSpc>
                <a:spcPct val="150000"/>
              </a:lnSpc>
              <a:buFont typeface="Arial" panose="020B0604020202020204" pitchFamily="34" charset="0"/>
              <a:buChar char="•"/>
            </a:pPr>
            <a:r>
              <a:rPr lang="en-GB"/>
              <a:t>Easy Access</a:t>
            </a:r>
          </a:p>
          <a:p>
            <a:pPr marL="285750" indent="-285750">
              <a:lnSpc>
                <a:spcPct val="150000"/>
              </a:lnSpc>
              <a:buFont typeface="Arial" panose="020B0604020202020204" pitchFamily="34" charset="0"/>
              <a:buChar char="•"/>
            </a:pPr>
            <a:r>
              <a:rPr lang="en-GB"/>
              <a:t>Notice Accounts</a:t>
            </a:r>
          </a:p>
          <a:p>
            <a:pPr marL="285750" indent="-285750">
              <a:lnSpc>
                <a:spcPct val="150000"/>
              </a:lnSpc>
              <a:buFont typeface="Arial" panose="020B0604020202020204" pitchFamily="34" charset="0"/>
              <a:buChar char="•"/>
            </a:pPr>
            <a:r>
              <a:rPr lang="en-GB"/>
              <a:t>Fixed Rate Bonds</a:t>
            </a:r>
          </a:p>
          <a:p>
            <a:pPr marL="285750" indent="-285750">
              <a:lnSpc>
                <a:spcPct val="150000"/>
              </a:lnSpc>
              <a:buFont typeface="Arial" panose="020B0604020202020204" pitchFamily="34" charset="0"/>
              <a:buChar char="•"/>
            </a:pPr>
            <a:r>
              <a:rPr lang="en-GB"/>
              <a:t>Help to Save</a:t>
            </a:r>
          </a:p>
          <a:p>
            <a:pPr marL="285750" indent="-285750">
              <a:lnSpc>
                <a:spcPct val="150000"/>
              </a:lnSpc>
              <a:buFont typeface="Arial" panose="020B0604020202020204" pitchFamily="34" charset="0"/>
              <a:buChar char="•"/>
            </a:pPr>
            <a:r>
              <a:rPr lang="en-GB"/>
              <a:t>Credit Union</a:t>
            </a:r>
          </a:p>
        </p:txBody>
      </p:sp>
      <p:pic>
        <p:nvPicPr>
          <p:cNvPr id="4" name="Picture Placeholder 3">
            <a:extLst>
              <a:ext uri="{FF2B5EF4-FFF2-40B4-BE49-F238E27FC236}">
                <a16:creationId xmlns:a16="http://schemas.microsoft.com/office/drawing/2014/main" id="{7F851E26-3FFD-3071-FF34-476F6E41A10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62289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Jam Jar accounts</a:t>
            </a:r>
          </a:p>
        </p:txBody>
      </p:sp>
      <p:sp>
        <p:nvSpPr>
          <p:cNvPr id="3" name="Content Placeholder 2">
            <a:extLst>
              <a:ext uri="{FF2B5EF4-FFF2-40B4-BE49-F238E27FC236}">
                <a16:creationId xmlns:a16="http://schemas.microsoft.com/office/drawing/2014/main" id="{102D43F4-FBF3-2366-C011-3B6B74088317}"/>
              </a:ext>
            </a:extLst>
          </p:cNvPr>
          <p:cNvSpPr>
            <a:spLocks noGrp="1"/>
          </p:cNvSpPr>
          <p:nvPr>
            <p:ph sz="half" idx="2"/>
          </p:nvPr>
        </p:nvSpPr>
        <p:spPr>
          <a:xfrm>
            <a:off x="252000" y="792000"/>
            <a:ext cx="4140000" cy="2170979"/>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a:t>Lets you split money from the same account into different 'pots' or 'jars'</a:t>
            </a:r>
          </a:p>
          <a:p>
            <a:pPr marL="285750" lvl="0" indent="-285750">
              <a:lnSpc>
                <a:spcPct val="107000"/>
              </a:lnSpc>
              <a:spcAft>
                <a:spcPts val="600"/>
              </a:spcAft>
              <a:buClr>
                <a:schemeClr val="tx1"/>
              </a:buClr>
              <a:buFont typeface="Arial" panose="020B0604020202020204" pitchFamily="34" charset="0"/>
              <a:buChar char="•"/>
            </a:pPr>
            <a:r>
              <a:rPr lang="en-GB"/>
              <a:t>This helps to keep money for bills aside</a:t>
            </a:r>
          </a:p>
          <a:p>
            <a:pPr marL="285750" lvl="0" indent="-285750">
              <a:lnSpc>
                <a:spcPct val="107000"/>
              </a:lnSpc>
              <a:spcAft>
                <a:spcPts val="600"/>
              </a:spcAft>
              <a:buClr>
                <a:schemeClr val="tx1"/>
              </a:buClr>
              <a:buFont typeface="Arial" panose="020B0604020202020204" pitchFamily="34" charset="0"/>
              <a:buChar char="•"/>
            </a:pPr>
            <a:r>
              <a:rPr lang="en-GB"/>
              <a:t>The money can be set aside for things other than bills</a:t>
            </a:r>
            <a:endParaRPr lang="en-GB">
              <a:effectLst/>
              <a:ea typeface="Arial" panose="020B0604020202020204" pitchFamily="34" charset="0"/>
              <a:cs typeface="Times New Roman" panose="02020603050405020304" pitchFamily="18" charset="0"/>
            </a:endParaRPr>
          </a:p>
          <a:p>
            <a:endParaRPr lang="en-US"/>
          </a:p>
        </p:txBody>
      </p:sp>
      <p:pic>
        <p:nvPicPr>
          <p:cNvPr id="7" name="Picture Placeholder 6">
            <a:extLst>
              <a:ext uri="{FF2B5EF4-FFF2-40B4-BE49-F238E27FC236}">
                <a16:creationId xmlns:a16="http://schemas.microsoft.com/office/drawing/2014/main" id="{3B159672-0AC5-4D0B-23AD-E1283EBFD56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298038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Cash ISA</a:t>
            </a:r>
          </a:p>
        </p:txBody>
      </p:sp>
      <p:sp>
        <p:nvSpPr>
          <p:cNvPr id="4" name="Content Placeholder 3">
            <a:extLst>
              <a:ext uri="{FF2B5EF4-FFF2-40B4-BE49-F238E27FC236}">
                <a16:creationId xmlns:a16="http://schemas.microsoft.com/office/drawing/2014/main" id="{D04959A8-CB02-A1C4-BF47-E0269E518073}"/>
              </a:ext>
            </a:extLst>
          </p:cNvPr>
          <p:cNvSpPr>
            <a:spLocks noGrp="1"/>
          </p:cNvSpPr>
          <p:nvPr>
            <p:ph sz="half" idx="2"/>
          </p:nvPr>
        </p:nvSpPr>
        <p:spPr>
          <a:xfrm>
            <a:off x="252000" y="792000"/>
            <a:ext cx="4140000" cy="2401491"/>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The term ISA stands for 'individual saving account'. </a:t>
            </a:r>
          </a:p>
          <a:p>
            <a:pPr marL="285750" lvl="0" indent="-285750">
              <a:lnSpc>
                <a:spcPct val="107000"/>
              </a:lnSpc>
              <a:spcAft>
                <a:spcPts val="600"/>
              </a:spcAft>
              <a:buClr>
                <a:schemeClr val="tx1"/>
              </a:buClr>
              <a:buFont typeface="Arial" panose="020B0604020202020204" pitchFamily="34" charset="0"/>
              <a:buChar char="•"/>
            </a:pPr>
            <a:r>
              <a:rPr lang="en-GB" sz="1400"/>
              <a:t>Cash ISAs are just savings accounts you don’t pay tax on. </a:t>
            </a:r>
          </a:p>
          <a:p>
            <a:pPr marL="285750" lvl="0" indent="-285750">
              <a:lnSpc>
                <a:spcPct val="107000"/>
              </a:lnSpc>
              <a:spcAft>
                <a:spcPts val="600"/>
              </a:spcAft>
              <a:buClr>
                <a:schemeClr val="tx1"/>
              </a:buClr>
              <a:buFont typeface="Arial" panose="020B0604020202020204" pitchFamily="34" charset="0"/>
              <a:buChar char="•"/>
            </a:pPr>
            <a:r>
              <a:rPr lang="en-GB" sz="1400"/>
              <a:t>Everyone in the UK aged 16 or over gets an ISA allowance at the start of each tax year.</a:t>
            </a:r>
          </a:p>
          <a:p>
            <a:endParaRPr lang="en-US"/>
          </a:p>
        </p:txBody>
      </p:sp>
      <p:pic>
        <p:nvPicPr>
          <p:cNvPr id="7" name="Picture Placeholder 6" descr="A person holding a computer&#10;&#10;Description automatically generated with medium confidence">
            <a:extLst>
              <a:ext uri="{FF2B5EF4-FFF2-40B4-BE49-F238E27FC236}">
                <a16:creationId xmlns:a16="http://schemas.microsoft.com/office/drawing/2014/main" id="{AA802677-24A3-5B21-ECAA-00AF185D938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198104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Easy access</a:t>
            </a:r>
          </a:p>
        </p:txBody>
      </p:sp>
      <p:sp>
        <p:nvSpPr>
          <p:cNvPr id="4" name="Content Placeholder 3">
            <a:extLst>
              <a:ext uri="{FF2B5EF4-FFF2-40B4-BE49-F238E27FC236}">
                <a16:creationId xmlns:a16="http://schemas.microsoft.com/office/drawing/2014/main" id="{CB46958E-B8C8-112A-A296-0B1BFB9410C8}"/>
              </a:ext>
            </a:extLst>
          </p:cNvPr>
          <p:cNvSpPr>
            <a:spLocks noGrp="1"/>
          </p:cNvSpPr>
          <p:nvPr>
            <p:ph sz="half" idx="2"/>
          </p:nvPr>
        </p:nvSpPr>
        <p:spPr>
          <a:xfrm>
            <a:off x="252000" y="792000"/>
            <a:ext cx="4140000" cy="2050946"/>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Easy-access saving accounts allow you to take money out of your account quickly and easily. </a:t>
            </a:r>
          </a:p>
          <a:p>
            <a:pPr marL="285750" lvl="0" indent="-285750">
              <a:lnSpc>
                <a:spcPct val="107000"/>
              </a:lnSpc>
              <a:spcAft>
                <a:spcPts val="600"/>
              </a:spcAft>
              <a:buClr>
                <a:schemeClr val="tx1"/>
              </a:buClr>
              <a:buFont typeface="Arial" panose="020B0604020202020204" pitchFamily="34" charset="0"/>
              <a:buChar char="•"/>
            </a:pPr>
            <a:r>
              <a:rPr lang="en-GB" sz="1400"/>
              <a:t>Easy-access accounts may limit the number of withdrawals you can make each year without losing interest, so remember to check</a:t>
            </a:r>
            <a:r>
              <a:rPr lang="en-GB"/>
              <a:t>.</a:t>
            </a:r>
            <a:endParaRPr lang="en-GB" sz="1400"/>
          </a:p>
          <a:p>
            <a:endParaRPr lang="en-US"/>
          </a:p>
        </p:txBody>
      </p:sp>
      <p:pic>
        <p:nvPicPr>
          <p:cNvPr id="7" name="Picture Placeholder 6" descr="A picture containing person, crowd&#10;&#10;Description automatically generated">
            <a:extLst>
              <a:ext uri="{FF2B5EF4-FFF2-40B4-BE49-F238E27FC236}">
                <a16:creationId xmlns:a16="http://schemas.microsoft.com/office/drawing/2014/main" id="{DBBD5BFD-C959-93E6-04F9-2B875189169B}"/>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sharpenSoften amount="100000"/>
                    </a14:imgEffect>
                    <a14:imgEffect>
                      <a14:colorTemperature colorTemp="5008"/>
                    </a14:imgEffect>
                    <a14:imgEffect>
                      <a14:saturation sat="109000"/>
                    </a14:imgEffect>
                    <a14:imgEffect>
                      <a14:brightnessContrast bright="12000" contrast="23000"/>
                    </a14:imgEffect>
                  </a14:imgLayer>
                </a14:imgProps>
              </a:ex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383424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Notice accounts</a:t>
            </a:r>
          </a:p>
        </p:txBody>
      </p:sp>
      <p:sp>
        <p:nvSpPr>
          <p:cNvPr id="4" name="Content Placeholder 3">
            <a:extLst>
              <a:ext uri="{FF2B5EF4-FFF2-40B4-BE49-F238E27FC236}">
                <a16:creationId xmlns:a16="http://schemas.microsoft.com/office/drawing/2014/main" id="{325BBC00-A5DB-9E9F-74D1-17308E126BFE}"/>
              </a:ext>
            </a:extLst>
          </p:cNvPr>
          <p:cNvSpPr>
            <a:spLocks noGrp="1"/>
          </p:cNvSpPr>
          <p:nvPr>
            <p:ph sz="half" idx="2"/>
          </p:nvPr>
        </p:nvSpPr>
        <p:spPr>
          <a:xfrm>
            <a:off x="252000" y="792000"/>
            <a:ext cx="4140000" cy="3213059"/>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These earn more interest than an easy-access accounts.</a:t>
            </a:r>
          </a:p>
          <a:p>
            <a:pPr marL="285750" lvl="0" indent="-285750">
              <a:lnSpc>
                <a:spcPct val="107000"/>
              </a:lnSpc>
              <a:spcAft>
                <a:spcPts val="600"/>
              </a:spcAft>
              <a:buClr>
                <a:schemeClr val="tx1"/>
              </a:buClr>
              <a:buFont typeface="Arial" panose="020B0604020202020204" pitchFamily="34" charset="0"/>
              <a:buChar char="•"/>
            </a:pPr>
            <a:r>
              <a:rPr lang="en-GB" sz="1400"/>
              <a:t>You’ll have to tell your provider in advance that you want to make a withdrawal. </a:t>
            </a:r>
          </a:p>
          <a:p>
            <a:pPr marL="285750" lvl="0" indent="-285750">
              <a:lnSpc>
                <a:spcPct val="107000"/>
              </a:lnSpc>
              <a:spcAft>
                <a:spcPts val="600"/>
              </a:spcAft>
              <a:buClr>
                <a:schemeClr val="tx1"/>
              </a:buClr>
              <a:buFont typeface="Arial" panose="020B0604020202020204" pitchFamily="34" charset="0"/>
              <a:buChar char="•"/>
            </a:pPr>
            <a:r>
              <a:rPr lang="en-GB" sz="1400"/>
              <a:t>These accounts are unlikely to suit you if you may need to access your savings unexpectedly. </a:t>
            </a:r>
          </a:p>
          <a:p>
            <a:pPr marL="285750" lvl="0" indent="-285750">
              <a:lnSpc>
                <a:spcPct val="107000"/>
              </a:lnSpc>
              <a:spcAft>
                <a:spcPts val="600"/>
              </a:spcAft>
              <a:buClr>
                <a:schemeClr val="tx1"/>
              </a:buClr>
              <a:buFont typeface="Arial" panose="020B0604020202020204" pitchFamily="34" charset="0"/>
              <a:buChar char="•"/>
            </a:pPr>
            <a:r>
              <a:rPr lang="en-GB" sz="1400"/>
              <a:t>If you do make an emergency withdrawal, you're likely to lose some interest.</a:t>
            </a:r>
          </a:p>
          <a:p>
            <a:endParaRPr lang="en-US"/>
          </a:p>
        </p:txBody>
      </p:sp>
      <p:pic>
        <p:nvPicPr>
          <p:cNvPr id="6" name="Picture Placeholder 5" descr="A person holding a phone&#10;&#10;Description automatically generated with low confidence">
            <a:extLst>
              <a:ext uri="{FF2B5EF4-FFF2-40B4-BE49-F238E27FC236}">
                <a16:creationId xmlns:a16="http://schemas.microsoft.com/office/drawing/2014/main" id="{07F5BADD-3A3B-0618-07BC-7FDF8AC6618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150569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Regular savers accounts</a:t>
            </a:r>
          </a:p>
        </p:txBody>
      </p:sp>
      <p:sp>
        <p:nvSpPr>
          <p:cNvPr id="4" name="Content Placeholder 3">
            <a:extLst>
              <a:ext uri="{FF2B5EF4-FFF2-40B4-BE49-F238E27FC236}">
                <a16:creationId xmlns:a16="http://schemas.microsoft.com/office/drawing/2014/main" id="{92810B29-52DF-8683-345D-0E0FAFB8ABC8}"/>
              </a:ext>
            </a:extLst>
          </p:cNvPr>
          <p:cNvSpPr>
            <a:spLocks noGrp="1"/>
          </p:cNvSpPr>
          <p:nvPr>
            <p:ph sz="half" idx="2"/>
          </p:nvPr>
        </p:nvSpPr>
        <p:spPr>
          <a:xfrm>
            <a:off x="252000" y="792000"/>
            <a:ext cx="4140000" cy="2742482"/>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If you'd like to save little and often, regular saving accounts can offer top rates for feeding them every month.</a:t>
            </a:r>
          </a:p>
          <a:p>
            <a:pPr marL="285750" lvl="0" indent="-285750">
              <a:lnSpc>
                <a:spcPct val="107000"/>
              </a:lnSpc>
              <a:spcAft>
                <a:spcPts val="600"/>
              </a:spcAft>
              <a:buClr>
                <a:schemeClr val="tx1"/>
              </a:buClr>
              <a:buFont typeface="Arial" panose="020B0604020202020204" pitchFamily="34" charset="0"/>
              <a:buChar char="•"/>
            </a:pPr>
            <a:r>
              <a:rPr lang="en-GB" sz="1400"/>
              <a:t>Regular saving accounts or 'regular savers’ usually require you to deposit money each month</a:t>
            </a:r>
            <a:r>
              <a:rPr lang="en-GB"/>
              <a:t> </a:t>
            </a:r>
            <a:r>
              <a:rPr lang="en-GB" sz="1400"/>
              <a:t>– so they are ideal for savers who are just starting out, or who wish to slowly add cash into their account regularly.</a:t>
            </a:r>
          </a:p>
          <a:p>
            <a:endParaRPr lang="en-US"/>
          </a:p>
        </p:txBody>
      </p:sp>
      <p:pic>
        <p:nvPicPr>
          <p:cNvPr id="6" name="Picture Placeholder 5" descr="A picture containing text, indoor, table, person&#10;&#10;Description automatically generated">
            <a:extLst>
              <a:ext uri="{FF2B5EF4-FFF2-40B4-BE49-F238E27FC236}">
                <a16:creationId xmlns:a16="http://schemas.microsoft.com/office/drawing/2014/main" id="{A2F8E437-371E-C209-02F4-A92A071C07E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26094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Fixed rate bonds</a:t>
            </a:r>
          </a:p>
        </p:txBody>
      </p:sp>
      <p:sp>
        <p:nvSpPr>
          <p:cNvPr id="4" name="Content Placeholder 3">
            <a:extLst>
              <a:ext uri="{FF2B5EF4-FFF2-40B4-BE49-F238E27FC236}">
                <a16:creationId xmlns:a16="http://schemas.microsoft.com/office/drawing/2014/main" id="{A0F06B35-9D6C-2D45-8DDC-2BD2B996DDF5}"/>
              </a:ext>
            </a:extLst>
          </p:cNvPr>
          <p:cNvSpPr>
            <a:spLocks noGrp="1"/>
          </p:cNvSpPr>
          <p:nvPr>
            <p:ph sz="half" idx="2"/>
          </p:nvPr>
        </p:nvSpPr>
        <p:spPr>
          <a:xfrm>
            <a:off x="252000" y="792000"/>
            <a:ext cx="4140000" cy="2636876"/>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These are savings accounts that offer a fixed interest rate on your cash for a set period of time. </a:t>
            </a:r>
          </a:p>
          <a:p>
            <a:pPr marL="285750" lvl="0" indent="-285750">
              <a:lnSpc>
                <a:spcPct val="107000"/>
              </a:lnSpc>
              <a:spcAft>
                <a:spcPts val="600"/>
              </a:spcAft>
              <a:buClr>
                <a:schemeClr val="tx1"/>
              </a:buClr>
              <a:buFont typeface="Arial" panose="020B0604020202020204" pitchFamily="34" charset="0"/>
              <a:buChar char="•"/>
            </a:pPr>
            <a:r>
              <a:rPr lang="en-GB" sz="1400"/>
              <a:t>They usually offer higher interest rates than easy-access accounts. </a:t>
            </a:r>
          </a:p>
          <a:p>
            <a:pPr marL="285750" lvl="0" indent="-285750">
              <a:lnSpc>
                <a:spcPct val="107000"/>
              </a:lnSpc>
              <a:spcAft>
                <a:spcPts val="600"/>
              </a:spcAft>
              <a:buClr>
                <a:schemeClr val="tx1"/>
              </a:buClr>
              <a:buFont typeface="Arial" panose="020B0604020202020204" pitchFamily="34" charset="0"/>
              <a:buChar char="•"/>
            </a:pPr>
            <a:r>
              <a:rPr lang="en-GB" sz="1400"/>
              <a:t>Fixed-rate bonds can extend over one year, two years or even longer. </a:t>
            </a:r>
          </a:p>
          <a:p>
            <a:pPr marL="285750" lvl="0" indent="-285750">
              <a:lnSpc>
                <a:spcPct val="107000"/>
              </a:lnSpc>
              <a:spcAft>
                <a:spcPts val="600"/>
              </a:spcAft>
              <a:buClr>
                <a:schemeClr val="tx1"/>
              </a:buClr>
              <a:buFont typeface="Arial" panose="020B0604020202020204" pitchFamily="34" charset="0"/>
              <a:buChar char="•"/>
            </a:pPr>
            <a:r>
              <a:rPr lang="en-GB" sz="1400"/>
              <a:t>If you need to get your money out, it's likely you'll pay a penalty for doing so. </a:t>
            </a:r>
          </a:p>
        </p:txBody>
      </p:sp>
      <p:pic>
        <p:nvPicPr>
          <p:cNvPr id="6" name="Picture Placeholder 5" descr="A picture containing person, tree, outdoor, person&#10;&#10;Description automatically generated">
            <a:extLst>
              <a:ext uri="{FF2B5EF4-FFF2-40B4-BE49-F238E27FC236}">
                <a16:creationId xmlns:a16="http://schemas.microsoft.com/office/drawing/2014/main" id="{4FF64392-6DC4-1417-0202-76BB86FCED6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9083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88398" y="2248585"/>
            <a:ext cx="1967205" cy="590931"/>
          </a:xfrm>
        </p:spPr>
        <p:txBody>
          <a:bodyPr/>
          <a:lstStyle/>
          <a:p>
            <a:pPr algn="ctr"/>
            <a:r>
              <a:rPr lang="en-US" sz="3600"/>
              <a:t>Welcome</a:t>
            </a:r>
          </a:p>
        </p:txBody>
      </p:sp>
    </p:spTree>
    <p:extLst>
      <p:ext uri="{BB962C8B-B14F-4D97-AF65-F5344CB8AC3E}">
        <p14:creationId xmlns:p14="http://schemas.microsoft.com/office/powerpoint/2010/main" val="3700601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DE33-E463-401A-BE81-B2780EF5569D}"/>
              </a:ext>
            </a:extLst>
          </p:cNvPr>
          <p:cNvSpPr>
            <a:spLocks noGrp="1"/>
          </p:cNvSpPr>
          <p:nvPr>
            <p:ph type="title"/>
          </p:nvPr>
        </p:nvSpPr>
        <p:spPr/>
        <p:txBody>
          <a:bodyPr/>
          <a:lstStyle/>
          <a:p>
            <a:r>
              <a:rPr lang="en-GB"/>
              <a:t>Help to save</a:t>
            </a:r>
          </a:p>
        </p:txBody>
      </p:sp>
      <p:sp>
        <p:nvSpPr>
          <p:cNvPr id="4" name="Content Placeholder 3">
            <a:extLst>
              <a:ext uri="{FF2B5EF4-FFF2-40B4-BE49-F238E27FC236}">
                <a16:creationId xmlns:a16="http://schemas.microsoft.com/office/drawing/2014/main" id="{D2B9E089-786C-8158-1BE4-558E28B537F6}"/>
              </a:ext>
            </a:extLst>
          </p:cNvPr>
          <p:cNvSpPr>
            <a:spLocks noGrp="1"/>
          </p:cNvSpPr>
          <p:nvPr>
            <p:ph sz="half" idx="2"/>
          </p:nvPr>
        </p:nvSpPr>
        <p:spPr>
          <a:xfrm>
            <a:off x="252000" y="792000"/>
            <a:ext cx="4140000" cy="2406364"/>
          </a:xfrm>
        </p:spPr>
        <p:txBody>
          <a:bodyPr/>
          <a:lstStyle/>
          <a:p>
            <a:pPr lvl="0">
              <a:lnSpc>
                <a:spcPct val="107000"/>
              </a:lnSpc>
              <a:spcAft>
                <a:spcPts val="600"/>
              </a:spcAft>
              <a:buClr>
                <a:srgbClr val="313233"/>
              </a:buClr>
            </a:pPr>
            <a:r>
              <a:rPr lang="en-GB">
                <a:ea typeface="Arial" panose="020B0604020202020204" pitchFamily="34" charset="0"/>
                <a:cs typeface="Times New Roman" panose="02020603050405020304" pitchFamily="18" charset="0"/>
              </a:rPr>
              <a:t>Key features:</a:t>
            </a:r>
          </a:p>
          <a:p>
            <a:pPr marL="285750" lvl="0" indent="-285750">
              <a:lnSpc>
                <a:spcPct val="107000"/>
              </a:lnSpc>
              <a:spcAft>
                <a:spcPts val="600"/>
              </a:spcAft>
              <a:buClr>
                <a:schemeClr val="tx1"/>
              </a:buClr>
              <a:buFont typeface="Arial" panose="020B0604020202020204" pitchFamily="34" charset="0"/>
              <a:buChar char="•"/>
            </a:pPr>
            <a:r>
              <a:rPr lang="en-GB" sz="1400"/>
              <a:t>Designed to help you save if you are on a low income or receive benefits</a:t>
            </a:r>
          </a:p>
          <a:p>
            <a:pPr marL="285750" lvl="0" indent="-285750">
              <a:lnSpc>
                <a:spcPct val="107000"/>
              </a:lnSpc>
              <a:spcAft>
                <a:spcPts val="600"/>
              </a:spcAft>
              <a:buClr>
                <a:schemeClr val="tx1"/>
              </a:buClr>
              <a:buFont typeface="Arial" panose="020B0604020202020204" pitchFamily="34" charset="0"/>
              <a:buChar char="•"/>
            </a:pPr>
            <a:r>
              <a:rPr lang="en-GB"/>
              <a:t>Allows you to save between £1 &amp; £50 each month</a:t>
            </a:r>
            <a:endParaRPr lang="en-GB" sz="1400"/>
          </a:p>
          <a:p>
            <a:pPr marL="285750" lvl="0" indent="-285750">
              <a:lnSpc>
                <a:spcPct val="107000"/>
              </a:lnSpc>
              <a:spcAft>
                <a:spcPts val="600"/>
              </a:spcAft>
              <a:buClr>
                <a:schemeClr val="tx1"/>
              </a:buClr>
              <a:buFont typeface="Arial" panose="020B0604020202020204" pitchFamily="34" charset="0"/>
              <a:buChar char="•"/>
            </a:pPr>
            <a:r>
              <a:rPr lang="en-GB"/>
              <a:t>You could receive a b</a:t>
            </a:r>
            <a:r>
              <a:rPr lang="en-GB" sz="1400"/>
              <a:t>onus payment from the government of up to 50% on savings paid into the account after two years and four years</a:t>
            </a:r>
          </a:p>
          <a:p>
            <a:pPr marL="285750" lvl="0" indent="-285750">
              <a:lnSpc>
                <a:spcPct val="107000"/>
              </a:lnSpc>
              <a:spcAft>
                <a:spcPts val="600"/>
              </a:spcAft>
              <a:buClr>
                <a:schemeClr val="tx1"/>
              </a:buClr>
              <a:buFont typeface="Arial" panose="020B0604020202020204" pitchFamily="34" charset="0"/>
              <a:buChar char="•"/>
            </a:pPr>
            <a:r>
              <a:rPr lang="en-GB" sz="1400"/>
              <a:t>You also need to be living in the UK</a:t>
            </a:r>
          </a:p>
        </p:txBody>
      </p:sp>
      <p:pic>
        <p:nvPicPr>
          <p:cNvPr id="6" name="Picture Placeholder 5" descr="A person cooking in the kitchen&#10;&#10;Description automatically generated with medium confidence">
            <a:extLst>
              <a:ext uri="{FF2B5EF4-FFF2-40B4-BE49-F238E27FC236}">
                <a16:creationId xmlns:a16="http://schemas.microsoft.com/office/drawing/2014/main" id="{4181EE49-2D1E-0B9C-3AD2-E396565D0046}"/>
              </a:ext>
            </a:extLst>
          </p:cNvPr>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colorTemperature colorTemp="5480"/>
                    </a14:imgEffect>
                    <a14:imgEffect>
                      <a14:saturation sat="72000"/>
                    </a14:imgEffect>
                  </a14:imgLayer>
                </a14:imgProps>
              </a:ex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1436063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Exercise</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781752"/>
          </a:xfrm>
        </p:spPr>
        <p:txBody>
          <a:bodyPr anchor="t"/>
          <a:lstStyle/>
          <a:p>
            <a:pPr marL="285750" indent="-285750">
              <a:buFont typeface="Arial" panose="020B0604020202020204" pitchFamily="34" charset="0"/>
              <a:buChar char="•"/>
            </a:pPr>
            <a:r>
              <a:rPr lang="en-GB"/>
              <a:t>Match each scenario card with the best saving account for the situation.</a:t>
            </a:r>
          </a:p>
          <a:p>
            <a:endParaRPr lang="en-GB"/>
          </a:p>
        </p:txBody>
      </p:sp>
      <p:pic>
        <p:nvPicPr>
          <p:cNvPr id="11" name="Picture Placeholder 11">
            <a:extLst>
              <a:ext uri="{FF2B5EF4-FFF2-40B4-BE49-F238E27FC236}">
                <a16:creationId xmlns:a16="http://schemas.microsoft.com/office/drawing/2014/main" id="{96DBF0A3-5001-2785-7486-52987F0FDAE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2657460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Saving Essentials recap</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1815882"/>
          </a:xfrm>
        </p:spPr>
        <p:txBody>
          <a:bodyPr anchor="t"/>
          <a:lstStyle/>
          <a:p>
            <a:endParaRPr lang="en-GB"/>
          </a:p>
          <a:p>
            <a:r>
              <a:rPr lang="en-GB"/>
              <a:t>You should now be able to:</a:t>
            </a:r>
          </a:p>
          <a:p>
            <a:pPr marL="285750" indent="-285750">
              <a:buFont typeface="Arial" panose="020B0604020202020204" pitchFamily="34" charset="0"/>
              <a:buChar char="•"/>
            </a:pPr>
            <a:r>
              <a:rPr lang="en-GB"/>
              <a:t>l</a:t>
            </a:r>
            <a:r>
              <a:rPr lang="en-GB" sz="1400"/>
              <a:t>ist the benefits of saving</a:t>
            </a:r>
          </a:p>
          <a:p>
            <a:pPr marL="285750" indent="-285750">
              <a:buFont typeface="Arial" panose="020B0604020202020204" pitchFamily="34" charset="0"/>
              <a:buChar char="•"/>
            </a:pPr>
            <a:r>
              <a:rPr lang="en-GB"/>
              <a:t>make informed decisions around interest rates</a:t>
            </a:r>
          </a:p>
          <a:p>
            <a:pPr marL="285750" indent="-285750">
              <a:buFont typeface="Arial" panose="020B0604020202020204" pitchFamily="34" charset="0"/>
              <a:buChar char="•"/>
            </a:pPr>
            <a:r>
              <a:rPr lang="en-GB" sz="1400"/>
              <a:t>choose a type of saving account that best suits you.</a:t>
            </a:r>
          </a:p>
          <a:p>
            <a:endParaRPr lang="en-US" sz="140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
        <p:nvSpPr>
          <p:cNvPr id="5" name="Title 3">
            <a:extLst>
              <a:ext uri="{FF2B5EF4-FFF2-40B4-BE49-F238E27FC236}">
                <a16:creationId xmlns:a16="http://schemas.microsoft.com/office/drawing/2014/main" id="{7F25F1E5-4988-477A-969F-8034DB2BD458}"/>
              </a:ext>
            </a:extLst>
          </p:cNvPr>
          <p:cNvSpPr txBox="1">
            <a:spLocks/>
          </p:cNvSpPr>
          <p:nvPr/>
        </p:nvSpPr>
        <p:spPr bwMode="auto">
          <a:xfrm>
            <a:off x="579681" y="3197126"/>
            <a:ext cx="3433519" cy="590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algn="l" rtl="0" eaLnBrk="0" fontAlgn="base" hangingPunct="0">
              <a:lnSpc>
                <a:spcPct val="90000"/>
              </a:lnSpc>
              <a:spcBef>
                <a:spcPct val="0"/>
              </a:spcBef>
              <a:spcAft>
                <a:spcPct val="0"/>
              </a:spcAft>
              <a:defRPr sz="2400" b="0">
                <a:solidFill>
                  <a:schemeClr val="tx1"/>
                </a:solidFill>
                <a:latin typeface="Lloyds Bank Jack" panose="02000503040000020004" pitchFamily="2" charset="77"/>
                <a:ea typeface="+mj-ea"/>
                <a:cs typeface="+mj-cs"/>
              </a:defRPr>
            </a:lvl1pPr>
            <a:lvl2pPr algn="l" rtl="0" eaLnBrk="0" fontAlgn="base" hangingPunct="0">
              <a:lnSpc>
                <a:spcPct val="90000"/>
              </a:lnSpc>
              <a:spcBef>
                <a:spcPct val="0"/>
              </a:spcBef>
              <a:spcAft>
                <a:spcPct val="0"/>
              </a:spcAft>
              <a:defRPr sz="4400" b="1">
                <a:solidFill>
                  <a:schemeClr val="tx2"/>
                </a:solidFill>
                <a:latin typeface="Arial" charset="0"/>
                <a:ea typeface="Geneva" charset="0"/>
                <a:cs typeface="Arial" charset="0"/>
              </a:defRPr>
            </a:lvl2pPr>
            <a:lvl3pPr algn="l" rtl="0" eaLnBrk="0" fontAlgn="base" hangingPunct="0">
              <a:lnSpc>
                <a:spcPct val="90000"/>
              </a:lnSpc>
              <a:spcBef>
                <a:spcPct val="0"/>
              </a:spcBef>
              <a:spcAft>
                <a:spcPct val="0"/>
              </a:spcAft>
              <a:defRPr sz="4400" b="1">
                <a:solidFill>
                  <a:schemeClr val="tx2"/>
                </a:solidFill>
                <a:latin typeface="Arial" charset="0"/>
                <a:ea typeface="Geneva" charset="0"/>
                <a:cs typeface="Arial" charset="0"/>
              </a:defRPr>
            </a:lvl3pPr>
            <a:lvl4pPr algn="l" rtl="0" eaLnBrk="0" fontAlgn="base" hangingPunct="0">
              <a:lnSpc>
                <a:spcPct val="90000"/>
              </a:lnSpc>
              <a:spcBef>
                <a:spcPct val="0"/>
              </a:spcBef>
              <a:spcAft>
                <a:spcPct val="0"/>
              </a:spcAft>
              <a:defRPr sz="4400" b="1">
                <a:solidFill>
                  <a:schemeClr val="tx2"/>
                </a:solidFill>
                <a:latin typeface="Arial" charset="0"/>
                <a:ea typeface="Geneva" charset="0"/>
                <a:cs typeface="Arial" charset="0"/>
              </a:defRPr>
            </a:lvl4pPr>
            <a:lvl5pPr algn="l" rtl="0" eaLnBrk="0" fontAlgn="base" hangingPunct="0">
              <a:lnSpc>
                <a:spcPct val="90000"/>
              </a:lnSpc>
              <a:spcBef>
                <a:spcPct val="0"/>
              </a:spcBef>
              <a:spcAft>
                <a:spcPct val="0"/>
              </a:spcAft>
              <a:defRPr sz="4400" b="1">
                <a:solidFill>
                  <a:schemeClr val="tx2"/>
                </a:solidFill>
                <a:latin typeface="Arial" charset="0"/>
                <a:ea typeface="Geneva" charset="0"/>
                <a:cs typeface="Arial" charset="0"/>
              </a:defRPr>
            </a:lvl5pPr>
            <a:lvl6pPr marL="457200" algn="l" rtl="0" fontAlgn="base">
              <a:lnSpc>
                <a:spcPct val="90000"/>
              </a:lnSpc>
              <a:spcBef>
                <a:spcPct val="0"/>
              </a:spcBef>
              <a:spcAft>
                <a:spcPct val="0"/>
              </a:spcAft>
              <a:defRPr sz="4400" b="1">
                <a:solidFill>
                  <a:schemeClr val="tx2"/>
                </a:solidFill>
                <a:latin typeface="Arial" charset="0"/>
                <a:ea typeface="Geneva" charset="0"/>
                <a:cs typeface="Arial" charset="0"/>
              </a:defRPr>
            </a:lvl6pPr>
            <a:lvl7pPr marL="914400" algn="l" rtl="0" fontAlgn="base">
              <a:lnSpc>
                <a:spcPct val="90000"/>
              </a:lnSpc>
              <a:spcBef>
                <a:spcPct val="0"/>
              </a:spcBef>
              <a:spcAft>
                <a:spcPct val="0"/>
              </a:spcAft>
              <a:defRPr sz="4400" b="1">
                <a:solidFill>
                  <a:schemeClr val="tx2"/>
                </a:solidFill>
                <a:latin typeface="Arial" charset="0"/>
                <a:ea typeface="Geneva" charset="0"/>
                <a:cs typeface="Arial" charset="0"/>
              </a:defRPr>
            </a:lvl7pPr>
            <a:lvl8pPr marL="1371600" algn="l" rtl="0" fontAlgn="base">
              <a:lnSpc>
                <a:spcPct val="90000"/>
              </a:lnSpc>
              <a:spcBef>
                <a:spcPct val="0"/>
              </a:spcBef>
              <a:spcAft>
                <a:spcPct val="0"/>
              </a:spcAft>
              <a:defRPr sz="4400" b="1">
                <a:solidFill>
                  <a:schemeClr val="tx2"/>
                </a:solidFill>
                <a:latin typeface="Arial" charset="0"/>
                <a:ea typeface="Geneva" charset="0"/>
                <a:cs typeface="Arial" charset="0"/>
              </a:defRPr>
            </a:lvl8pPr>
            <a:lvl9pPr marL="1828800" algn="l" rtl="0" fontAlgn="base">
              <a:lnSpc>
                <a:spcPct val="90000"/>
              </a:lnSpc>
              <a:spcBef>
                <a:spcPct val="0"/>
              </a:spcBef>
              <a:spcAft>
                <a:spcPct val="0"/>
              </a:spcAft>
              <a:defRPr sz="4400" b="1">
                <a:solidFill>
                  <a:schemeClr val="tx2"/>
                </a:solidFill>
                <a:latin typeface="Arial" charset="0"/>
                <a:ea typeface="Geneva" charset="0"/>
                <a:cs typeface="Arial" charset="0"/>
              </a:defRPr>
            </a:lvl9pPr>
          </a:lstStyle>
          <a:p>
            <a:pPr algn="ctr"/>
            <a:r>
              <a:rPr lang="en-US" sz="3600" kern="0">
                <a:latin typeface="AvenirNext LT Pro Regular" panose="020B0504020202020204" pitchFamily="34" charset="77"/>
              </a:rPr>
              <a:t>Any questions?</a:t>
            </a:r>
          </a:p>
        </p:txBody>
      </p:sp>
    </p:spTree>
    <p:extLst>
      <p:ext uri="{BB962C8B-B14F-4D97-AF65-F5344CB8AC3E}">
        <p14:creationId xmlns:p14="http://schemas.microsoft.com/office/powerpoint/2010/main" val="1151634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C872-9977-470A-DEF8-8F4A68B6F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5A5DA2-E537-73A0-CAAC-5641C2CDD97D}"/>
              </a:ext>
            </a:extLst>
          </p:cNvPr>
          <p:cNvSpPr>
            <a:spLocks noGrp="1"/>
          </p:cNvSpPr>
          <p:nvPr>
            <p:ph type="title"/>
          </p:nvPr>
        </p:nvSpPr>
        <p:spPr>
          <a:xfrm>
            <a:off x="1083070" y="1841306"/>
            <a:ext cx="3405099" cy="1095043"/>
          </a:xfrm>
        </p:spPr>
        <p:txBody>
          <a:bodyPr/>
          <a:lstStyle/>
          <a:p>
            <a:r>
              <a:rPr lang="en-GB" sz="2400" dirty="0"/>
              <a:t>Thank you!</a:t>
            </a:r>
            <a:br>
              <a:rPr lang="en-GB" sz="2400" dirty="0"/>
            </a:br>
            <a:br>
              <a:rPr lang="en-GB" sz="2400" dirty="0"/>
            </a:br>
            <a:r>
              <a:rPr lang="en-GB" sz="2400" dirty="0"/>
              <a:t>Let us know what you think</a:t>
            </a:r>
          </a:p>
        </p:txBody>
      </p:sp>
      <p:pic>
        <p:nvPicPr>
          <p:cNvPr id="4" name="Picture 3" descr="A qr code on a black background&#10;&#10;AI-generated content may be incorrect.">
            <a:extLst>
              <a:ext uri="{FF2B5EF4-FFF2-40B4-BE49-F238E27FC236}">
                <a16:creationId xmlns:a16="http://schemas.microsoft.com/office/drawing/2014/main" id="{1ED4D238-893D-D095-86E2-D3A2F8CB49D0}"/>
              </a:ext>
            </a:extLst>
          </p:cNvPr>
          <p:cNvPicPr>
            <a:picLocks noChangeAspect="1"/>
          </p:cNvPicPr>
          <p:nvPr/>
        </p:nvPicPr>
        <p:blipFill>
          <a:blip r:embed="rId3"/>
          <a:srcRect l="25735" t="35799" r="25496" b="14354"/>
          <a:stretch/>
        </p:blipFill>
        <p:spPr>
          <a:xfrm>
            <a:off x="5869460" y="1470603"/>
            <a:ext cx="1847335" cy="1888176"/>
          </a:xfrm>
          <a:prstGeom prst="rect">
            <a:avLst/>
          </a:prstGeom>
        </p:spPr>
      </p:pic>
    </p:spTree>
    <p:extLst>
      <p:ext uri="{BB962C8B-B14F-4D97-AF65-F5344CB8AC3E}">
        <p14:creationId xmlns:p14="http://schemas.microsoft.com/office/powerpoint/2010/main" val="19210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34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Introductions</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Your facilitator today is:</a:t>
            </a:r>
          </a:p>
          <a:p>
            <a:endParaRPr lang="en-GB"/>
          </a:p>
          <a:p>
            <a:endParaRPr lang="en-GB"/>
          </a:p>
          <a:p>
            <a:endParaRPr lang="en-GB"/>
          </a:p>
          <a:p>
            <a:r>
              <a:rPr lang="en-GB"/>
              <a:t>Please introduce yourself to the rest of the group.</a:t>
            </a:r>
          </a:p>
          <a:p>
            <a:endParaRPr lang="en-GB" sz="1400"/>
          </a:p>
          <a:p>
            <a:endParaRPr lang="en-GB"/>
          </a:p>
          <a:p>
            <a:r>
              <a:rPr lang="en-GB"/>
              <a:t>What is it you want to save up towards?</a:t>
            </a:r>
            <a:endParaRPr lang="en-US" sz="140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3683819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Saving Essentials Workshop</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2806922"/>
          </a:xfrm>
        </p:spPr>
        <p:txBody>
          <a:bodyPr anchor="t"/>
          <a:lstStyle/>
          <a:p>
            <a:r>
              <a:rPr lang="en-GB" sz="1400"/>
              <a:t>Objectives</a:t>
            </a:r>
          </a:p>
          <a:p>
            <a:endParaRPr lang="en-GB"/>
          </a:p>
          <a:p>
            <a:r>
              <a:rPr lang="en-GB"/>
              <a:t>This workshop aims to help you understand how to select and use saving accounts.</a:t>
            </a:r>
          </a:p>
          <a:p>
            <a:endParaRPr lang="en-GB" sz="1400"/>
          </a:p>
          <a:p>
            <a:r>
              <a:rPr lang="en-GB"/>
              <a:t>By the end of this workshop, you should be able to:</a:t>
            </a:r>
          </a:p>
          <a:p>
            <a:pPr marL="285750" indent="-285750">
              <a:buFont typeface="Arial" panose="020B0604020202020204" pitchFamily="34" charset="0"/>
              <a:buChar char="•"/>
            </a:pPr>
            <a:r>
              <a:rPr lang="en-GB"/>
              <a:t>l</a:t>
            </a:r>
            <a:r>
              <a:rPr lang="en-GB" sz="1400"/>
              <a:t>ist the benefits of saving</a:t>
            </a:r>
          </a:p>
          <a:p>
            <a:pPr marL="285750" indent="-285750">
              <a:buFont typeface="Arial" panose="020B0604020202020204" pitchFamily="34" charset="0"/>
              <a:buChar char="•"/>
            </a:pPr>
            <a:r>
              <a:rPr lang="en-GB"/>
              <a:t>make informed decisions around interest rates</a:t>
            </a:r>
          </a:p>
          <a:p>
            <a:pPr marL="285750" indent="-285750">
              <a:buFont typeface="Arial" panose="020B0604020202020204" pitchFamily="34" charset="0"/>
              <a:buChar char="•"/>
            </a:pPr>
            <a:r>
              <a:rPr lang="en-GB"/>
              <a:t>c</a:t>
            </a:r>
            <a:r>
              <a:rPr lang="en-GB" sz="1400"/>
              <a:t>hoose a type of saving account that best suits you.</a:t>
            </a:r>
          </a:p>
          <a:p>
            <a:endParaRPr lang="en-US" sz="1400"/>
          </a:p>
        </p:txBody>
      </p:sp>
      <p:pic>
        <p:nvPicPr>
          <p:cNvPr id="11" name="Picture Placeholder 10">
            <a:extLst>
              <a:ext uri="{FF2B5EF4-FFF2-40B4-BE49-F238E27FC236}">
                <a16:creationId xmlns:a16="http://schemas.microsoft.com/office/drawing/2014/main" id="{BAAE5D18-16CA-E043-81EC-3F9D4BC033AB}"/>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4645479"/>
          </a:xfrm>
        </p:spPr>
      </p:pic>
    </p:spTree>
    <p:extLst>
      <p:ext uri="{BB962C8B-B14F-4D97-AF65-F5344CB8AC3E}">
        <p14:creationId xmlns:p14="http://schemas.microsoft.com/office/powerpoint/2010/main" val="667723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Today’s session</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a:xfrm>
            <a:off x="252000" y="792000"/>
            <a:ext cx="4140000" cy="3280898"/>
          </a:xfrm>
        </p:spPr>
        <p:txBody>
          <a:bodyPr anchor="t"/>
          <a:lstStyle/>
          <a:p>
            <a:r>
              <a:rPr lang="en-GB" sz="1400"/>
              <a:t>Health and safety briefing</a:t>
            </a:r>
          </a:p>
          <a:p>
            <a:endParaRPr lang="en-GB"/>
          </a:p>
          <a:p>
            <a:r>
              <a:rPr lang="en-GB" sz="1400" b="1"/>
              <a:t>Agenda</a:t>
            </a:r>
          </a:p>
          <a:p>
            <a:pPr marL="285750" indent="-285750">
              <a:buFont typeface="Arial" panose="020B0604020202020204" pitchFamily="34" charset="0"/>
              <a:buChar char="•"/>
            </a:pPr>
            <a:r>
              <a:rPr lang="en-GB" sz="1400"/>
              <a:t>Welcome</a:t>
            </a:r>
          </a:p>
          <a:p>
            <a:pPr marL="285750" indent="-285750">
              <a:buFont typeface="Arial" panose="020B0604020202020204" pitchFamily="34" charset="0"/>
              <a:buChar char="•"/>
            </a:pPr>
            <a:r>
              <a:rPr lang="en-GB"/>
              <a:t>What are the benefits?</a:t>
            </a:r>
          </a:p>
          <a:p>
            <a:pPr marL="285750" indent="-285750">
              <a:buFont typeface="Arial" panose="020B0604020202020204" pitchFamily="34" charset="0"/>
              <a:buChar char="•"/>
            </a:pPr>
            <a:r>
              <a:rPr lang="en-GB"/>
              <a:t>Interest rates</a:t>
            </a:r>
          </a:p>
          <a:p>
            <a:pPr marL="285750" indent="-285750">
              <a:buFont typeface="Arial" panose="020B0604020202020204" pitchFamily="34" charset="0"/>
              <a:buChar char="•"/>
            </a:pPr>
            <a:r>
              <a:rPr lang="en-GB" sz="1400"/>
              <a:t>Types of saving accounts</a:t>
            </a:r>
          </a:p>
          <a:p>
            <a:endParaRPr lang="en-GB" sz="1400"/>
          </a:p>
          <a:p>
            <a:r>
              <a:rPr lang="en-GB"/>
              <a:t>Disclaimer: Everything that is discussed today is for guidance and is not financial advice. Any websites, tools etc. are examples of what's available.</a:t>
            </a:r>
            <a:endParaRPr lang="en-GB" sz="1400"/>
          </a:p>
          <a:p>
            <a:endParaRPr lang="en-US" sz="1400"/>
          </a:p>
        </p:txBody>
      </p:sp>
      <p:pic>
        <p:nvPicPr>
          <p:cNvPr id="4" name="Picture Placeholder 3">
            <a:extLst>
              <a:ext uri="{FF2B5EF4-FFF2-40B4-BE49-F238E27FC236}">
                <a16:creationId xmlns:a16="http://schemas.microsoft.com/office/drawing/2014/main" id="{97A2C5E2-4D82-75E8-99C6-3AD051D0C6BD}"/>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44408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2332453" y="2248585"/>
            <a:ext cx="4479111" cy="590931"/>
          </a:xfrm>
        </p:spPr>
        <p:txBody>
          <a:bodyPr/>
          <a:lstStyle/>
          <a:p>
            <a:pPr algn="ctr"/>
            <a:r>
              <a:rPr lang="en-US" sz="3600"/>
              <a:t>What are the benefits?</a:t>
            </a:r>
          </a:p>
        </p:txBody>
      </p:sp>
    </p:spTree>
    <p:extLst>
      <p:ext uri="{BB962C8B-B14F-4D97-AF65-F5344CB8AC3E}">
        <p14:creationId xmlns:p14="http://schemas.microsoft.com/office/powerpoint/2010/main" val="28618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15E4A6-7824-4247-87FC-936178D351F4}"/>
              </a:ext>
            </a:extLst>
          </p:cNvPr>
          <p:cNvSpPr>
            <a:spLocks noGrp="1"/>
          </p:cNvSpPr>
          <p:nvPr>
            <p:ph type="title"/>
          </p:nvPr>
        </p:nvSpPr>
        <p:spPr/>
        <p:txBody>
          <a:bodyPr/>
          <a:lstStyle/>
          <a:p>
            <a:r>
              <a:rPr lang="en-GB"/>
              <a:t>Question</a:t>
            </a:r>
            <a:endParaRPr lang="en-US"/>
          </a:p>
        </p:txBody>
      </p:sp>
      <p:sp>
        <p:nvSpPr>
          <p:cNvPr id="8" name="Content Placeholder 7">
            <a:extLst>
              <a:ext uri="{FF2B5EF4-FFF2-40B4-BE49-F238E27FC236}">
                <a16:creationId xmlns:a16="http://schemas.microsoft.com/office/drawing/2014/main" id="{55997BB2-FBAB-EC43-B362-0D9325DED4C9}"/>
              </a:ext>
            </a:extLst>
          </p:cNvPr>
          <p:cNvSpPr>
            <a:spLocks noGrp="1"/>
          </p:cNvSpPr>
          <p:nvPr>
            <p:ph sz="half" idx="2"/>
          </p:nvPr>
        </p:nvSpPr>
        <p:spPr/>
        <p:txBody>
          <a:bodyPr anchor="t"/>
          <a:lstStyle/>
          <a:p>
            <a:r>
              <a:rPr lang="en-GB"/>
              <a:t>What are the benefits of saving and why should you do it?</a:t>
            </a:r>
          </a:p>
          <a:p>
            <a:endParaRPr lang="en-GB"/>
          </a:p>
          <a:p>
            <a:endParaRPr lang="en-GB"/>
          </a:p>
          <a:p>
            <a:endParaRPr lang="en-GB"/>
          </a:p>
          <a:p>
            <a:endParaRPr lang="en-GB"/>
          </a:p>
          <a:p>
            <a:r>
              <a:rPr lang="en-GB"/>
              <a:t>Do you have to have plenty of money in order to be able to save?</a:t>
            </a:r>
          </a:p>
        </p:txBody>
      </p:sp>
      <p:pic>
        <p:nvPicPr>
          <p:cNvPr id="4" name="Picture Placeholder 3">
            <a:extLst>
              <a:ext uri="{FF2B5EF4-FFF2-40B4-BE49-F238E27FC236}">
                <a16:creationId xmlns:a16="http://schemas.microsoft.com/office/drawing/2014/main" id="{092C43ED-DA8C-2BC8-274D-437BB720BE4C}"/>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6498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3509058" y="2248585"/>
            <a:ext cx="2125903" cy="590931"/>
          </a:xfrm>
        </p:spPr>
        <p:txBody>
          <a:bodyPr/>
          <a:lstStyle/>
          <a:p>
            <a:pPr algn="ctr"/>
            <a:r>
              <a:rPr lang="en-US" sz="3600"/>
              <a:t>Quick quiz</a:t>
            </a:r>
          </a:p>
        </p:txBody>
      </p:sp>
    </p:spTree>
    <p:extLst>
      <p:ext uri="{BB962C8B-B14F-4D97-AF65-F5344CB8AC3E}">
        <p14:creationId xmlns:p14="http://schemas.microsoft.com/office/powerpoint/2010/main" val="2209918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DCD4F9-8361-D54F-BB44-12B001A86CAF}"/>
              </a:ext>
            </a:extLst>
          </p:cNvPr>
          <p:cNvSpPr>
            <a:spLocks noGrp="1"/>
          </p:cNvSpPr>
          <p:nvPr>
            <p:ph type="title"/>
          </p:nvPr>
        </p:nvSpPr>
        <p:spPr>
          <a:xfrm>
            <a:off x="1786633" y="2248585"/>
            <a:ext cx="5570756" cy="590931"/>
          </a:xfrm>
        </p:spPr>
        <p:txBody>
          <a:bodyPr/>
          <a:lstStyle/>
          <a:p>
            <a:pPr algn="ctr"/>
            <a:r>
              <a:rPr lang="en-US" sz="3600"/>
              <a:t>Understanding interest rates</a:t>
            </a:r>
          </a:p>
        </p:txBody>
      </p:sp>
    </p:spTree>
    <p:extLst>
      <p:ext uri="{BB962C8B-B14F-4D97-AF65-F5344CB8AC3E}">
        <p14:creationId xmlns:p14="http://schemas.microsoft.com/office/powerpoint/2010/main" val="4027736946"/>
      </p:ext>
    </p:extLst>
  </p:cSld>
  <p:clrMapOvr>
    <a:masterClrMapping/>
  </p:clrMapOvr>
</p:sld>
</file>

<file path=ppt/theme/theme1.xml><?xml version="1.0" encoding="utf-8"?>
<a:theme xmlns:a="http://schemas.openxmlformats.org/drawingml/2006/main" name="BOS">
  <a:themeElements>
    <a:clrScheme name="BOS">
      <a:dk1>
        <a:srgbClr val="00084D"/>
      </a:dk1>
      <a:lt1>
        <a:srgbClr val="FFFFFF"/>
      </a:lt1>
      <a:dk2>
        <a:srgbClr val="05276A"/>
      </a:dk2>
      <a:lt2>
        <a:srgbClr val="FFFFFF"/>
      </a:lt2>
      <a:accent1>
        <a:srgbClr val="00084D"/>
      </a:accent1>
      <a:accent2>
        <a:srgbClr val="05276A"/>
      </a:accent2>
      <a:accent3>
        <a:srgbClr val="005BA2"/>
      </a:accent3>
      <a:accent4>
        <a:srgbClr val="167DB2"/>
      </a:accent4>
      <a:accent5>
        <a:srgbClr val="028061"/>
      </a:accent5>
      <a:accent6>
        <a:srgbClr val="CB4D06"/>
      </a:accent6>
      <a:hlink>
        <a:srgbClr val="05276A"/>
      </a:hlink>
      <a:folHlink>
        <a:srgbClr val="005BA2"/>
      </a:folHlink>
    </a:clrScheme>
    <a:fontScheme name="Custom Design">
      <a:majorFont>
        <a:latin typeface="Arial"/>
        <a:ea typeface="Geneva"/>
        <a:cs typeface="Arial"/>
      </a:majorFont>
      <a:minorFont>
        <a:latin typeface="Arial"/>
        <a:ea typeface="Genev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S" id="{71C33A1E-89C7-B348-9A0F-6CCFE1C4E9CA}" vid="{AD252FD8-60FB-B442-9163-1878E5ABDC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a26ea033-2852-474a-8cc8-30d2b3b4aa0f">
      <UserInfo>
        <DisplayName/>
        <AccountId xsi:nil="true"/>
        <AccountType/>
      </UserInfo>
    </SharedWithUsers>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B8AD5-77CB-4D22-9CD0-9152A0B318D6}">
  <ds:schemaRef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terms/"/>
    <ds:schemaRef ds:uri="a26ea033-2852-474a-8cc8-30d2b3b4aa0f"/>
    <ds:schemaRef ds:uri="8296b18e-8234-4d94-91b1-3ed3998a7eb5"/>
    <ds:schemaRef ds:uri="http://www.w3.org/XML/1998/namespace"/>
  </ds:schemaRefs>
</ds:datastoreItem>
</file>

<file path=customXml/itemProps2.xml><?xml version="1.0" encoding="utf-8"?>
<ds:datastoreItem xmlns:ds="http://schemas.openxmlformats.org/officeDocument/2006/customXml" ds:itemID="{081639B7-2667-4BAB-8292-26BB4AD80B33}">
  <ds:schemaRefs>
    <ds:schemaRef ds:uri="http://schemas.microsoft.com/sharepoint/v3/contenttype/forms"/>
  </ds:schemaRefs>
</ds:datastoreItem>
</file>

<file path=customXml/itemProps3.xml><?xml version="1.0" encoding="utf-8"?>
<ds:datastoreItem xmlns:ds="http://schemas.openxmlformats.org/officeDocument/2006/customXml" ds:itemID="{52A3E5DB-A33F-4B4C-B228-BCEE64337F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3593</Words>
  <Application>Microsoft Office PowerPoint</Application>
  <PresentationFormat>On-screen Show (16:9)</PresentationFormat>
  <Paragraphs>332</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Segoe UI</vt:lpstr>
      <vt:lpstr>Helvetica Neue</vt:lpstr>
      <vt:lpstr>AvenirNext LT Pro Regular</vt:lpstr>
      <vt:lpstr>WordVisiCarriageReturn_MSFontService</vt:lpstr>
      <vt:lpstr>BoS Pill Gothic</vt:lpstr>
      <vt:lpstr>BOS</vt:lpstr>
      <vt:lpstr>Saving Essentials  Workshop</vt:lpstr>
      <vt:lpstr>Welcome</vt:lpstr>
      <vt:lpstr>Introductions</vt:lpstr>
      <vt:lpstr>Saving Essentials Workshop</vt:lpstr>
      <vt:lpstr>Today’s session</vt:lpstr>
      <vt:lpstr>What are the benefits?</vt:lpstr>
      <vt:lpstr>Question</vt:lpstr>
      <vt:lpstr>Quick quiz</vt:lpstr>
      <vt:lpstr>Understanding interest rates</vt:lpstr>
      <vt:lpstr>Interest rates</vt:lpstr>
      <vt:lpstr>Calculating interest</vt:lpstr>
      <vt:lpstr>Types of saving accounts</vt:lpstr>
      <vt:lpstr>Saving account types</vt:lpstr>
      <vt:lpstr>Jam Jar accounts</vt:lpstr>
      <vt:lpstr>Cash ISA</vt:lpstr>
      <vt:lpstr>Easy access</vt:lpstr>
      <vt:lpstr>Notice accounts</vt:lpstr>
      <vt:lpstr>Regular savers accounts</vt:lpstr>
      <vt:lpstr>Fixed rate bonds</vt:lpstr>
      <vt:lpstr>Help to save</vt:lpstr>
      <vt:lpstr>Exercise</vt:lpstr>
      <vt:lpstr>Saving Essentials recap</vt:lpstr>
      <vt:lpstr>Thank you!  Let us know what you think</vt:lpstr>
      <vt:lpstr>PowerPoint Presentation</vt:lpstr>
    </vt:vector>
  </TitlesOfParts>
  <Company>Ministry of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MonkD504</dc:creator>
  <cp:lastModifiedBy>Finnie, Sinead (Group Corporate Affairs)</cp:lastModifiedBy>
  <cp:revision>5</cp:revision>
  <dcterms:created xsi:type="dcterms:W3CDTF">2011-07-15T10:12:05Z</dcterms:created>
  <dcterms:modified xsi:type="dcterms:W3CDTF">2025-04-29T14:52:47Z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0x010100544CB9857E5E2A4892872DEF097EB12C</vt:lpwstr>
  </property>
  <property fmtid="{D5CDD505-2E9C-101B-9397-08002B2CF9AE}" pid="3" name="MediaServiceImageTags">
    <vt:lpwstr/>
  </property>
  <property fmtid="{D5CDD505-2E9C-101B-9397-08002B2CF9AE}" pid="4" name="MSIP_Label_7bc792f8-6d75-423a-9981-629281829092_Enabled">
    <vt:lpwstr>true</vt:lpwstr>
  </property>
  <property fmtid="{D5CDD505-2E9C-101B-9397-08002B2CF9AE}" pid="5" name="MSIP_Label_7bc792f8-6d75-423a-9981-629281829092_SetDate">
    <vt:lpwstr>2023-03-07T17:09:09Z</vt:lpwstr>
  </property>
  <property fmtid="{D5CDD505-2E9C-101B-9397-08002B2CF9AE}" pid="6" name="MSIP_Label_7bc792f8-6d75-423a-9981-629281829092_Method">
    <vt:lpwstr>Privileged</vt:lpwstr>
  </property>
  <property fmtid="{D5CDD505-2E9C-101B-9397-08002B2CF9AE}" pid="7" name="MSIP_Label_7bc792f8-6d75-423a-9981-629281829092_Name">
    <vt:lpwstr>7bc792f8-6d75-423a-9981-629281829092</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ActionId">
    <vt:lpwstr>89e3a118-5c34-40f2-a587-14f0cb345194</vt:lpwstr>
  </property>
  <property fmtid="{D5CDD505-2E9C-101B-9397-08002B2CF9AE}" pid="10" name="MSIP_Label_7bc792f8-6d75-423a-9981-629281829092_ContentBits">
    <vt:lpwstr>1</vt:lpwstr>
  </property>
</Properties>
</file>