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01_1424138A.xml" ContentType="application/vnd.ms-powerpoint.comment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sldIdLst>
    <p:sldId id="281" r:id="rId5"/>
    <p:sldId id="298" r:id="rId6"/>
    <p:sldId id="282" r:id="rId7"/>
    <p:sldId id="271" r:id="rId8"/>
    <p:sldId id="272" r:id="rId9"/>
    <p:sldId id="273" r:id="rId10"/>
    <p:sldId id="274" r:id="rId11"/>
    <p:sldId id="283" r:id="rId12"/>
    <p:sldId id="275" r:id="rId13"/>
    <p:sldId id="276" r:id="rId14"/>
    <p:sldId id="277" r:id="rId15"/>
    <p:sldId id="293" r:id="rId16"/>
    <p:sldId id="292" r:id="rId17"/>
    <p:sldId id="286" r:id="rId18"/>
    <p:sldId id="285" r:id="rId19"/>
    <p:sldId id="278" r:id="rId20"/>
    <p:sldId id="287" r:id="rId21"/>
    <p:sldId id="288" r:id="rId22"/>
    <p:sldId id="294" r:id="rId23"/>
    <p:sldId id="289" r:id="rId24"/>
    <p:sldId id="290" r:id="rId25"/>
    <p:sldId id="291" r:id="rId26"/>
    <p:sldId id="279" r:id="rId27"/>
    <p:sldId id="296" r:id="rId28"/>
    <p:sldId id="297" r:id="rId29"/>
    <p:sldId id="257" r:id="rId30"/>
    <p:sldId id="295" r:id="rId31"/>
  </p:sldIdLst>
  <p:sldSz cx="12192000" cy="6858000"/>
  <p:notesSz cx="6858000" cy="9144000"/>
  <p:embeddedFontLst>
    <p:embeddedFont>
      <p:font typeface="Avenir Next LT Pro" panose="020B0504020202020204" pitchFamily="34" charset="0"/>
      <p:regular r:id="rId33"/>
      <p:bold r:id="rId34"/>
      <p:italic r:id="rId35"/>
      <p:boldItalic r:id="rId36"/>
    </p:embeddedFont>
    <p:embeddedFont>
      <p:font typeface="Avenir Next LT Pro Demi" panose="020B0704020202020204" pitchFamily="34" charset="0"/>
      <p:bold r:id="rId37"/>
      <p:boldItalic r:id="rId38"/>
    </p:embeddedFont>
    <p:embeddedFont>
      <p:font typeface="BoS Pill Gothic" panose="02000503030000020004" pitchFamily="50" charset="0"/>
      <p:bold r:id="rId39"/>
    </p:embeddedFont>
    <p:embeddedFont>
      <p:font typeface="Lloyds Bank Jack" panose="02000503040000020004" pitchFamily="50" charset="0"/>
      <p:regular r:id="rId40"/>
      <p:bold r:id="rId41"/>
      <p:italic r:id="rId42"/>
      <p:boldItalic r:id="rId43"/>
    </p:embeddedFont>
    <p:embeddedFont>
      <p:font typeface="Lloyds Bank Jack Light" panose="02000503040000020004" pitchFamily="50" charset="0"/>
      <p:regular r:id="rId44"/>
      <p:italic r:id="rId45"/>
    </p:embeddedFont>
    <p:embeddedFont>
      <p:font typeface="Lloyds Bank Jack Medium" panose="02000606060000020004" pitchFamily="50"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eG0HnoGI/85e2xmHYUEnA==" hashData="1XeUeSMTaI5NVgE/NawtQC7NxSy/kEyaDZ2JU5lNcxL84NMlZ6RWRlF1GEXCzfhR1hs1ivsOtVCRz3k00YiI3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E89991A-96E8-9BD5-B4C7-EADB6A7FD99B}" name="Sarah Mason" initials="SM" userId="0b920c53a0328f72" providerId="Windows Live"/>
  <p188:author id="{65707E21-31D3-9688-986D-B28A774CFEB5}" name="Williams, Nicola ((Group Customer Inclusion))" initials="WI" userId="S::nicola.williams1@lloydsbanking.com::16f7d3d4-dd13-4ea8-9aba-d2692b196d41" providerId="AD"/>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84D"/>
    <a:srgbClr val="05286A"/>
    <a:srgbClr val="157EB3"/>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3FE82-1D9F-448F-82DE-452E688F7791}" v="2" dt="2024-05-15T11:53:24.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630" autoAdjust="0"/>
    <p:restoredTop sz="54225" autoAdjust="0"/>
  </p:normalViewPr>
  <p:slideViewPr>
    <p:cSldViewPr snapToGrid="0">
      <p:cViewPr varScale="1">
        <p:scale>
          <a:sx n="60" d="100"/>
          <a:sy n="60" d="100"/>
        </p:scale>
        <p:origin x="1752" y="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docChgLst>
    <pc:chgData name="Holmes, Em (Group Customer Inclusion)" userId="f0fbbf99-57c5-4bee-9415-35f2675381ec" providerId="ADAL" clId="{4203FE82-1D9F-448F-82DE-452E688F7791}"/>
    <pc:docChg chg="custSel addSld delSld modSld modMainMaster">
      <pc:chgData name="Holmes, Em (Group Customer Inclusion)" userId="f0fbbf99-57c5-4bee-9415-35f2675381ec" providerId="ADAL" clId="{4203FE82-1D9F-448F-82DE-452E688F7791}" dt="2024-05-24T18:09:25.192" v="14" actId="478"/>
      <pc:docMkLst>
        <pc:docMk/>
      </pc:docMkLst>
      <pc:sldChg chg="add">
        <pc:chgData name="Holmes, Em (Group Customer Inclusion)" userId="f0fbbf99-57c5-4bee-9415-35f2675381ec" providerId="ADAL" clId="{4203FE82-1D9F-448F-82DE-452E688F7791}" dt="2024-05-24T18:09:14.323" v="12"/>
        <pc:sldMkLst>
          <pc:docMk/>
          <pc:sldMk cId="337908618" sldId="257"/>
        </pc:sldMkLst>
      </pc:sldChg>
      <pc:sldChg chg="delCm">
        <pc:chgData name="Holmes, Em (Group Customer Inclusion)" userId="f0fbbf99-57c5-4bee-9415-35f2675381ec" providerId="ADAL" clId="{4203FE82-1D9F-448F-82DE-452E688F7791}" dt="2024-05-15T11:54:49.775" v="3"/>
        <pc:sldMkLst>
          <pc:docMk/>
          <pc:sldMk cId="3445952308" sldId="27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4:49.775" v="3"/>
              <pc2:cmMkLst xmlns:pc2="http://schemas.microsoft.com/office/powerpoint/2019/9/main/command">
                <pc:docMk/>
                <pc:sldMk cId="3445952308" sldId="273"/>
                <pc2:cmMk id="{B8B5DC7B-57BD-42FB-9315-E83970626595}"/>
              </pc2:cmMkLst>
            </pc226:cmChg>
          </p:ext>
        </pc:extLst>
      </pc:sldChg>
      <pc:sldChg chg="delCm">
        <pc:chgData name="Holmes, Em (Group Customer Inclusion)" userId="f0fbbf99-57c5-4bee-9415-35f2675381ec" providerId="ADAL" clId="{4203FE82-1D9F-448F-82DE-452E688F7791}" dt="2024-05-15T11:54:52.100" v="4"/>
        <pc:sldMkLst>
          <pc:docMk/>
          <pc:sldMk cId="4051229828" sldId="274"/>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4:52.100" v="4"/>
              <pc2:cmMkLst xmlns:pc2="http://schemas.microsoft.com/office/powerpoint/2019/9/main/command">
                <pc:docMk/>
                <pc:sldMk cId="4051229828" sldId="274"/>
                <pc2:cmMk id="{D7FD444F-FE6E-4193-B43E-D666525F9AF8}"/>
              </pc2:cmMkLst>
            </pc226:cmChg>
          </p:ext>
        </pc:extLst>
      </pc:sldChg>
      <pc:sldChg chg="delCm">
        <pc:chgData name="Holmes, Em (Group Customer Inclusion)" userId="f0fbbf99-57c5-4bee-9415-35f2675381ec" providerId="ADAL" clId="{4203FE82-1D9F-448F-82DE-452E688F7791}" dt="2024-05-15T11:54:56.875" v="6"/>
        <pc:sldMkLst>
          <pc:docMk/>
          <pc:sldMk cId="1439334267" sldId="275"/>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4:56.875" v="6"/>
              <pc2:cmMkLst xmlns:pc2="http://schemas.microsoft.com/office/powerpoint/2019/9/main/command">
                <pc:docMk/>
                <pc:sldMk cId="1439334267" sldId="275"/>
                <pc2:cmMk id="{FCBB8213-DD86-4F1B-A638-FFA9F2B90CF9}"/>
              </pc2:cmMkLst>
            </pc226:cmChg>
          </p:ext>
        </pc:extLst>
      </pc:sldChg>
      <pc:sldChg chg="delCm">
        <pc:chgData name="Holmes, Em (Group Customer Inclusion)" userId="f0fbbf99-57c5-4bee-9415-35f2675381ec" providerId="ADAL" clId="{4203FE82-1D9F-448F-82DE-452E688F7791}" dt="2024-05-15T11:54:59.200" v="7"/>
        <pc:sldMkLst>
          <pc:docMk/>
          <pc:sldMk cId="846422749" sldId="27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4:59.200" v="7"/>
              <pc2:cmMkLst xmlns:pc2="http://schemas.microsoft.com/office/powerpoint/2019/9/main/command">
                <pc:docMk/>
                <pc:sldMk cId="846422749" sldId="277"/>
                <pc2:cmMk id="{06943D3B-7C51-44AD-9A4F-08E42CA95A8A}"/>
              </pc2:cmMkLst>
            </pc226:cmChg>
          </p:ext>
        </pc:extLst>
      </pc:sldChg>
      <pc:sldChg chg="del">
        <pc:chgData name="Holmes, Em (Group Customer Inclusion)" userId="f0fbbf99-57c5-4bee-9415-35f2675381ec" providerId="ADAL" clId="{4203FE82-1D9F-448F-82DE-452E688F7791}" dt="2024-05-24T18:09:19.220" v="13" actId="47"/>
        <pc:sldMkLst>
          <pc:docMk/>
          <pc:sldMk cId="1562994908" sldId="280"/>
        </pc:sldMkLst>
      </pc:sldChg>
      <pc:sldChg chg="delCm">
        <pc:chgData name="Holmes, Em (Group Customer Inclusion)" userId="f0fbbf99-57c5-4bee-9415-35f2675381ec" providerId="ADAL" clId="{4203FE82-1D9F-448F-82DE-452E688F7791}" dt="2024-05-15T11:54:40.694" v="2"/>
        <pc:sldMkLst>
          <pc:docMk/>
          <pc:sldMk cId="3785368454" sldId="281"/>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4:40.694" v="2"/>
              <pc2:cmMkLst xmlns:pc2="http://schemas.microsoft.com/office/powerpoint/2019/9/main/command">
                <pc:docMk/>
                <pc:sldMk cId="3785368454" sldId="281"/>
                <pc2:cmMk id="{1EA0E05D-944E-4E32-81A7-A768A0B20F8C}"/>
              </pc2:cmMkLst>
            </pc226:cmChg>
          </p:ext>
        </pc:extLst>
      </pc:sldChg>
      <pc:sldChg chg="delCm">
        <pc:chgData name="Holmes, Em (Group Customer Inclusion)" userId="f0fbbf99-57c5-4bee-9415-35f2675381ec" providerId="ADAL" clId="{4203FE82-1D9F-448F-82DE-452E688F7791}" dt="2024-05-15T11:54:54.676" v="5"/>
        <pc:sldMkLst>
          <pc:docMk/>
          <pc:sldMk cId="3965361973" sldId="28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4:54.676" v="5"/>
              <pc2:cmMkLst xmlns:pc2="http://schemas.microsoft.com/office/powerpoint/2019/9/main/command">
                <pc:docMk/>
                <pc:sldMk cId="3965361973" sldId="283"/>
                <pc2:cmMk id="{35F6FF5E-8796-4F38-973D-1519EDB59DD4}"/>
              </pc2:cmMkLst>
            </pc226:cmChg>
          </p:ext>
        </pc:extLst>
      </pc:sldChg>
      <pc:sldChg chg="delCm">
        <pc:chgData name="Holmes, Em (Group Customer Inclusion)" userId="f0fbbf99-57c5-4bee-9415-35f2675381ec" providerId="ADAL" clId="{4203FE82-1D9F-448F-82DE-452E688F7791}" dt="2024-05-15T11:55:07.136" v="10"/>
        <pc:sldMkLst>
          <pc:docMk/>
          <pc:sldMk cId="614533221" sldId="28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5:07.136" v="10"/>
              <pc2:cmMkLst xmlns:pc2="http://schemas.microsoft.com/office/powerpoint/2019/9/main/command">
                <pc:docMk/>
                <pc:sldMk cId="614533221" sldId="287"/>
                <pc2:cmMk id="{5539B8FD-D7E5-4E6C-9ACC-009F4CEEA503}"/>
              </pc2:cmMkLst>
            </pc226:cmChg>
          </p:ext>
        </pc:extLst>
      </pc:sldChg>
      <pc:sldChg chg="delCm">
        <pc:chgData name="Holmes, Em (Group Customer Inclusion)" userId="f0fbbf99-57c5-4bee-9415-35f2675381ec" providerId="ADAL" clId="{4203FE82-1D9F-448F-82DE-452E688F7791}" dt="2024-05-15T11:55:09.853" v="11"/>
        <pc:sldMkLst>
          <pc:docMk/>
          <pc:sldMk cId="1562143302" sldId="290"/>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5:09.853" v="11"/>
              <pc2:cmMkLst xmlns:pc2="http://schemas.microsoft.com/office/powerpoint/2019/9/main/command">
                <pc:docMk/>
                <pc:sldMk cId="1562143302" sldId="290"/>
                <pc2:cmMk id="{60E39443-EF99-4296-BEAD-6DC57540FEA6}"/>
              </pc2:cmMkLst>
            </pc226:cmChg>
          </p:ext>
        </pc:extLst>
      </pc:sldChg>
      <pc:sldChg chg="delCm">
        <pc:chgData name="Holmes, Em (Group Customer Inclusion)" userId="f0fbbf99-57c5-4bee-9415-35f2675381ec" providerId="ADAL" clId="{4203FE82-1D9F-448F-82DE-452E688F7791}" dt="2024-05-15T11:55:04.189" v="9"/>
        <pc:sldMkLst>
          <pc:docMk/>
          <pc:sldMk cId="3917667557" sldId="292"/>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5:04.189" v="9"/>
              <pc2:cmMkLst xmlns:pc2="http://schemas.microsoft.com/office/powerpoint/2019/9/main/command">
                <pc:docMk/>
                <pc:sldMk cId="3917667557" sldId="292"/>
                <pc2:cmMk id="{FA0B879A-DC5E-48FD-B4B5-E3F599D13633}"/>
              </pc2:cmMkLst>
            </pc226:cmChg>
          </p:ext>
        </pc:extLst>
      </pc:sldChg>
      <pc:sldChg chg="delCm">
        <pc:chgData name="Holmes, Em (Group Customer Inclusion)" userId="f0fbbf99-57c5-4bee-9415-35f2675381ec" providerId="ADAL" clId="{4203FE82-1D9F-448F-82DE-452E688F7791}" dt="2024-05-15T11:55:01.525" v="8"/>
        <pc:sldMkLst>
          <pc:docMk/>
          <pc:sldMk cId="795171380" sldId="293"/>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4203FE82-1D9F-448F-82DE-452E688F7791}" dt="2024-05-15T11:55:01.525" v="8"/>
              <pc2:cmMkLst xmlns:pc2="http://schemas.microsoft.com/office/powerpoint/2019/9/main/command">
                <pc:docMk/>
                <pc:sldMk cId="795171380" sldId="293"/>
                <pc2:cmMk id="{598FBFA7-8CD8-476D-AD0B-46F257F3D9A8}"/>
              </pc2:cmMkLst>
            </pc226:cmChg>
          </p:ext>
        </pc:extLst>
      </pc:sldChg>
      <pc:sldChg chg="add">
        <pc:chgData name="Holmes, Em (Group Customer Inclusion)" userId="f0fbbf99-57c5-4bee-9415-35f2675381ec" providerId="ADAL" clId="{4203FE82-1D9F-448F-82DE-452E688F7791}" dt="2024-05-15T11:53:14.338" v="0"/>
        <pc:sldMkLst>
          <pc:docMk/>
          <pc:sldMk cId="2661023566" sldId="297"/>
        </pc:sldMkLst>
      </pc:sldChg>
      <pc:sldChg chg="add">
        <pc:chgData name="Holmes, Em (Group Customer Inclusion)" userId="f0fbbf99-57c5-4bee-9415-35f2675381ec" providerId="ADAL" clId="{4203FE82-1D9F-448F-82DE-452E688F7791}" dt="2024-05-15T11:53:24.878" v="1"/>
        <pc:sldMkLst>
          <pc:docMk/>
          <pc:sldMk cId="2603241571" sldId="298"/>
        </pc:sldMkLst>
      </pc:sldChg>
      <pc:sldMasterChg chg="modSldLayout">
        <pc:chgData name="Holmes, Em (Group Customer Inclusion)" userId="f0fbbf99-57c5-4bee-9415-35f2675381ec" providerId="ADAL" clId="{4203FE82-1D9F-448F-82DE-452E688F7791}" dt="2024-05-24T18:09:25.192" v="14" actId="478"/>
        <pc:sldMasterMkLst>
          <pc:docMk/>
          <pc:sldMasterMk cId="4118352914" sldId="2147483660"/>
        </pc:sldMasterMkLst>
        <pc:sldLayoutChg chg="delSp mod">
          <pc:chgData name="Holmes, Em (Group Customer Inclusion)" userId="f0fbbf99-57c5-4bee-9415-35f2675381ec" providerId="ADAL" clId="{4203FE82-1D9F-448F-82DE-452E688F7791}" dt="2024-05-24T18:09:25.192" v="14" actId="478"/>
          <pc:sldLayoutMkLst>
            <pc:docMk/>
            <pc:sldMasterMk cId="4118352914" sldId="2147483660"/>
            <pc:sldLayoutMk cId="2386947031" sldId="2147483680"/>
          </pc:sldLayoutMkLst>
          <pc:picChg chg="del">
            <ac:chgData name="Holmes, Em (Group Customer Inclusion)" userId="f0fbbf99-57c5-4bee-9415-35f2675381ec" providerId="ADAL" clId="{4203FE82-1D9F-448F-82DE-452E688F7791}" dt="2024-05-24T18:09:25.192" v="14" actId="478"/>
            <ac:picMkLst>
              <pc:docMk/>
              <pc:sldMasterMk cId="4118352914" sldId="2147483660"/>
              <pc:sldLayoutMk cId="2386947031" sldId="2147483680"/>
              <ac:picMk id="3" creationId="{2DA718AB-9E61-5129-7A7F-6AE36108E8FE}"/>
            </ac:picMkLst>
          </pc:picChg>
        </pc:sldLayoutChg>
      </pc:sldMasterChg>
    </pc:docChg>
  </pc:docChgLst>
</pc:chgInfo>
</file>

<file path=ppt/comments/modernComment_101_1424138A.xml><?xml version="1.0" encoding="utf-8"?>
<p188:cmLst xmlns:a="http://schemas.openxmlformats.org/drawingml/2006/main" xmlns:r="http://schemas.openxmlformats.org/officeDocument/2006/relationships" xmlns:p188="http://schemas.microsoft.com/office/powerpoint/2018/8/main">
  <p188:cm id="{7B61379E-7693-451E-AB43-7FA792D25A28}" authorId="{00000000-0000-0000-0000-000000000000}" status="resolved" created="2024-04-11T11:20:06.846">
    <pc:sldMkLst xmlns:pc="http://schemas.microsoft.com/office/powerpoint/2013/main/command">
      <pc:docMk/>
      <pc:sldMk cId="337908618" sldId="257"/>
    </pc:sldMkLst>
    <p188:replyLst>
      <p188:reply id="{CEAF873F-5C4D-5B46-A9EF-B6B0B54D7AC7}" authorId="{00000000-0000-0000-0000-000000000000}" created="2024-04-22T11:39:12.859">
        <p188:txBody>
          <a:bodyPr/>
          <a:lstStyle/>
          <a:p>
            <a:r>
              <a:rPr lang="en-US"/>
              <a:t>Added in - let me know if you’re happy with this placement</a:t>
            </a:r>
          </a:p>
        </p188:txBody>
      </p188:reply>
    </p188:replyLst>
    <p188:txBody>
      <a:bodyPr/>
      <a:lstStyle/>
      <a:p>
        <a:r>
          <a:rPr lang="en-GB"/>
          <a:t>Change the reference in the trainer notes to point to the BoS page: https://www.bankofscotlandacademy.co.uk/learn-for-life/get-started-online/
Add the associated QR code here too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topthinkfraud.campaign.gov.uk/how-to-spot-fraud/how-to-spot-a-fake-websi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r>
              <a:rPr lang="en-GB" sz="1200" b="0" i="0" u="none" strike="noStrike" dirty="0">
                <a:effectLst/>
                <a:latin typeface="Arial" panose="020B0604020202020204" pitchFamily="34" charset="0"/>
                <a:ea typeface="Arial" panose="020B0604020202020204" pitchFamily="34" charset="0"/>
                <a:cs typeface="Arial" panose="020B0604020202020204" pitchFamily="34" charset="0"/>
              </a:rPr>
              <a:t>TRAINER NOTES - </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rtl="0">
              <a:lnSpc>
                <a:spcPct val="120000"/>
              </a:lnSpc>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gn="l">
              <a:lnSpc>
                <a:spcPct val="120000"/>
              </a:lnSpc>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into the room</a:t>
            </a:r>
          </a:p>
          <a:p>
            <a:pPr marL="342900" lvl="0" indent="-342900" algn="l">
              <a:lnSpc>
                <a:spcPct val="120000"/>
              </a:lnSpc>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Introduce yourself</a:t>
            </a:r>
          </a:p>
          <a:p>
            <a:pPr marL="342900" lvl="0" indent="-342900" algn="l">
              <a:lnSpc>
                <a:spcPct val="120000"/>
              </a:lnSpc>
              <a:spcAft>
                <a:spcPts val="1200"/>
              </a:spcAft>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everyone is comfortable</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Go to the next slide when you’re ready to start the lesson</a:t>
            </a:r>
          </a:p>
          <a:p>
            <a:pPr marL="342900" marR="0" lvl="0" indent="-342900" algn="l" defTabSz="914400" rtl="0" eaLnBrk="1" fontAlgn="auto" latinLnBrk="0" hangingPunct="1">
              <a:lnSpc>
                <a:spcPct val="120000"/>
              </a:lnSpc>
              <a:spcBef>
                <a:spcPts val="0"/>
              </a:spcBef>
              <a:spcAft>
                <a:spcPts val="1200"/>
              </a:spcAft>
              <a:buClrTx/>
              <a:buSzTx/>
              <a:buFont typeface="Symbol" panose="05050102010706020507" pitchFamily="18" charset="2"/>
              <a:buChar char=""/>
              <a:tabLst/>
              <a:defRPr/>
            </a:pP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USEFUL SITES / LINKS TO HAVE UP FOR THIS SESSION:</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https://www.signalchecker.co.uk/</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https://stopthinkfraud.campaign.gov.uk/how-to-spot-fraud/how-to-spot-a-fake-website/</a:t>
            </a:r>
          </a:p>
          <a:p>
            <a:pPr marL="0" marR="0" lvl="0" indent="0" algn="l" defTabSz="914400" rtl="0" eaLnBrk="1" fontAlgn="auto" latinLnBrk="0" hangingPunct="1">
              <a:lnSpc>
                <a:spcPct val="120000"/>
              </a:lnSpc>
              <a:spcBef>
                <a:spcPts val="0"/>
              </a:spcBef>
              <a:spcAft>
                <a:spcPts val="1200"/>
              </a:spcAft>
              <a:buClrTx/>
              <a:buSzTx/>
              <a:buFont typeface="Symbol" panose="05050102010706020507" pitchFamily="18" charset="2"/>
              <a:buNone/>
              <a:tabLst/>
              <a:defRPr/>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dirty="0"/>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let’s talk about how to stay safe with Wi-Fi</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First, you need to keep your home Wi-Fi safe. The best way to do this is what we’ve suggested today – when you get your router, be sure to change the name and password for your home network. That will help stop anyone else using it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Now let’s talk about public Wi-Fi.  This is any  Wi-Fi connection provided by other people or businesses. For instance,  your local coffee shop might have free Wi-Fi for their customers. Or your local trains might offer you a Wi-Fi service. When you see the Wi-Fi symbol out and about, it usually means public Wi-Fi is available here.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This might seem a great idea – and it can be really useful. You do need to be careful though. Public Wi-Fi networks, like those in cafes or airports, are handy, but they can also be a lot less safe than your home network.</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Sometimes when you connect to these networks, they ask for some personal details – name, address, email and so on. Make sure you’re comfortable with whoever is asking for this information, before you start typing it in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most secure Wi-Fi networks always ask for a password, so be very wary about connecting to one that doesn’t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It’s always good to check the name of the Wi-Fi network with someone who works in the café or wherever you want to connect. Just to be sure you’re on the right one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Sometimes, you get  fake  Wi-Fi networks. These are set up pretending to be the airport Wi-Fi or your coffee shop. Once you connect to these, they may try and steal your details – especially if you’re using the Wi-Fi to shop or bank online. So it’s always best to do this kind of thing when you’re connected to your home network – or to use your mobile data if you’re out and about. We’ll talk about how to do this in a minute.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And when you are online in a public space, think about what people around you can see on your screen. It’s always good to be cautious.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457200" lvl="1" indent="0">
              <a:lnSpc>
                <a:spcPct val="115000"/>
              </a:lnSpc>
              <a:buFont typeface="Arial" panose="020B0604020202020204" pitchFamily="34" charset="0"/>
              <a:buNone/>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dirty="0"/>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let’s take a look at mobile data now, which is just another way for you to connect to the web</a:t>
            </a:r>
            <a:endParaRPr lang="en-GB" sz="1800" b="0" i="1" dirty="0">
              <a:solidFill>
                <a:srgbClr val="666666"/>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dirty="0"/>
          </a:p>
        </p:txBody>
      </p:sp>
    </p:spTree>
    <p:extLst>
      <p:ext uri="{BB962C8B-B14F-4D97-AF65-F5344CB8AC3E}">
        <p14:creationId xmlns:p14="http://schemas.microsoft.com/office/powerpoint/2010/main" val="203428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Does anyone know what we mean by ‘mobile data’?</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far, we’ve talked about how to get internet access by connecting to a Wi-Fi network – either through a router at home, or by picking a Wi-Fi network when we’re out and about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With mobile data, you don’t connect to a Wi-Fi network. Instead, your internet connection comes from the towers that the mobile phone companies have put up all across the country. So you’re not relying on having a Wi-Fi connection nearby. You can use it anywhere with mobile phone coverage</a:t>
            </a:r>
          </a:p>
          <a:p>
            <a:pPr marL="342900" indent="-34290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a:ea typeface="Arial" panose="020B0604020202020204" pitchFamily="34" charset="0"/>
                <a:cs typeface="Arial" panose="020B0604020202020204" pitchFamily="34" charset="0"/>
              </a:rPr>
              <a:t>You pay the phone company for this. It’s often part of your mobile phone package. So, for example, you can buy a phone for an amount each month with free texts, free calls and a certain amount of data. </a:t>
            </a:r>
            <a:r>
              <a:rPr lang="en-GB" sz="1800" i="1" dirty="0">
                <a:solidFill>
                  <a:srgbClr val="313233"/>
                </a:solidFill>
                <a:latin typeface="Lloyds Bank Jack Light"/>
                <a:ea typeface="Arial" panose="020B0604020202020204" pitchFamily="34" charset="0"/>
                <a:cs typeface="Arial" panose="020B0604020202020204" pitchFamily="34" charset="0"/>
              </a:rPr>
              <a:t>Or you might have a 'SIM-only' arrangement, where you've already got a phone and the company provide a SIM card – the little card that slots into your phone so the phone company can identify that phone and use it to connect to the internet. For that option, it's the SIM card that has the data limit on it.  Either way, it’s</a:t>
            </a:r>
            <a:r>
              <a:rPr lang="en-GB" sz="1800" i="1" dirty="0">
                <a:solidFill>
                  <a:srgbClr val="313233"/>
                </a:solidFill>
                <a:effectLst/>
                <a:latin typeface="Lloyds Bank Jack Light"/>
                <a:ea typeface="Arial" panose="020B0604020202020204" pitchFamily="34" charset="0"/>
                <a:cs typeface="Arial" panose="020B0604020202020204" pitchFamily="34" charset="0"/>
              </a:rPr>
              <a:t> the ‘data’ part of the package</a:t>
            </a:r>
            <a:r>
              <a:rPr lang="en-GB" sz="1800" i="1" dirty="0">
                <a:solidFill>
                  <a:srgbClr val="313233"/>
                </a:solidFill>
                <a:latin typeface="Lloyds Bank Jack Light"/>
                <a:ea typeface="Arial" panose="020B0604020202020204" pitchFamily="34" charset="0"/>
                <a:cs typeface="Arial" panose="020B0604020202020204" pitchFamily="34" charset="0"/>
              </a:rPr>
              <a:t> or contract</a:t>
            </a:r>
            <a:r>
              <a:rPr lang="en-GB" sz="1800" i="1" dirty="0">
                <a:solidFill>
                  <a:srgbClr val="313233"/>
                </a:solidFill>
                <a:effectLst/>
                <a:latin typeface="Lloyds Bank Jack Light"/>
                <a:ea typeface="Arial" panose="020B0604020202020204" pitchFamily="34" charset="0"/>
                <a:cs typeface="Arial" panose="020B0604020202020204" pitchFamily="34" charset="0"/>
              </a:rPr>
              <a:t> that gives you web access, so you can do things like search the internet, stream music and videos and use certain apps</a:t>
            </a:r>
            <a:endParaRPr lang="en-GB" dirty="0">
              <a:latin typeface="Lloyds Bank Jack Ligh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dirty="0"/>
          </a:p>
        </p:txBody>
      </p:sp>
    </p:spTree>
    <p:extLst>
      <p:ext uri="{BB962C8B-B14F-4D97-AF65-F5344CB8AC3E}">
        <p14:creationId xmlns:p14="http://schemas.microsoft.com/office/powerpoint/2010/main" val="1087542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why would you want to use mobile data?  Let's talk about the benefits:</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Convenient: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Because you can use your data pretty much anywhere, you can use it for things like checking bus or train times, working out the quickest way to get across town, catching up with emails or social media, or listening to a podcast while you’re out and about. </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Accessible:</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You don’t need to be somewhere that has Wi-Fi to use your mobile data. So whether you’re on the beach, on the train or just walking down the High Street, you know you can use it</a:t>
            </a:r>
          </a:p>
          <a:p>
            <a:pPr marL="742950" lvl="1"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Secure: </a:t>
            </a: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Even if you have access to public Wi-Fi, you might choose to use your mobile data instead. Especially if you need to go into your banking app, or you’re on a website that’s asking you to give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personal details like your name and address. Mobile data is always safer than public Wi-Fi</a:t>
            </a:r>
            <a:endParaRPr lang="en-GB" sz="11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dirty="0"/>
          </a:p>
        </p:txBody>
      </p:sp>
    </p:spTree>
    <p:extLst>
      <p:ext uri="{BB962C8B-B14F-4D97-AF65-F5344CB8AC3E}">
        <p14:creationId xmlns:p14="http://schemas.microsoft.com/office/powerpoint/2010/main" val="361751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now you can see where and how you might use your mobile data, let’s take a look at the costs involved. Here's what you need to know:</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Data Plans: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mobile network providers usually offer what they call ‘data plans’. Each plan says how much data you get and how much this costs.  Most mobile plans have data limits, and going over them can lead to extra charges. So when you’re deciding a plan, bear this in mind. </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285750" lvl="0"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Data Usage: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When you’re working out what plan you need,</a:t>
            </a:r>
            <a:r>
              <a:rPr lang="en-GB" sz="12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200" b="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t’s good to be aware of how much data you’re likely to use each month.  Streaming videos to watch online, downloading large files or constant online gaming can quickly use up your data allowance.</a:t>
            </a:r>
            <a:r>
              <a:rPr lang="en-GB" sz="12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If you go over your data limit you may get charged extra, so it’s really important to keep an eye on this.  Some apps use data even when you're not actively using them. You can check your app settings to control this.</a:t>
            </a:r>
          </a:p>
          <a:p>
            <a:pPr marL="285750" lvl="0" indent="-285750" algn="l">
              <a:lnSpc>
                <a:spcPct val="107000"/>
              </a:lnSpc>
              <a:spcAft>
                <a:spcPts val="800"/>
              </a:spcAft>
              <a:buFont typeface="Arial" panose="020B0604020202020204" pitchFamily="34" charset="0"/>
              <a:buChar char="•"/>
              <a:tabLst>
                <a:tab pos="914400" algn="l"/>
              </a:tabLst>
            </a:pPr>
            <a:r>
              <a:rPr lang="en-GB" sz="12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Roaming Charges: </a:t>
            </a: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These are when you’re using your phone overseas. They do vary, depending on your phone provider and the country you’re visiting so it’s good to check what they are before you go. There are things you can do to cut these costs, like downloading maps, films and music before you go, and buying a local SIM once you’re over there. You can even turn off mobile roaming if you want to</a:t>
            </a:r>
            <a:endParaRPr lang="en-US" b="0"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dirty="0"/>
          </a:p>
        </p:txBody>
      </p:sp>
    </p:spTree>
    <p:extLst>
      <p:ext uri="{BB962C8B-B14F-4D97-AF65-F5344CB8AC3E}">
        <p14:creationId xmlns:p14="http://schemas.microsoft.com/office/powerpoint/2010/main" val="3850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Mobile data availability can vary depending on your location.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It's a good idea to check for mobile data coverage in areas you visit often.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Most of the phone companies have coverage maps. There’s also a handy website called </a:t>
            </a:r>
            <a:r>
              <a:rPr lang="en-GB" sz="1800" i="1" dirty="0" err="1">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signalchecker</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which does this for all the UK networks.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if learners are interested in the </a:t>
            </a:r>
            <a:r>
              <a:rPr lang="en-GB" sz="1800" b="1" dirty="0" err="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signalchecker</a:t>
            </a: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site, you can use this in the later ‘explore the web’ activity</a:t>
            </a:r>
            <a:endParaRPr lang="en-GB" sz="1800" b="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nSpc>
                <a:spcPct val="115000"/>
              </a:lnSpc>
            </a:pPr>
            <a:endParaRPr lang="en-GB" sz="1100" b="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dirty="0"/>
          </a:p>
        </p:txBody>
      </p:sp>
    </p:spTree>
    <p:extLst>
      <p:ext uri="{BB962C8B-B14F-4D97-AF65-F5344CB8AC3E}">
        <p14:creationId xmlns:p14="http://schemas.microsoft.com/office/powerpoint/2010/main" val="334167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that we know what mobile data is, let's explore how it differs from Wi-Fi.</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Mobile data uses networks of those towers we mentioned  to connect to the internet. So if you’re out and about, or there’s no Wi-Fi network, it’s the one to use. If you have home Wi-Fi and the network goes down, mobile data will still let you get on the Web</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Wi-Fi, on the other hand, connects to local wireless networks, like the one at home or in cafes. It can give you  faster and more stable connections.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Data is usually more expensive than Wi-Fi, so people are often careful about using their data when they don't need to. </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Remember, though, that mobile data can be more secure than public Wi-Fi – so it may depend on what you’re using the web for. You shouldn’t ever do online banking or use websites that ask for personal information when you’re using public Wi-Fi – always switch over to your data for this kind of thing</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Your home network will give you the best of both worlds – the speed and reliability of Wi-Fi plus extra security compared to public networks. So this is the one to use when you’re at home. </a:t>
            </a:r>
          </a:p>
          <a:p>
            <a:pPr marL="342900" lvl="0" indent="-342900" algn="l">
              <a:lnSpc>
                <a:spcPct val="107000"/>
              </a:lnSpc>
              <a:spcAft>
                <a:spcPts val="800"/>
              </a:spcAft>
              <a:buFont typeface="Symbol" panose="05050102010706020507" pitchFamily="18" charset="2"/>
              <a:buChar char=""/>
              <a:tabLst>
                <a:tab pos="457200" algn="l"/>
              </a:tabLst>
            </a:pPr>
            <a:endPar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gn="l">
              <a:lnSpc>
                <a:spcPct val="107000"/>
              </a:lnSpc>
              <a:spcAft>
                <a:spcPts val="800"/>
              </a:spcAft>
              <a:buFont typeface="Symbol" panose="05050102010706020507" pitchFamily="18" charset="2"/>
              <a:buNone/>
              <a:tabLst>
                <a:tab pos="457200" algn="l"/>
              </a:tabLs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Some learners may only have a phone with them as their device. If they have done the 'connect to Wi-Fi' activity, explain at this point how to disconnect from Wi-Fi - and that by doing this, they are using their mobile data. Then ask what they see top left of their mobile screen (e.g., 3/4/5G etc) - and that this is their clue that they're using mobile data rather than Wi-Fi. You can also show them how to turn off mobile data if they need to (e.g. when they’re near their limit)</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dirty="0"/>
          </a:p>
        </p:txBody>
      </p:sp>
    </p:spTree>
    <p:extLst>
      <p:ext uri="{BB962C8B-B14F-4D97-AF65-F5344CB8AC3E}">
        <p14:creationId xmlns:p14="http://schemas.microsoft.com/office/powerpoint/2010/main" val="420013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tab pos="457200" algn="l"/>
              </a:tabLst>
              <a:defRPr/>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So now we’re going to look at how we use the internet. We’ll talk about web browsers and search engines, and what these are. I’ll give you a few tips to help you stay safe while you’re using the Web. And we’ll look at how you can save your favourite websites so you can find them quickly next time.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endParaRPr lang="en-GB" sz="1800" b="0" i="0"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dirty="0"/>
          </a:p>
        </p:txBody>
      </p:sp>
    </p:spTree>
    <p:extLst>
      <p:ext uri="{BB962C8B-B14F-4D97-AF65-F5344CB8AC3E}">
        <p14:creationId xmlns:p14="http://schemas.microsoft.com/office/powerpoint/2010/main" val="72884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We mentioned earlier that </a:t>
            </a: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 browser is what you use to view and access websites – basically, you can see it as a window to the internet.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b="1"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Popular web browsers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most popular browser is 'Google Chrome'. It can be used on any kind of device. It is the standard browser on Chromebooks.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second most popular is 'Safari'. This is just for Apple devices like iPhones, iPads and </a:t>
            </a:r>
            <a:r>
              <a:rPr lang="en-GB" sz="1800" i="1" dirty="0" err="1">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Macbooks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'Microsoft Edge' comes in third place and is their browser. You might have heard of their older browser 'Internet Explorer’. Edge replaced Internet Explorer a few years ago</a:t>
            </a:r>
          </a:p>
          <a:p>
            <a:pPr marL="342900" lvl="0" indent="-342900" algn="l" rtl="0">
              <a:lnSpc>
                <a:spcPct val="120000"/>
              </a:lnSpc>
              <a:spcAft>
                <a:spcPts val="12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Has anyone heard of  'Firefox'? That’s another browser. Unlike the others, it doesn’t come as standard with a particular make of device. It’s by a not-for-profit company called Mozilla. Some web developers like to use this one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228600" algn="l">
              <a:lnSpc>
                <a:spcPct val="107000"/>
              </a:lnSpc>
              <a:spcAft>
                <a:spcPts val="800"/>
              </a:spcAft>
            </a:pPr>
            <a:b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b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How to choose: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It’s good to try out different browsers to see what you like. Just because your device comes with one, it doesn’t mean you can only use that one. For example, you may have an Apple device but find Chrome easier to use.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gn="l">
              <a:lnSpc>
                <a:spcPct val="107000"/>
              </a:lnSpc>
              <a:spcAft>
                <a:spcPts val="800"/>
              </a:spcAft>
            </a:pPr>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228600" algn="l">
              <a:lnSpc>
                <a:spcPct val="107000"/>
              </a:lnSpc>
              <a:spcAft>
                <a:spcPts val="800"/>
              </a:spcAft>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How to use: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You can find your standard browser on your home screen, desktop or in your apps.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You can also download other browsers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Once you open a browser, you can go to a website.  To do this, you need to enter something called a 'web address'. This is just like an address in the real world – it tells the browser exactly where that website is.</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don’t know the web address, you can still find that website, by using a search engine. Let’s take a look at these next …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62131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Search engines are tools you can use to find what you need. They do this based on the words or questions you type into them.</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you can use a 'search engine' to find a website without knowing the address. It does all the hard work for you by searching through all the information available online and showing you what it thinks you need. </a:t>
            </a:r>
          </a:p>
          <a:p>
            <a:pPr marL="342900" lvl="0" indent="-342900" algn="l" rtl="0">
              <a:lnSpc>
                <a:spcPct val="107000"/>
              </a:lnSpc>
              <a:spcAft>
                <a:spcPts val="800"/>
              </a:spcAft>
              <a:buFont typeface="Arial" panose="020B0604020202020204" pitchFamily="34" charset="0"/>
              <a:buChar char="•"/>
              <a:tabLst>
                <a:tab pos="457200" algn="l"/>
              </a:tabLst>
            </a:pPr>
            <a:endParaRPr lang="en-GB" sz="1800" i="1" dirty="0">
              <a:solidFill>
                <a:srgbClr val="313233"/>
              </a:solidFill>
              <a:effectLst/>
              <a:latin typeface="Lloyds Bank Jack Light" panose="02000503040000020004" pitchFamily="50" charset="0"/>
              <a:cs typeface="Arial" panose="020B0604020202020204" pitchFamily="34" charset="0"/>
            </a:endParaRPr>
          </a:p>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 words you type in to search are often called 'search terms'. You can make these as general or specific as you want. In general, the more specific you can be, the quicker you’ll find exactly what you’re after. For example, maybe you’re looking to buy a new pair of shoes. If you went into a shoe shop and the assistant asked what you were looking for, you might give them an idea of the type of shoe, maybe the colour and definitely the size. It’s the same with search engines. Putting ‘pink hi-tops size 10’ will give you results that are more tailored to your needs than if you just typed ‘shoes’</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457200" algn="l">
              <a:lnSpc>
                <a:spcPct val="107000"/>
              </a:lnSpc>
              <a:spcAft>
                <a:spcPts val="800"/>
              </a:spcAft>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There are plenty of search engines out there, to use. Some come with standard browsers on your device, and you can use others too.</a:t>
            </a:r>
            <a:endParaRPr lang="en-GB" sz="14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Google is the most popular search engine and it’s what you see on Google devices like Chromebooks</a:t>
            </a:r>
            <a:endParaRPr lang="en-GB" sz="14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Bing is Microsoft’s search engine, so you get this along with the Edge browser on any Windows devices</a:t>
            </a:r>
            <a:endParaRPr lang="en-GB" sz="14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742950" lvl="1" indent="-285750" algn="l">
              <a:lnSpc>
                <a:spcPct val="107000"/>
              </a:lnSpc>
              <a:spcAft>
                <a:spcPts val="800"/>
              </a:spcAft>
              <a:buFont typeface="Arial" panose="020B0604020202020204" pitchFamily="34" charset="0"/>
              <a:buChar char="•"/>
              <a:tabLst>
                <a:tab pos="914400" algn="l"/>
              </a:tabLst>
            </a:pPr>
            <a:r>
              <a:rPr lang="en-GB" sz="12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Yahoo is another example – that’s not tied to any particular device brand</a:t>
            </a:r>
            <a:endParaRPr lang="en-GB" sz="14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sz="12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There’s no need to download these search engines as they’re basically just websites. Once you’ve found one you like, you can make that your favourite, or ‘default’ browser by going into your device settings.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dirty="0"/>
          </a:p>
        </p:txBody>
      </p:sp>
    </p:spTree>
    <p:extLst>
      <p:ext uri="{BB962C8B-B14F-4D97-AF65-F5344CB8AC3E}">
        <p14:creationId xmlns:p14="http://schemas.microsoft.com/office/powerpoint/2010/main" val="254162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talk top tips for safe browsing. Here’s what we’ve got for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for the padlock icon in the address bar and "https://" at the beginning of the web address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These are clues that the site is secure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browser security tools: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Browsers often have built-in security tools, like pop-up blockers and privacy settings. It’s a good idea to get familiar with these and use them to help keep you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Create strong passwords: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Think ‘long and strong’ – just like when you were setting up your Wi-Fi password on your router. And don’t be tempted to use the same password for more than one site. There are tools you can use to generate and store your passwords for you. And it’s not the end of the world if you forget your password – most sites have a way to help you reset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Think before you click: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you’re using a mouse,</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use it to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hover over links to see the actual web address they lead to. This can help you spot fake links. </a:t>
            </a:r>
          </a:p>
          <a:p>
            <a:pPr marL="0" lvl="0" indent="0" algn="l">
              <a:lnSpc>
                <a:spcPct val="107000"/>
              </a:lnSpc>
              <a:spcAft>
                <a:spcPts val="800"/>
              </a:spcAft>
              <a:buFont typeface="Arial" panose="020B0604020202020204" pitchFamily="34" charset="0"/>
              <a:buNone/>
              <a:tabLst>
                <a:tab pos="4572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See also </a:t>
            </a:r>
            <a:r>
              <a:rPr lang="en-GB" sz="1200" dirty="0">
                <a:latin typeface="Arial" panose="020B0604020202020204" pitchFamily="34" charset="0"/>
                <a:cs typeface="Arial" panose="020B0604020202020204" pitchFamily="34" charset="0"/>
                <a:hlinkClick r:id="rId3"/>
              </a:rPr>
              <a:t>How to spot a fake website - Stop! Think Fraud (stopthinkfraud.campaign.gov.uk)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endParaRPr lang="en-GB" sz="12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21915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7000"/>
              </a:lnSpc>
              <a:spcAft>
                <a:spcPts val="800"/>
              </a:spcAft>
              <a:buFont typeface="Arial" panose="020B0604020202020204" pitchFamily="34" charset="0"/>
              <a:buNone/>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Just connecting to the internet and doing a simple search may be sufficient for your learners – if so, skip this slide and go straight to the explore activity</a:t>
            </a:r>
          </a:p>
          <a:p>
            <a:pPr marL="342900" lvl="0" indent="-342900" algn="l" rtl="0">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look at a very handy thing you can do if you’ve got websites you want to visit a lot – saving them as favourites or bookmarks.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devices call these ‘favourites’ and some call them ‘bookmarks’ but basically they’re the same thing – shortcuts to help find your favourite websites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idea is – you’re on a website you think you’ll visit again. With just one or two clicks or taps you can save it. Then when you want to see that site another day, you can just go to your ‘Favourites’ or ‘Bookmarks’ area and there it is.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see how to do this: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endParaRPr lang="en-US" sz="1200" b="0" dirty="0">
              <a:latin typeface="Arial" panose="020B0604020202020204" pitchFamily="34" charset="0"/>
              <a:cs typeface="Arial" panose="020B0604020202020204" pitchFamily="34" charset="0"/>
            </a:endParaRPr>
          </a:p>
          <a:p>
            <a:pPr algn="l">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Demo saving a site as a Favourite / Bookmark. Close the browser then demo how to find that saved site. Encourage learners to follow along.</a:t>
            </a:r>
            <a:r>
              <a:rPr lang="en-US" sz="1200" b="1"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gn="l">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If time permits and learners have the skills and interest, mention how to organise, remove and sync bookmarks</a:t>
            </a: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389820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it’s time to explore the Web together. Think of this as time for you to try out what we’ve covered today, ask any questions and just get comfortable with searching.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First, see if you can find a web browser on your device, and open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Can you spot the search bar? It’s usually at the top of the browser screen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type something into that search bar. It could be a word, like ‘laptop’, a phrase like ‘laptops under £500’ or a question like ‘what’s the best value laptop in the UK?’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Don’t forget to press ‘Enter’ or tap the search icon to see the results. What do you see now? There’s likely to be lots of people trying to sell you a laptop here. Depending on what you typed, you might also get articles from tech magazines or consumer websites. Following these sites might give you more information so you can compare models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 aware that often the top results are sponsored – that means the company has paid to have their site at this top spot. You can see if this is the case as they usually have the word ‘Ad’ or ‘Sponsored’ next to them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have a play – just type over the search field with something else – maybe something you’d like to find out more about. Why not see if you can find that </a:t>
            </a:r>
            <a:r>
              <a:rPr lang="en-GB" sz="12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signalchecker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site by searching for it?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Look out for something called ‘People also ask’ – that’s something that you can use to filter your results even more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gn="l">
              <a:lnSpc>
                <a:spcPct val="107000"/>
              </a:lnSpc>
              <a:spcAft>
                <a:spcPts val="800"/>
              </a:spcAft>
              <a:buFont typeface="Symbol" panose="05050102010706020507" pitchFamily="18" charset="2"/>
              <a:buNone/>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15000"/>
              </a:lnSpc>
              <a:spcBef>
                <a:spcPts val="1400"/>
              </a:spcBef>
              <a:spcAft>
                <a:spcPts val="400"/>
              </a:spcAft>
            </a:pPr>
            <a:endParaRPr lang="en-US"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3198739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l">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questions as you go through this list (e.g. can anyone give me another word we use for ‘internet’?, how did you connect to the Wi-Fi here? What would you look for in a website to see if it was secure?)</a:t>
            </a:r>
          </a:p>
          <a:p>
            <a:pPr marL="228600" algn="l">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28600"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take a moment to reflect on what you've accomplished today: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explored what we mean by 'the internet’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connected to Wi-Fi</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opened a browser and used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used a search engine to find information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Symbol" panose="05050102010706020507" pitchFamily="18" charset="2"/>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also started learning how to keep safe when browsing and searching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Prompt for any questions or feedback.  Check level of confidence in doing these in future, ask what they found most useful, anything they’d like to know more about (or to go through again before the lesson ends) and where they think they’ll need more practice.</a:t>
            </a:r>
          </a:p>
          <a:p>
            <a:pPr marL="0" lvl="0" indent="0">
              <a:lnSpc>
                <a:spcPct val="107000"/>
              </a:lnSpc>
              <a:spcAft>
                <a:spcPts val="800"/>
              </a:spcAft>
              <a:buFont typeface="Symbol" panose="05050102010706020507" pitchFamily="18" charset="2"/>
              <a:buNone/>
            </a:pPr>
            <a:endParaRPr lang="en-GB" sz="1400" b="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26</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buFont typeface="Arial" panose="020B0604020202020204" pitchFamily="34" charset="0"/>
              <a:buNone/>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Optional additional slide with online module names and associated QR codes to take learners directly to this content</a:t>
            </a:r>
          </a:p>
          <a:p>
            <a:pPr marL="285750" lvl="0" indent="-285750" algn="l" rtl="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Thanks for attending today’s session. </a:t>
            </a:r>
          </a:p>
          <a:p>
            <a:pPr marL="342900" lvl="0" indent="-342900" algn="l" rtl="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Don’t forget, if you feel you need more one to one support, you can call our Digital Helpline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We’ve also put QR codes up here for some of our online lessons which talk a bit more about some of the topics we’ve looked at today, if you want to find out more about them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gn="l">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Support learners to access these lessons through QR code / searching and saving as favourites so they can view them later.</a:t>
            </a: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27</a:t>
            </a:fld>
            <a:endParaRPr lang="en-GB" dirty="0"/>
          </a:p>
        </p:txBody>
      </p:sp>
    </p:spTree>
    <p:extLst>
      <p:ext uri="{BB962C8B-B14F-4D97-AF65-F5344CB8AC3E}">
        <p14:creationId xmlns:p14="http://schemas.microsoft.com/office/powerpoint/2010/main" val="76702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rtl="0">
              <a:lnSpc>
                <a:spcPct val="120000"/>
              </a:lnSpc>
              <a:buFont typeface="Symbol" panose="05050102010706020507" pitchFamily="18" charset="2"/>
              <a:buNone/>
            </a:pPr>
            <a:r>
              <a:rPr lang="en-GB" sz="1200" b="0" i="0" u="none" strike="noStrike" dirty="0">
                <a:effectLst/>
                <a:latin typeface="Arial" panose="020B0604020202020204" pitchFamily="34" charset="0"/>
                <a:ea typeface="Arial" panose="020B0604020202020204" pitchFamily="34" charset="0"/>
                <a:cs typeface="Arial" panose="020B0604020202020204" pitchFamily="34" charset="0"/>
              </a:rPr>
              <a:t>TRAINER NOTES</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p>
          <a:p>
            <a:pPr marL="342000" lvl="0" indent="-342900" rtl="0">
              <a:lnSpc>
                <a:spcPct val="120000"/>
              </a:lnSpc>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a:t>
            </a:r>
            <a:endPar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a:t>
            </a:r>
            <a:r>
              <a:rPr lang="en-GB" sz="1200" b="0" i="1" u="none" strike="noStrike" dirty="0">
                <a:solidFill>
                  <a:srgbClr val="000000"/>
                </a:solidFill>
                <a:effectLst/>
                <a:latin typeface="Arial" panose="020B0604020202020204" pitchFamily="34" charset="0"/>
                <a:cs typeface="Arial" panose="020B0604020202020204" pitchFamily="34" charset="0"/>
              </a:rPr>
              <a:t>on understanding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Arial" panose="020B0604020202020204" pitchFamily="34" charset="0"/>
                <a:cs typeface="Arial" panose="020B0604020202020204" pitchFamily="34" charset="0"/>
              </a:rPr>
              <a:t>M</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 name is _ and I’m here to help you today.</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Arial" panose="020B0604020202020204" pitchFamily="34" charset="0"/>
                <a:cs typeface="Arial" panose="020B0604020202020204" pitchFamily="34" charset="0"/>
              </a:rPr>
              <a:t>We're excited to be here with you as you start to explore the Internet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u="none" strike="noStrike" dirty="0">
                <a:solidFill>
                  <a:srgbClr val="000000"/>
                </a:solidFill>
                <a:effectLst/>
                <a:latin typeface="Arial" panose="020B0604020202020204" pitchFamily="34" charset="0"/>
                <a:cs typeface="Arial" panose="020B0604020202020204" pitchFamily="34" charset="0"/>
              </a:rPr>
              <a:t>We want to make this learning experience practical, relatable, and, most importantly, helpful to you.</a:t>
            </a:r>
            <a:endPar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room (or virtually) we also have </a:t>
            </a:r>
            <a:r>
              <a:rPr lang="en-GB" sz="1200" b="0" i="1" u="none" strike="noStrike" dirty="0">
                <a:solidFill>
                  <a:srgbClr val="FF0000"/>
                </a:solidFill>
                <a:effectLst/>
                <a:latin typeface="Arial" panose="020B0604020202020204" pitchFamily="34" charset="0"/>
                <a:cs typeface="Arial" panose="020B0604020202020204" pitchFamily="34" charset="0"/>
              </a:rPr>
              <a:t>[Any Co-Presenter's Name] </a:t>
            </a:r>
            <a:r>
              <a:rPr lang="en-GB" sz="1200" b="0" i="1" u="none" strike="noStrike" dirty="0">
                <a:solidFill>
                  <a:srgbClr val="000000"/>
                </a:solidFill>
                <a:effectLst/>
                <a:latin typeface="Arial" panose="020B0604020202020204" pitchFamily="34" charset="0"/>
                <a:cs typeface="Arial" panose="020B0604020202020204" pitchFamily="34" charset="0"/>
              </a:rPr>
              <a:t>who is here to help you during this session.</a:t>
            </a:r>
          </a:p>
          <a:p>
            <a:pPr marL="0" marR="0" lvl="0" indent="0" algn="l" defTabSz="914400" rtl="0" eaLnBrk="1" fontAlgn="auto" latinLnBrk="0" hangingPunct="1">
              <a:lnSpc>
                <a:spcPct val="120000"/>
              </a:lnSpc>
              <a:spcBef>
                <a:spcPts val="0"/>
              </a:spcBef>
              <a:spcAft>
                <a:spcPts val="0"/>
              </a:spcAft>
              <a:buClrTx/>
              <a:buSzTx/>
              <a:buFont typeface="Symbol" panose="05050102010706020507" pitchFamily="18" charset="2"/>
              <a:buNone/>
              <a:tabLst/>
              <a:defRPr/>
            </a:pPr>
            <a:endParaRPr lang="en-GB" sz="1200" b="0" i="0" u="none" strike="noStrike" dirty="0">
              <a:effectLst/>
              <a:latin typeface="Arial" panose="020B0604020202020204" pitchFamily="34" charset="0"/>
              <a:ea typeface="Arial" panose="020B0604020202020204" pitchFamily="34" charset="0"/>
              <a:cs typeface="Arial" panose="020B0604020202020204" pitchFamily="34" charset="0"/>
            </a:endParaRPr>
          </a:p>
          <a:p>
            <a:pPr marL="228600" indent="-228600">
              <a:lnSpc>
                <a:spcPct val="120000"/>
              </a:lnSpc>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nSpc>
                <a:spcPct val="120000"/>
              </a:lnSpc>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228600">
              <a:lnSpc>
                <a:spcPct val="120000"/>
              </a:lnSpc>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in today’s session, we'll explore what the Internet is and how you can connect to it securely.</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be learning how to find your way around the online world.</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have your device with you, we’ll help you through the steps as you go.</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don’t have a device with you today, you can still learn what you can do when you use it next. </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tabLst>
                <a:tab pos="457200" algn="l"/>
              </a:tabLst>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dirty="0"/>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20000"/>
              </a:lnSpc>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here’s what we’d like you to get out of today. We want to help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Explain what we mean by 'the internet,’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Connect to the web through Wi-Fi or mobile data</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Open and use a web browser,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Search for information online – we’ll give you hints and tips on how to do this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685800" lvl="1" indent="-228600" algn="l">
              <a:lnSpc>
                <a:spcPct val="120000"/>
              </a:lnSpc>
              <a:buFont typeface="Arial" panose="020B0604020202020204" pitchFamily="34" charset="0"/>
              <a:buChar char="•"/>
              <a:tabLst>
                <a:tab pos="13716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 safe when you're browsing and searching.</a:t>
            </a:r>
            <a:b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b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every device is slightly different, so today we’ll share general steps, tips and what to look for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p>
          <a:p>
            <a:pPr marL="342900" lvl="0" indent="-342900" algn="l">
              <a:lnSpc>
                <a:spcPct val="120000"/>
              </a:lnSpc>
              <a:spcAft>
                <a:spcPts val="1200"/>
              </a:spcAft>
              <a:buFont typeface="Symbol" panose="05050102010706020507" pitchFamily="18"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sz="1200" dirty="0">
                <a:effectLst/>
                <a:latin typeface="Arial" panose="020B0604020202020204" pitchFamily="34" charset="0"/>
                <a:cs typeface="Arial" panose="020B0604020202020204" pitchFamily="34" charset="0"/>
              </a:rPr>
              <a:t> </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dirty="0"/>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rtl="0">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by introducing some key terms that are important to understanding the internet and the web.</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gn="l">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gn="l">
              <a:lnSpc>
                <a:spcPct val="120000"/>
              </a:lnSpc>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gn="l">
              <a:lnSpc>
                <a:spcPct val="120000"/>
              </a:lnSpc>
              <a:buFont typeface="Symbol" panose="05050102010706020507" pitchFamily="18"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For each item, ask: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“does anyone know what we mean by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Expand on people’s answers to ensure everyone understands each term</a:t>
            </a:r>
          </a:p>
          <a:p>
            <a:pPr marL="457200" indent="-228600" algn="l">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internet </a:t>
            </a: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is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also known as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web</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It helps people to connect with each other all over the world. It’s also a  huge source of information.  And it can help you with everything from shopping online to finding a job or video calling with friends and family.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Broadband</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is how most homes and businesses connect to the web. Broadband providers like BT, Sky and Virgin Media have networks of wires and cables that connect to our homes and offices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Wi-Fi</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is how our phones, tablets and laptops can all connect to the</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internet without physical cables.</a:t>
            </a:r>
          </a:p>
          <a:p>
            <a:pPr marL="342900" lvl="0" indent="-342900" algn="l" rtl="0">
              <a:lnSpc>
                <a:spcPct val="120000"/>
              </a:lnSpc>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Mobile data</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is another way we can connect to the internet wirelessly – phone providers like O2, Three and Vodaphone have towers all across the country to provide this wireless option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Web browser</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This is what  you use to see and use websites.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Search engine</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let you find information on the web quickly, just by typing in a few words or a question</a:t>
            </a:r>
          </a:p>
          <a:p>
            <a:pPr marL="342900" lvl="0" indent="-342900" algn="l" rtl="0">
              <a:lnSpc>
                <a:spcPct val="120000"/>
              </a:lnSpc>
              <a:buFont typeface="Symbol" panose="05050102010706020507" pitchFamily="18"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‘smart’ technology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This includes smart meters for our gas and electricity, smart speakers like Hey Google and Alexa, heating systems like Hive and Nest, Ring doorbells … all of these are connected to the web, to make them faster and easier to use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gn="l">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457200" indent="-228600" algn="l">
              <a:lnSpc>
                <a:spcPct val="120000"/>
              </a:lnSpc>
              <a:spcAft>
                <a:spcPts val="12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Check understanding before moving to next slide</a:t>
            </a:r>
          </a:p>
          <a:p>
            <a:pPr marL="342900" lvl="0" indent="-342900" algn="l">
              <a:lnSpc>
                <a:spcPct val="120000"/>
              </a:lnSpc>
              <a:spcAft>
                <a:spcPts val="1200"/>
              </a:spcAft>
              <a:buFont typeface="Symbol" panose="05050102010706020507" pitchFamily="18" charset="2"/>
              <a:buChar char=""/>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GB" sz="1800" b="0" i="1" u="none" strike="noStrike"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dirty="0"/>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Aft>
                <a:spcPts val="1200"/>
              </a:spcAft>
              <a:buFont typeface="Arial" panose="020B0604020202020204" pitchFamily="34" charset="0"/>
              <a:buNone/>
              <a:tabLst>
                <a:tab pos="457200" algn="l"/>
              </a:tabLst>
            </a:pP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TOPIC INTRO SLIDE</a:t>
            </a:r>
          </a:p>
          <a:p>
            <a:pPr marL="342900" lvl="0" indent="-342900" algn="l" rtl="0">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we’ll look at how broadband, and Wi-Fi work together to connect us to the internet</a:t>
            </a:r>
          </a:p>
          <a:p>
            <a:pPr marL="342900" lvl="0" indent="-342900" algn="l" rtl="0">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start by looking at broadband, and how this feeds into our homes to give us internet access. Then we’ll cover how Wi-Fi works in our homes to give wireless connection for our phones, our laptops and all our smart devices</a:t>
            </a:r>
            <a:endParaRPr lang="en-GB" sz="1200" b="0" u="none" strike="noStrike"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dirty="0"/>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lgn="l">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85750" indent="-285750" algn="l">
              <a:lnSpc>
                <a:spcPct val="120000"/>
              </a:lnSpc>
              <a:spcAft>
                <a:spcPts val="1200"/>
              </a:spcAft>
              <a:buFont typeface="Arial" panose="020B0604020202020204" pitchFamily="34" charset="0"/>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what is broadband?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Basically,</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broadband is our way to connect to the web, fast. </a:t>
            </a:r>
          </a:p>
          <a:p>
            <a:pPr marL="285750" indent="-285750" algn="l">
              <a:lnSpc>
                <a:spcPct val="120000"/>
              </a:lnSpc>
              <a:spcAft>
                <a:spcPts val="1200"/>
              </a:spcAft>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It can be wireless, but most often it comes into our homes through wires or cables.</a:t>
            </a:r>
          </a:p>
          <a:p>
            <a:pPr marL="285750" indent="-285750" algn="l">
              <a:lnSpc>
                <a:spcPct val="120000"/>
              </a:lnSpc>
              <a:spcAft>
                <a:spcPts val="1200"/>
              </a:spcAft>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you sign up to broadband, you get a box called a hub or a router. This lets you connect to the web</a:t>
            </a:r>
          </a:p>
          <a:p>
            <a:pPr marL="285750" indent="-285750" algn="l">
              <a:lnSpc>
                <a:spcPct val="120000"/>
              </a:lnSpc>
              <a:buFont typeface="Arial" panose="020B0604020202020204" pitchFamily="34" charset="0"/>
              <a:buChar char="•"/>
            </a:pPr>
            <a:r>
              <a:rPr lang="en-GB" sz="1200" b="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are different types of broadband -  you may hear of terms like fibre, cable and DSL. These are just the types of connection used – wire, cable or phone lines. Some of these types are faster or more reliable than others, but they’re not all available everywhere. So if you’re thinking of getting broadband, it’s a good idea to check what you have in your area.</a:t>
            </a:r>
            <a:endPar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457200" indent="-228600" algn="l">
              <a:lnSpc>
                <a:spcPct val="120000"/>
              </a:lnSpc>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l">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Choosing the right broadband provider is important, so it’s important to  take your time.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contact a provider directly, you might not get the best deal. So it’s good to shop around. Ask friends or family what they use - or check out comparison sites.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l">
              <a:lnSpc>
                <a:spcPct val="120000"/>
              </a:lnSpc>
              <a:spcAft>
                <a:spcPts val="1200"/>
              </a:spcAft>
              <a:buFont typeface="Symbol" panose="05050102010706020507" pitchFamily="18"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sites show you all the different providers with key information about them, all on the same page. So you can see how they compare. For instance, one might be a lot cheaper but not as fast or reliable as another one. Having all the info in one place can help you decide what’s most important for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indent="-228600" algn="l">
              <a:lnSpc>
                <a:spcPct val="120000"/>
              </a:lnSpc>
              <a:spcAft>
                <a:spcPts val="1200"/>
              </a:spcAft>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dirty="0"/>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lnSpc>
                <a:spcPct val="120000"/>
              </a:lnSpc>
              <a:spcAft>
                <a:spcPts val="1200"/>
              </a:spcAft>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What is Wi-Fi? </a:t>
            </a: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 know now that Broadband brings internet into your home and attaches to your router. Wi-Fi is a way to connect your devices to this. Most devices and routers will now let you connect wirelessly. But you may need to first connect using something called a network cable between your router and your device.</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28600" algn="l">
              <a:lnSpc>
                <a:spcPct val="107000"/>
              </a:lnSpc>
              <a:spcAft>
                <a:spcPts val="800"/>
              </a:spcAft>
            </a:pPr>
            <a:r>
              <a:rPr lang="en-GB" sz="1800" b="1"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Setting up your router</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Once you’ve picked your broadband provider and they’ve sent you a router, you’ll need to set it up. Some providers do this for you. Others send you the router with instructions. This might depend on whether your place already had any internet connection before.</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Once the router’s set up, you can turn it on and begin you connection.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Before you use it to connect your devices, make sure you change your Wi-Fi name and password. The router will come with a standard name and password to start with. This is usually either on the router itself, or on the box it comes in. The name is what you’ll look for when you’re connecting your device. The password helps to keep it safe. So it’s a good idea to change the name and password to something that’s hard for anyone else to guess. Try and avoid names like ‘Flat number 14’s network’. And make your password long and strong. Try thinking of 3 or 4 random words, all joined together with some letters swapped for numbers</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0" indent="0">
              <a:buFont typeface="Arial" panose="020B0604020202020204" pitchFamily="34" charset="0"/>
              <a:buNone/>
            </a:pP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dirty="0"/>
          </a:p>
        </p:txBody>
      </p:sp>
    </p:spTree>
    <p:extLst>
      <p:ext uri="{BB962C8B-B14F-4D97-AF65-F5344CB8AC3E}">
        <p14:creationId xmlns:p14="http://schemas.microsoft.com/office/powerpoint/2010/main" val="21224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b="1" cap="all"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a:t>
            </a:r>
            <a:endPar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28600"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Share the Wi-Fi information with the learners (if not already done so)</a:t>
            </a:r>
          </a:p>
          <a:p>
            <a:pPr marL="228600" algn="l">
              <a:lnSpc>
                <a:spcPct val="107000"/>
              </a:lnSpc>
              <a:spcAft>
                <a:spcPts val="800"/>
              </a:spcAft>
            </a:pPr>
            <a:r>
              <a:rPr lang="en-GB" sz="1800" b="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Encourage the learners to follow along:</a:t>
            </a:r>
          </a:p>
          <a:p>
            <a:pPr marL="285750" indent="-285750" algn="l">
              <a:lnSpc>
                <a:spcPct val="107000"/>
              </a:lnSpc>
              <a:spcAft>
                <a:spcPts val="800"/>
              </a:spcAft>
              <a:buFont typeface="Arial" panose="020B0604020202020204" pitchFamily="34" charset="0"/>
              <a:buChar char="•"/>
            </a:pPr>
            <a:r>
              <a:rPr lang="en-GB" sz="1800" i="1"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So we’re going to connect to the Wi-Fi here, just to give you a feel for how to do this.</a:t>
            </a:r>
            <a:endPar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GB" sz="1800" b="1" i="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TRAINER NOTE: IF THEY’VE ALREADY DONE LESSON 1 OR HAVE EQUIVALENT KNOWLEDGE, YOU CAN FIRST ASK: WHO REMEMBERS WHERE THE SETTINGS ARE?</a:t>
            </a: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First, go to your device's settings and select Wi-Fi.</a:t>
            </a:r>
          </a:p>
          <a:p>
            <a:pPr marL="342900" lvl="0" indent="-342900" algn="l" rtl="0">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What networks can you see? When you’re using your home network, you’d look for the name you changed when you set up the router. </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Choose the Wi-Fi network you want to connect to.</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It will ask for a password – again, for your home network, this is when you put that long and strong password in. When you connect to your home network, you don’t usually have to do this every time – it will remember the network name and password and automatically connect in future. And it will do this for most other networks you connect to for that device – so you just need to give the password the first time you connect.</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r>
              <a:rPr lang="en-GB" sz="1800" i="1"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rPr>
              <a:t>Now you’re connected! You can check by looking for that Wi-Fi symbol on your device screen</a:t>
            </a: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marL="342900" lvl="0" indent="-342900" algn="l">
              <a:lnSpc>
                <a:spcPct val="107000"/>
              </a:lnSpc>
              <a:spcAft>
                <a:spcPts val="800"/>
              </a:spcAft>
              <a:buFont typeface="Arial" panose="020B0604020202020204" pitchFamily="34" charset="0"/>
              <a:buChar char="•"/>
              <a:tabLst>
                <a:tab pos="457200" algn="l"/>
              </a:tabLst>
            </a:pPr>
            <a:endParaRPr lang="en-GB" sz="1800" dirty="0">
              <a:solidFill>
                <a:srgbClr val="313233"/>
              </a:solidFill>
              <a:effectLst/>
              <a:latin typeface="Lloyds Bank Jack Light" panose="02000503040000020004" pitchFamily="50" charset="0"/>
              <a:ea typeface="Arial" panose="020B0604020202020204" pitchFamily="34" charset="0"/>
              <a:cs typeface="Times New Roman" panose="02020603050405020304" pitchFamily="18" charset="0"/>
            </a:endParaRPr>
          </a:p>
          <a:p>
            <a:pPr>
              <a:lnSpc>
                <a:spcPct val="115000"/>
              </a:lnSpc>
              <a:spcBef>
                <a:spcPts val="1400"/>
              </a:spcBef>
              <a:spcAft>
                <a:spcPts val="400"/>
              </a:spcAft>
            </a:pPr>
            <a:endParaRPr lang="en-GB" sz="1800" b="0" i="1" u="none" strike="noStrike" dirty="0">
              <a:effectLst/>
              <a:latin typeface="Lloyds Bank Jack" panose="02000503040000020004" pitchFamily="2" charset="77"/>
              <a:ea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dirty="0"/>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188374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28354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244753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232898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67447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321849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383253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microsoft.com/office/2018/10/relationships/comments" Target="../comments/modernComment_101_1424138A.xm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nchor="ctr"/>
          <a:lstStyle/>
          <a:p>
            <a:r>
              <a:rPr lang="en-GB" dirty="0">
                <a:solidFill>
                  <a:srgbClr val="05286A"/>
                </a:solidFill>
                <a:latin typeface="BoS Pill Gothic" panose="02000503030000020004" pitchFamily="2" charset="77"/>
              </a:rPr>
              <a:t>Co</a:t>
            </a:r>
            <a:r>
              <a:rPr lang="en-GB" dirty="0">
                <a:solidFill>
                  <a:srgbClr val="00084D"/>
                </a:solidFill>
                <a:latin typeface="BoS Pill Gothic" panose="02000503030000020004" pitchFamily="2" charset="77"/>
              </a:rPr>
              <a:t>nnec</a:t>
            </a:r>
            <a:r>
              <a:rPr lang="en-GB" dirty="0">
                <a:solidFill>
                  <a:srgbClr val="05286A"/>
                </a:solidFill>
                <a:latin typeface="BoS Pill Gothic" panose="02000503030000020004" pitchFamily="2" charset="77"/>
              </a:rPr>
              <a:t>ting to the internet</a:t>
            </a:r>
          </a:p>
        </p:txBody>
      </p:sp>
      <p:pic>
        <p:nvPicPr>
          <p:cNvPr id="7" name="Picture Placeholder 6">
            <a:extLst>
              <a:ext uri="{FF2B5EF4-FFF2-40B4-BE49-F238E27FC236}">
                <a16:creationId xmlns:a16="http://schemas.microsoft.com/office/drawing/2014/main" id="{B76CB290-3E5B-180B-5611-65782723DCC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
        <p:nvSpPr>
          <p:cNvPr id="3" name="TextBox 2">
            <a:extLst>
              <a:ext uri="{FF2B5EF4-FFF2-40B4-BE49-F238E27FC236}">
                <a16:creationId xmlns:a16="http://schemas.microsoft.com/office/drawing/2014/main" id="{7A62D565-77AF-64D4-5BC1-59D7DD454173}"/>
              </a:ext>
            </a:extLst>
          </p:cNvPr>
          <p:cNvSpPr txBox="1"/>
          <p:nvPr/>
        </p:nvSpPr>
        <p:spPr>
          <a:xfrm>
            <a:off x="4607169" y="-1723292"/>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548DB451-E4D3-740D-82C7-92839A165AE9}"/>
              </a:ext>
            </a:extLst>
          </p:cNvPr>
          <p:cNvSpPr txBox="1"/>
          <p:nvPr/>
        </p:nvSpPr>
        <p:spPr>
          <a:xfrm>
            <a:off x="2426677" y="-2567354"/>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07B69E2-773E-1547-A605-BC23066472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Staying safe on Wi-Fi</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Make your home Wi-Fi safe</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What is ‘public Wi-Fi’?</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Keep your data safe</a:t>
            </a:r>
          </a:p>
        </p:txBody>
      </p:sp>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a:xfrm>
            <a:off x="329236" y="3230377"/>
            <a:ext cx="5113130" cy="880759"/>
          </a:xfrm>
        </p:spPr>
        <p:txBody>
          <a:bodyPr/>
          <a:lstStyle/>
          <a:p>
            <a:r>
              <a:rPr lang="en-GB" sz="6600" dirty="0">
                <a:solidFill>
                  <a:srgbClr val="00084D"/>
                </a:solidFill>
                <a:latin typeface="BoS Pill Gothic" panose="02000503030000020004" pitchFamily="2" charset="77"/>
              </a:rPr>
              <a:t>Mobile data</a:t>
            </a:r>
          </a:p>
        </p:txBody>
      </p:sp>
      <p:pic>
        <p:nvPicPr>
          <p:cNvPr id="6" name="Picture Placeholder 5">
            <a:extLst>
              <a:ext uri="{FF2B5EF4-FFF2-40B4-BE49-F238E27FC236}">
                <a16:creationId xmlns:a16="http://schemas.microsoft.com/office/drawing/2014/main" id="{C1BE3B68-43D7-C5F4-28F7-5EC63A92085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xfrm>
            <a:off x="6619164" y="1685359"/>
            <a:ext cx="4913194" cy="4927482"/>
          </a:xfrm>
        </p:spPr>
      </p:pic>
    </p:spTree>
    <p:extLst>
      <p:ext uri="{BB962C8B-B14F-4D97-AF65-F5344CB8AC3E}">
        <p14:creationId xmlns:p14="http://schemas.microsoft.com/office/powerpoint/2010/main" val="8464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7D280D-6207-0D05-C780-30C1993E3614}"/>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What is mobile data?</a:t>
            </a:r>
          </a:p>
        </p:txBody>
      </p:sp>
      <p:sp>
        <p:nvSpPr>
          <p:cNvPr id="4" name="Text Placeholder 3">
            <a:extLst>
              <a:ext uri="{FF2B5EF4-FFF2-40B4-BE49-F238E27FC236}">
                <a16:creationId xmlns:a16="http://schemas.microsoft.com/office/drawing/2014/main" id="{84FB3500-146B-6E59-586F-2E3FA4677B8A}"/>
              </a:ext>
            </a:extLst>
          </p:cNvPr>
          <p:cNvSpPr>
            <a:spLocks noGrp="1"/>
          </p:cNvSpPr>
          <p:nvPr>
            <p:ph type="body" sz="quarter" idx="12"/>
          </p:nvPr>
        </p:nvSpPr>
        <p:spPr/>
        <p:txBody>
          <a:bodyPr lIns="91440" tIns="45720" rIns="91440" bIns="45720" anchor="ctr"/>
          <a:lstStyle/>
          <a:p>
            <a:r>
              <a:rPr lang="en-GB" b="1" dirty="0">
                <a:solidFill>
                  <a:srgbClr val="00084D"/>
                </a:solidFill>
                <a:latin typeface="Avenir Next LT Pro Demi" panose="020B0504020202020204" pitchFamily="34" charset="77"/>
              </a:rPr>
              <a:t>An alternative to Wi-Fi</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Mobile phone towers give coverage</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Phone packages, SIM cards and data </a:t>
            </a:r>
          </a:p>
        </p:txBody>
      </p:sp>
      <p:pic>
        <p:nvPicPr>
          <p:cNvPr id="15" name="Graphic 14">
            <a:extLst>
              <a:ext uri="{FF2B5EF4-FFF2-40B4-BE49-F238E27FC236}">
                <a16:creationId xmlns:a16="http://schemas.microsoft.com/office/drawing/2014/main" id="{5A7FE177-5C80-AFCD-C436-32F06728794B}"/>
              </a:ext>
            </a:extLst>
          </p:cNvPr>
          <p:cNvPicPr>
            <a:picLocks noChangeAspect="1"/>
          </p:cNvPicPr>
          <p:nvPr/>
        </p:nvPicPr>
        <p:blipFill rotWithShape="1">
          <a:blip r:embed="rId3">
            <a:extLst>
              <a:ext uri="{28A0092B-C50C-407E-A947-70E740481C1C}">
                <a14:useLocalDpi xmlns:a14="http://schemas.microsoft.com/office/drawing/2010/main" val="0"/>
              </a:ext>
            </a:extLst>
          </a:blip>
          <a:srcRect l="58298" t="44444" r="13854"/>
          <a:stretch/>
        </p:blipFill>
        <p:spPr>
          <a:xfrm>
            <a:off x="8878333" y="3281572"/>
            <a:ext cx="1729452" cy="3450232"/>
          </a:xfrm>
          <a:prstGeom prst="rect">
            <a:avLst/>
          </a:prstGeom>
        </p:spPr>
      </p:pic>
      <p:pic>
        <p:nvPicPr>
          <p:cNvPr id="16" name="Graphic 15">
            <a:extLst>
              <a:ext uri="{FF2B5EF4-FFF2-40B4-BE49-F238E27FC236}">
                <a16:creationId xmlns:a16="http://schemas.microsoft.com/office/drawing/2014/main" id="{4A9E563C-7571-513C-F790-7DB706E42300}"/>
              </a:ext>
            </a:extLst>
          </p:cNvPr>
          <p:cNvPicPr>
            <a:picLocks noChangeAspect="1"/>
          </p:cNvPicPr>
          <p:nvPr/>
        </p:nvPicPr>
        <p:blipFill rotWithShape="1">
          <a:blip r:embed="rId4">
            <a:extLst>
              <a:ext uri="{28A0092B-C50C-407E-A947-70E740481C1C}">
                <a14:useLocalDpi xmlns:a14="http://schemas.microsoft.com/office/drawing/2010/main" val="0"/>
              </a:ext>
            </a:extLst>
          </a:blip>
          <a:srcRect l="29282" t="4209" r="34106" b="70483"/>
          <a:stretch/>
        </p:blipFill>
        <p:spPr>
          <a:xfrm>
            <a:off x="9019015" y="2181369"/>
            <a:ext cx="1588770" cy="1100203"/>
          </a:xfrm>
          <a:prstGeom prst="rect">
            <a:avLst/>
          </a:prstGeom>
        </p:spPr>
      </p:pic>
    </p:spTree>
    <p:extLst>
      <p:ext uri="{BB962C8B-B14F-4D97-AF65-F5344CB8AC3E}">
        <p14:creationId xmlns:p14="http://schemas.microsoft.com/office/powerpoint/2010/main" val="7951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A143AAB-F246-50D4-DB7F-EF4B84494C1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What are the benefits?</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Convenient</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Accessible</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Secure</a:t>
            </a:r>
          </a:p>
        </p:txBody>
      </p:sp>
    </p:spTree>
    <p:extLst>
      <p:ext uri="{BB962C8B-B14F-4D97-AF65-F5344CB8AC3E}">
        <p14:creationId xmlns:p14="http://schemas.microsoft.com/office/powerpoint/2010/main" val="391766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3875609-3956-5017-FDC7-11FEDA0E80D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6" name="Text Placeholder 5">
            <a:extLst>
              <a:ext uri="{FF2B5EF4-FFF2-40B4-BE49-F238E27FC236}">
                <a16:creationId xmlns:a16="http://schemas.microsoft.com/office/drawing/2014/main" id="{01B91847-A71E-2538-FB9C-5C32339627E9}"/>
              </a:ext>
            </a:extLst>
          </p:cNvPr>
          <p:cNvSpPr>
            <a:spLocks noGrp="1"/>
          </p:cNvSpPr>
          <p:nvPr>
            <p:ph type="body" sz="quarter" idx="11"/>
          </p:nvPr>
        </p:nvSpPr>
        <p:spPr/>
        <p:txBody>
          <a:bodyPr/>
          <a:lstStyle/>
          <a:p>
            <a:r>
              <a:rPr lang="en-US" dirty="0">
                <a:solidFill>
                  <a:srgbClr val="00084D"/>
                </a:solidFill>
                <a:latin typeface="BoS Pill Gothic" panose="02000503030000020004" pitchFamily="2" charset="77"/>
              </a:rPr>
              <a:t>Mobile data costs</a:t>
            </a:r>
          </a:p>
        </p:txBody>
      </p:sp>
      <p:sp>
        <p:nvSpPr>
          <p:cNvPr id="7" name="Text Placeholder 6">
            <a:extLst>
              <a:ext uri="{FF2B5EF4-FFF2-40B4-BE49-F238E27FC236}">
                <a16:creationId xmlns:a16="http://schemas.microsoft.com/office/drawing/2014/main" id="{BEDE7126-6A5B-A2DD-369D-B964D7719011}"/>
              </a:ext>
            </a:extLst>
          </p:cNvPr>
          <p:cNvSpPr>
            <a:spLocks noGrp="1"/>
          </p:cNvSpPr>
          <p:nvPr>
            <p:ph type="body" sz="quarter" idx="12"/>
          </p:nvPr>
        </p:nvSpPr>
        <p:spPr/>
        <p:txBody>
          <a:bodyPr/>
          <a:lstStyle/>
          <a:p>
            <a:r>
              <a:rPr lang="en-US" b="1" dirty="0">
                <a:solidFill>
                  <a:srgbClr val="00084D"/>
                </a:solidFill>
                <a:latin typeface="Avenir Next LT Pro Demi" panose="020B0504020202020204" pitchFamily="34" charset="77"/>
              </a:rPr>
              <a:t>Data plans</a:t>
            </a:r>
          </a:p>
          <a:p>
            <a:endParaRPr lang="en-US" b="1" dirty="0">
              <a:solidFill>
                <a:srgbClr val="00084D"/>
              </a:solidFill>
              <a:latin typeface="Avenir Next LT Pro Demi" panose="020B0504020202020204" pitchFamily="34" charset="77"/>
            </a:endParaRPr>
          </a:p>
          <a:p>
            <a:r>
              <a:rPr lang="en-US" b="1" dirty="0">
                <a:solidFill>
                  <a:srgbClr val="00084D"/>
                </a:solidFill>
                <a:latin typeface="Avenir Next LT Pro Demi" panose="020B0504020202020204" pitchFamily="34" charset="77"/>
              </a:rPr>
              <a:t>Usage</a:t>
            </a:r>
          </a:p>
          <a:p>
            <a:endParaRPr lang="en-US" b="1" dirty="0">
              <a:solidFill>
                <a:srgbClr val="00084D"/>
              </a:solidFill>
              <a:latin typeface="Avenir Next LT Pro Demi" panose="020B0504020202020204" pitchFamily="34" charset="77"/>
            </a:endParaRPr>
          </a:p>
          <a:p>
            <a:r>
              <a:rPr lang="en-US" b="1" dirty="0">
                <a:solidFill>
                  <a:srgbClr val="00084D"/>
                </a:solidFill>
                <a:latin typeface="Avenir Next LT Pro Demi" panose="020B0504020202020204" pitchFamily="34" charset="77"/>
              </a:rPr>
              <a:t>Roaming charges</a:t>
            </a:r>
          </a:p>
        </p:txBody>
      </p:sp>
    </p:spTree>
    <p:extLst>
      <p:ext uri="{BB962C8B-B14F-4D97-AF65-F5344CB8AC3E}">
        <p14:creationId xmlns:p14="http://schemas.microsoft.com/office/powerpoint/2010/main" val="374543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C264AC8-F9A9-3FA4-34AA-9CA09F6FECB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BA965C15-EC4D-F59B-EE69-3EFA31973211}"/>
              </a:ext>
            </a:extLst>
          </p:cNvPr>
          <p:cNvSpPr>
            <a:spLocks noGrp="1"/>
          </p:cNvSpPr>
          <p:nvPr>
            <p:ph type="body" sz="quarter" idx="11"/>
          </p:nvPr>
        </p:nvSpPr>
        <p:spPr/>
        <p:txBody>
          <a:bodyPr/>
          <a:lstStyle/>
          <a:p>
            <a:r>
              <a:rPr lang="en-US" dirty="0">
                <a:solidFill>
                  <a:srgbClr val="00084D"/>
                </a:solidFill>
                <a:latin typeface="BoS Pill Gothic" panose="02000503030000020004" pitchFamily="2" charset="77"/>
              </a:rPr>
              <a:t>Mobile data coverage</a:t>
            </a:r>
          </a:p>
        </p:txBody>
      </p:sp>
      <p:sp>
        <p:nvSpPr>
          <p:cNvPr id="7" name="Text Placeholder 6">
            <a:extLst>
              <a:ext uri="{FF2B5EF4-FFF2-40B4-BE49-F238E27FC236}">
                <a16:creationId xmlns:a16="http://schemas.microsoft.com/office/drawing/2014/main" id="{A520A8A3-AF96-0687-1AA7-50B235F946F7}"/>
              </a:ext>
            </a:extLst>
          </p:cNvPr>
          <p:cNvSpPr>
            <a:spLocks noGrp="1"/>
          </p:cNvSpPr>
          <p:nvPr>
            <p:ph type="body" sz="quarter" idx="12"/>
          </p:nvPr>
        </p:nvSpPr>
        <p:spPr>
          <a:xfrm>
            <a:off x="4697368" y="2000840"/>
            <a:ext cx="7310602" cy="3920345"/>
          </a:xfrm>
        </p:spPr>
        <p:txBody>
          <a:bodyPr lIns="91440" tIns="45720" rIns="91440" bIns="45720" anchor="ctr"/>
          <a:lstStyle/>
          <a:p>
            <a:r>
              <a:rPr lang="en-US" b="1" dirty="0">
                <a:solidFill>
                  <a:srgbClr val="00084D"/>
                </a:solidFill>
                <a:latin typeface="Avenir Next LT Pro Demi" panose="020B0504020202020204" pitchFamily="34" charset="77"/>
              </a:rPr>
              <a:t>Availability can vary by area</a:t>
            </a:r>
          </a:p>
          <a:p>
            <a:endParaRPr lang="en-US" b="1" dirty="0">
              <a:solidFill>
                <a:srgbClr val="00084D"/>
              </a:solidFill>
              <a:latin typeface="Avenir Next LT Pro Demi" panose="020B0504020202020204" pitchFamily="34" charset="77"/>
            </a:endParaRPr>
          </a:p>
          <a:p>
            <a:r>
              <a:rPr lang="en-US" b="1" dirty="0">
                <a:solidFill>
                  <a:srgbClr val="00084D"/>
                </a:solidFill>
                <a:latin typeface="Avenir Next LT Pro Demi" panose="020B0504020202020204" pitchFamily="34" charset="77"/>
              </a:rPr>
              <a:t>Coverage maps and the </a:t>
            </a:r>
            <a:r>
              <a:rPr lang="en-US" b="1" dirty="0" err="1">
                <a:solidFill>
                  <a:srgbClr val="00084D"/>
                </a:solidFill>
                <a:latin typeface="Avenir Next LT Pro Demi" panose="020B0504020202020204" pitchFamily="34" charset="77"/>
              </a:rPr>
              <a:t>Signalchecker</a:t>
            </a:r>
            <a:r>
              <a:rPr lang="en-US" b="1" dirty="0">
                <a:solidFill>
                  <a:srgbClr val="00084D"/>
                </a:solidFill>
                <a:latin typeface="Avenir Next LT Pro Demi" panose="020B0504020202020204" pitchFamily="34" charset="77"/>
              </a:rPr>
              <a:t> site</a:t>
            </a:r>
          </a:p>
        </p:txBody>
      </p:sp>
    </p:spTree>
    <p:extLst>
      <p:ext uri="{BB962C8B-B14F-4D97-AF65-F5344CB8AC3E}">
        <p14:creationId xmlns:p14="http://schemas.microsoft.com/office/powerpoint/2010/main" val="97742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Mobile data vs. Wi-Fi</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a:xfrm>
            <a:off x="741759" y="2000838"/>
            <a:ext cx="6498795" cy="3920345"/>
          </a:xfrm>
        </p:spPr>
        <p:txBody>
          <a:bodyPr/>
          <a:lstStyle/>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Is there a Wi-Fi network available?</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Speed and reliability</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Cost</a:t>
            </a:r>
          </a:p>
          <a:p>
            <a:pPr marL="457200" indent="-457200">
              <a:buClr>
                <a:srgbClr val="00084D"/>
              </a:buClr>
              <a:buFont typeface="Arial" panose="020B0604020202020204" pitchFamily="34" charset="0"/>
              <a:buChar char="•"/>
            </a:pPr>
            <a:r>
              <a:rPr lang="en-GB" b="1" dirty="0">
                <a:solidFill>
                  <a:srgbClr val="00084D"/>
                </a:solidFill>
                <a:latin typeface="Avenir Next LT Pro Demi" panose="020B0504020202020204" pitchFamily="34" charset="77"/>
              </a:rPr>
              <a:t>Security</a:t>
            </a:r>
          </a:p>
          <a:p>
            <a:pPr marL="457200" indent="-457200">
              <a:buFont typeface="Arial" panose="020B0604020202020204" pitchFamily="34" charset="0"/>
              <a:buChar char="•"/>
            </a:pPr>
            <a:endParaRPr lang="en-GB" b="1" dirty="0">
              <a:solidFill>
                <a:srgbClr val="00084D"/>
              </a:solidFill>
              <a:latin typeface="Avenir Next LT Pro Demi" panose="020B0504020202020204" pitchFamily="34" charset="77"/>
            </a:endParaRPr>
          </a:p>
        </p:txBody>
      </p:sp>
      <p:pic>
        <p:nvPicPr>
          <p:cNvPr id="7" name="Picture Placeholder 6">
            <a:extLst>
              <a:ext uri="{FF2B5EF4-FFF2-40B4-BE49-F238E27FC236}">
                <a16:creationId xmlns:a16="http://schemas.microsoft.com/office/drawing/2014/main" id="{2DC970C7-4640-C1F1-407B-B4BEBC3614A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830901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DACDDE-036B-318F-8B5F-9E8C05E05A3C}"/>
              </a:ext>
            </a:extLst>
          </p:cNvPr>
          <p:cNvSpPr>
            <a:spLocks noGrp="1"/>
          </p:cNvSpPr>
          <p:nvPr>
            <p:ph type="body" sz="quarter" idx="11"/>
          </p:nvPr>
        </p:nvSpPr>
        <p:spPr>
          <a:xfrm>
            <a:off x="318679" y="3429000"/>
            <a:ext cx="7201237" cy="880759"/>
          </a:xfrm>
        </p:spPr>
        <p:txBody>
          <a:bodyPr/>
          <a:lstStyle/>
          <a:p>
            <a:r>
              <a:rPr lang="en-US" sz="6600" dirty="0">
                <a:solidFill>
                  <a:srgbClr val="00084D"/>
                </a:solidFill>
                <a:latin typeface="BoS Pill Gothic" panose="02000503030000020004" pitchFamily="2" charset="77"/>
              </a:rPr>
              <a:t>Using the internet</a:t>
            </a:r>
          </a:p>
        </p:txBody>
      </p:sp>
      <p:pic>
        <p:nvPicPr>
          <p:cNvPr id="10" name="Picture Placeholder 9">
            <a:extLst>
              <a:ext uri="{FF2B5EF4-FFF2-40B4-BE49-F238E27FC236}">
                <a16:creationId xmlns:a16="http://schemas.microsoft.com/office/drawing/2014/main" id="{CE05312C-C1F2-B2A1-BE7B-465A55F9BCA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xfrm>
            <a:off x="7470128" y="2000841"/>
            <a:ext cx="3908977" cy="3920345"/>
          </a:xfrm>
        </p:spPr>
      </p:pic>
    </p:spTree>
    <p:extLst>
      <p:ext uri="{BB962C8B-B14F-4D97-AF65-F5344CB8AC3E}">
        <p14:creationId xmlns:p14="http://schemas.microsoft.com/office/powerpoint/2010/main" val="61453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053DFA-F3EF-43D4-D282-533FFB975E89}"/>
              </a:ext>
            </a:extLst>
          </p:cNvPr>
          <p:cNvSpPr>
            <a:spLocks noGrp="1"/>
          </p:cNvSpPr>
          <p:nvPr>
            <p:ph type="body" sz="quarter" idx="11"/>
          </p:nvPr>
        </p:nvSpPr>
        <p:spPr/>
        <p:txBody>
          <a:bodyPr/>
          <a:lstStyle/>
          <a:p>
            <a:r>
              <a:rPr lang="en-US" dirty="0">
                <a:solidFill>
                  <a:srgbClr val="00084D"/>
                </a:solidFill>
                <a:latin typeface="BoS Pill Gothic" panose="02000503030000020004" pitchFamily="2" charset="77"/>
              </a:rPr>
              <a:t>Web browsers</a:t>
            </a:r>
          </a:p>
        </p:txBody>
      </p:sp>
      <p:sp>
        <p:nvSpPr>
          <p:cNvPr id="7" name="Text Placeholder 6">
            <a:extLst>
              <a:ext uri="{FF2B5EF4-FFF2-40B4-BE49-F238E27FC236}">
                <a16:creationId xmlns:a16="http://schemas.microsoft.com/office/drawing/2014/main" id="{6EC0EB38-6883-A15F-E40A-373086301257}"/>
              </a:ext>
            </a:extLst>
          </p:cNvPr>
          <p:cNvSpPr>
            <a:spLocks noGrp="1"/>
          </p:cNvSpPr>
          <p:nvPr>
            <p:ph type="body" sz="quarter" idx="12"/>
          </p:nvPr>
        </p:nvSpPr>
        <p:spPr/>
        <p:txBody>
          <a:bodyPr/>
          <a:lstStyle/>
          <a:p>
            <a:r>
              <a:rPr lang="en-US" b="1" dirty="0">
                <a:solidFill>
                  <a:srgbClr val="00084D"/>
                </a:solidFill>
                <a:latin typeface="Avenir Next LT Pro Demi" panose="020B0504020202020204" pitchFamily="34" charset="77"/>
              </a:rPr>
              <a:t>Popular web browsers</a:t>
            </a:r>
          </a:p>
          <a:p>
            <a:endParaRPr lang="en-US" b="1" dirty="0">
              <a:solidFill>
                <a:srgbClr val="00084D"/>
              </a:solidFill>
              <a:latin typeface="Avenir Next LT Pro Demi" panose="020B0504020202020204" pitchFamily="34" charset="77"/>
            </a:endParaRPr>
          </a:p>
          <a:p>
            <a:r>
              <a:rPr lang="en-US" b="1" dirty="0">
                <a:solidFill>
                  <a:srgbClr val="00084D"/>
                </a:solidFill>
                <a:latin typeface="Avenir Next LT Pro Demi" panose="020B0504020202020204" pitchFamily="34" charset="77"/>
              </a:rPr>
              <a:t>How to find and use a browser</a:t>
            </a:r>
          </a:p>
        </p:txBody>
      </p:sp>
      <p:pic>
        <p:nvPicPr>
          <p:cNvPr id="8" name="Picture Placeholder 7">
            <a:extLst>
              <a:ext uri="{FF2B5EF4-FFF2-40B4-BE49-F238E27FC236}">
                <a16:creationId xmlns:a16="http://schemas.microsoft.com/office/drawing/2014/main" id="{D7EF038C-3B72-3C9A-E052-326C7618D3F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403427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B916FB-43EA-1C5D-08E7-2A8658E105AE}"/>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Search engines</a:t>
            </a:r>
          </a:p>
        </p:txBody>
      </p:sp>
      <p:sp>
        <p:nvSpPr>
          <p:cNvPr id="4" name="Text Placeholder 3">
            <a:extLst>
              <a:ext uri="{FF2B5EF4-FFF2-40B4-BE49-F238E27FC236}">
                <a16:creationId xmlns:a16="http://schemas.microsoft.com/office/drawing/2014/main" id="{CC7EA8A1-1BF7-2417-CC59-8C4D8AA4DFE2}"/>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A tool from your browser</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Ask a question or find a website</a:t>
            </a:r>
          </a:p>
        </p:txBody>
      </p:sp>
      <p:pic>
        <p:nvPicPr>
          <p:cNvPr id="10" name="Picture Placeholder 9">
            <a:extLst>
              <a:ext uri="{FF2B5EF4-FFF2-40B4-BE49-F238E27FC236}">
                <a16:creationId xmlns:a16="http://schemas.microsoft.com/office/drawing/2014/main" id="{5298A990-EEDE-18FC-39E6-4E8E7860233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57657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83CC1DC4-130B-20E6-2B02-39DB6C470F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9C25D18B-CEA9-E13D-D471-A5E044642A00}"/>
              </a:ext>
            </a:extLst>
          </p:cNvPr>
          <p:cNvSpPr>
            <a:spLocks noGrp="1"/>
          </p:cNvSpPr>
          <p:nvPr>
            <p:ph type="body" sz="quarter" idx="11"/>
          </p:nvPr>
        </p:nvSpPr>
        <p:spPr/>
        <p:txBody>
          <a:bodyPr/>
          <a:lstStyle/>
          <a:p>
            <a:r>
              <a:rPr lang="en-US">
                <a:solidFill>
                  <a:srgbClr val="00084D"/>
                </a:solidFill>
                <a:latin typeface="BoS Pill Gothic" panose="02000503030000020004" pitchFamily="2" charset="77"/>
              </a:rPr>
              <a:t>Safe browsing tips</a:t>
            </a:r>
          </a:p>
        </p:txBody>
      </p:sp>
      <p:sp>
        <p:nvSpPr>
          <p:cNvPr id="7" name="Text Placeholder 6">
            <a:extLst>
              <a:ext uri="{FF2B5EF4-FFF2-40B4-BE49-F238E27FC236}">
                <a16:creationId xmlns:a16="http://schemas.microsoft.com/office/drawing/2014/main" id="{67FB2EE9-3A42-3AB1-FB97-2D78B2272241}"/>
              </a:ext>
            </a:extLst>
          </p:cNvPr>
          <p:cNvSpPr>
            <a:spLocks noGrp="1"/>
          </p:cNvSpPr>
          <p:nvPr>
            <p:ph type="body" sz="quarter" idx="12"/>
          </p:nvPr>
        </p:nvSpPr>
        <p:spPr/>
        <p:txBody>
          <a:bodyPr/>
          <a:lstStyle/>
          <a:p>
            <a:pPr marL="457200" indent="-457200">
              <a:buClr>
                <a:srgbClr val="00084D"/>
              </a:buClr>
              <a:buFont typeface="Wingdings" pitchFamily="2" charset="2"/>
              <a:buChar char="ü"/>
            </a:pPr>
            <a:r>
              <a:rPr lang="en-US" b="1" dirty="0">
                <a:solidFill>
                  <a:srgbClr val="00084D"/>
                </a:solidFill>
                <a:latin typeface="Avenir Next LT Pro Demi" panose="020B0504020202020204" pitchFamily="34" charset="77"/>
              </a:rPr>
              <a:t>Look for the padlock and ‘https’</a:t>
            </a:r>
          </a:p>
          <a:p>
            <a:pPr marL="457200" indent="-457200">
              <a:buClr>
                <a:srgbClr val="00084D"/>
              </a:buClr>
              <a:buFont typeface="Wingdings" pitchFamily="2" charset="2"/>
              <a:buChar char="ü"/>
            </a:pPr>
            <a:r>
              <a:rPr lang="en-US" b="1" dirty="0">
                <a:solidFill>
                  <a:srgbClr val="00084D"/>
                </a:solidFill>
                <a:latin typeface="Avenir Next LT Pro Demi" panose="020B0504020202020204" pitchFamily="34" charset="77"/>
              </a:rPr>
              <a:t>Use your browser’s security tools</a:t>
            </a:r>
          </a:p>
          <a:p>
            <a:pPr marL="457200" indent="-457200">
              <a:buClr>
                <a:srgbClr val="00084D"/>
              </a:buClr>
              <a:buFont typeface="Wingdings" pitchFamily="2" charset="2"/>
              <a:buChar char="ü"/>
            </a:pPr>
            <a:r>
              <a:rPr lang="en-US" b="1" dirty="0">
                <a:solidFill>
                  <a:srgbClr val="00084D"/>
                </a:solidFill>
                <a:latin typeface="Avenir Next LT Pro Demi" panose="020B0504020202020204" pitchFamily="34" charset="77"/>
              </a:rPr>
              <a:t>Create strong passwords</a:t>
            </a:r>
          </a:p>
          <a:p>
            <a:pPr marL="457200" indent="-457200">
              <a:buClr>
                <a:srgbClr val="00084D"/>
              </a:buClr>
              <a:buFont typeface="Wingdings" pitchFamily="2" charset="2"/>
              <a:buChar char="ü"/>
            </a:pPr>
            <a:r>
              <a:rPr lang="en-US" b="1" dirty="0">
                <a:solidFill>
                  <a:srgbClr val="00084D"/>
                </a:solidFill>
                <a:latin typeface="Avenir Next LT Pro Demi" panose="020B0504020202020204" pitchFamily="34" charset="77"/>
              </a:rPr>
              <a:t>Think before you click</a:t>
            </a:r>
          </a:p>
        </p:txBody>
      </p:sp>
    </p:spTree>
    <p:extLst>
      <p:ext uri="{BB962C8B-B14F-4D97-AF65-F5344CB8AC3E}">
        <p14:creationId xmlns:p14="http://schemas.microsoft.com/office/powerpoint/2010/main" val="38404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ED4B892-147B-AD94-290B-81E74A8FB7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9" name="Text Placeholder 8">
            <a:extLst>
              <a:ext uri="{FF2B5EF4-FFF2-40B4-BE49-F238E27FC236}">
                <a16:creationId xmlns:a16="http://schemas.microsoft.com/office/drawing/2014/main" id="{9887701E-5B75-35EE-468A-9CB57AA04FD0}"/>
              </a:ext>
            </a:extLst>
          </p:cNvPr>
          <p:cNvSpPr>
            <a:spLocks noGrp="1"/>
          </p:cNvSpPr>
          <p:nvPr>
            <p:ph type="body" sz="quarter" idx="11"/>
          </p:nvPr>
        </p:nvSpPr>
        <p:spPr/>
        <p:txBody>
          <a:bodyPr/>
          <a:lstStyle/>
          <a:p>
            <a:r>
              <a:rPr lang="en-US" dirty="0">
                <a:solidFill>
                  <a:srgbClr val="00084D"/>
                </a:solidFill>
                <a:latin typeface="BoS Pill Gothic" panose="02000503030000020004" pitchFamily="2" charset="77"/>
              </a:rPr>
              <a:t>Favourites and bookmarks</a:t>
            </a:r>
          </a:p>
        </p:txBody>
      </p:sp>
      <p:sp>
        <p:nvSpPr>
          <p:cNvPr id="10" name="Text Placeholder 9">
            <a:extLst>
              <a:ext uri="{FF2B5EF4-FFF2-40B4-BE49-F238E27FC236}">
                <a16:creationId xmlns:a16="http://schemas.microsoft.com/office/drawing/2014/main" id="{38526017-425E-4D63-8708-B76ED4656AED}"/>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What are favourites and bookmarks?</a:t>
            </a:r>
          </a:p>
          <a:p>
            <a:r>
              <a:rPr lang="en-GB" b="1" dirty="0">
                <a:solidFill>
                  <a:srgbClr val="00084D"/>
                </a:solidFill>
                <a:latin typeface="Avenir Next LT Pro Demi" panose="020B0504020202020204" pitchFamily="34" charset="77"/>
              </a:rPr>
              <a:t> </a:t>
            </a:r>
          </a:p>
          <a:p>
            <a:r>
              <a:rPr lang="en-GB" b="1" dirty="0">
                <a:solidFill>
                  <a:srgbClr val="00084D"/>
                </a:solidFill>
                <a:latin typeface="Avenir Next LT Pro Demi" panose="020B0504020202020204" pitchFamily="34" charset="77"/>
              </a:rPr>
              <a:t>How to save your favourite site</a:t>
            </a:r>
            <a:endParaRPr lang="en-US" b="1" dirty="0">
              <a:solidFill>
                <a:srgbClr val="00084D"/>
              </a:solidFill>
              <a:latin typeface="Avenir Next LT Pro Demi" panose="020B0504020202020204" pitchFamily="34" charset="77"/>
            </a:endParaRPr>
          </a:p>
        </p:txBody>
      </p:sp>
    </p:spTree>
    <p:extLst>
      <p:ext uri="{BB962C8B-B14F-4D97-AF65-F5344CB8AC3E}">
        <p14:creationId xmlns:p14="http://schemas.microsoft.com/office/powerpoint/2010/main" val="156214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88DD1-001C-B16B-AF38-13AF3AF07CD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EA5D3219-7523-6D75-18BD-D7D3D24FD33E}"/>
              </a:ext>
            </a:extLst>
          </p:cNvPr>
          <p:cNvSpPr>
            <a:spLocks noGrp="1"/>
          </p:cNvSpPr>
          <p:nvPr>
            <p:ph type="body" sz="quarter" idx="11"/>
          </p:nvPr>
        </p:nvSpPr>
        <p:spPr/>
        <p:txBody>
          <a:bodyPr/>
          <a:lstStyle/>
          <a:p>
            <a:r>
              <a:rPr lang="en-US" dirty="0">
                <a:solidFill>
                  <a:srgbClr val="00084D"/>
                </a:solidFill>
                <a:latin typeface="BoS Pill Gothic" panose="02000503030000020004" pitchFamily="2" charset="77"/>
              </a:rPr>
              <a:t>Activity: Explore the Web</a:t>
            </a:r>
          </a:p>
        </p:txBody>
      </p:sp>
      <p:sp>
        <p:nvSpPr>
          <p:cNvPr id="7" name="Text Placeholder 6">
            <a:extLst>
              <a:ext uri="{FF2B5EF4-FFF2-40B4-BE49-F238E27FC236}">
                <a16:creationId xmlns:a16="http://schemas.microsoft.com/office/drawing/2014/main" id="{6A4EC618-1EA8-3E12-FF56-F64B86716768}"/>
              </a:ext>
            </a:extLst>
          </p:cNvPr>
          <p:cNvSpPr>
            <a:spLocks noGrp="1"/>
          </p:cNvSpPr>
          <p:nvPr>
            <p:ph type="body" sz="quarter" idx="12"/>
          </p:nvPr>
        </p:nvSpPr>
        <p:spPr/>
        <p:txBody>
          <a:bodyPr/>
          <a:lstStyle/>
          <a:p>
            <a:pPr marL="514350" indent="-514350">
              <a:lnSpc>
                <a:spcPct val="150000"/>
              </a:lnSpc>
              <a:buClr>
                <a:srgbClr val="00084D"/>
              </a:buClr>
              <a:buFont typeface="+mj-lt"/>
              <a:buAutoNum type="arabicPeriod"/>
            </a:pPr>
            <a:r>
              <a:rPr lang="en-US" b="1" dirty="0">
                <a:solidFill>
                  <a:srgbClr val="00084D"/>
                </a:solidFill>
                <a:latin typeface="Avenir Next LT Pro Demi" panose="020B0504020202020204" pitchFamily="34" charset="77"/>
              </a:rPr>
              <a:t>Open your browser</a:t>
            </a:r>
          </a:p>
          <a:p>
            <a:pPr marL="514350" indent="-514350">
              <a:lnSpc>
                <a:spcPct val="150000"/>
              </a:lnSpc>
              <a:buClr>
                <a:srgbClr val="00084D"/>
              </a:buClr>
              <a:buFont typeface="+mj-lt"/>
              <a:buAutoNum type="arabicPeriod"/>
            </a:pPr>
            <a:r>
              <a:rPr lang="en-US" b="1" dirty="0">
                <a:solidFill>
                  <a:srgbClr val="00084D"/>
                </a:solidFill>
                <a:latin typeface="Avenir Next LT Pro Demi" panose="020B0504020202020204" pitchFamily="34" charset="77"/>
              </a:rPr>
              <a:t>Find the search bar</a:t>
            </a:r>
          </a:p>
          <a:p>
            <a:pPr marL="514350" indent="-514350">
              <a:lnSpc>
                <a:spcPct val="150000"/>
              </a:lnSpc>
              <a:buClr>
                <a:srgbClr val="00084D"/>
              </a:buClr>
              <a:buFont typeface="+mj-lt"/>
              <a:buAutoNum type="arabicPeriod"/>
            </a:pPr>
            <a:r>
              <a:rPr lang="en-US" b="1" dirty="0">
                <a:solidFill>
                  <a:srgbClr val="00084D"/>
                </a:solidFill>
                <a:latin typeface="Avenir Next LT Pro Demi" panose="020B0504020202020204" pitchFamily="34" charset="77"/>
              </a:rPr>
              <a:t>Type what you need</a:t>
            </a:r>
          </a:p>
          <a:p>
            <a:pPr marL="514350" indent="-514350">
              <a:lnSpc>
                <a:spcPct val="150000"/>
              </a:lnSpc>
              <a:buClr>
                <a:srgbClr val="00084D"/>
              </a:buClr>
              <a:buFont typeface="+mj-lt"/>
              <a:buAutoNum type="arabicPeriod"/>
            </a:pPr>
            <a:r>
              <a:rPr lang="en-US" b="1" dirty="0">
                <a:solidFill>
                  <a:srgbClr val="00084D"/>
                </a:solidFill>
                <a:latin typeface="Avenir Next LT Pro Demi" panose="020B0504020202020204" pitchFamily="34" charset="77"/>
              </a:rPr>
              <a:t>See the results</a:t>
            </a:r>
          </a:p>
          <a:p>
            <a:pPr marL="514350" indent="-514350">
              <a:lnSpc>
                <a:spcPct val="150000"/>
              </a:lnSpc>
              <a:buClr>
                <a:srgbClr val="00084D"/>
              </a:buClr>
              <a:buFont typeface="+mj-lt"/>
              <a:buAutoNum type="arabicPeriod"/>
            </a:pPr>
            <a:r>
              <a:rPr lang="en-US" b="1" dirty="0">
                <a:solidFill>
                  <a:srgbClr val="00084D"/>
                </a:solidFill>
                <a:latin typeface="Avenir Next LT Pro Demi" panose="020B0504020202020204" pitchFamily="34" charset="77"/>
              </a:rPr>
              <a:t>Decide where to go</a:t>
            </a:r>
          </a:p>
        </p:txBody>
      </p:sp>
    </p:spTree>
    <p:extLst>
      <p:ext uri="{BB962C8B-B14F-4D97-AF65-F5344CB8AC3E}">
        <p14:creationId xmlns:p14="http://schemas.microsoft.com/office/powerpoint/2010/main" val="2385539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64669" y="460852"/>
            <a:ext cx="8883501" cy="880759"/>
          </a:xfrm>
        </p:spPr>
        <p:txBody>
          <a:bodyPr lIns="91440" tIns="45720" rIns="91440" bIns="45720" anchor="t"/>
          <a:lstStyle/>
          <a:p>
            <a:r>
              <a:rPr lang="en-GB" dirty="0">
                <a:solidFill>
                  <a:srgbClr val="00084D"/>
                </a:solidFill>
                <a:latin typeface="BoS Pill Gothic" panose="02000503030000020004" pitchFamily="2" charset="77"/>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00084D"/>
              </a:buClr>
            </a:pPr>
            <a:r>
              <a:rPr lang="en-GB" b="1" dirty="0">
                <a:solidFill>
                  <a:srgbClr val="00084D"/>
                </a:solidFill>
                <a:latin typeface="Avenir Next LT Pro Demi" panose="020B0504020202020204" pitchFamily="34" charset="77"/>
              </a:rPr>
              <a:t>Explored what we mean by 'the internet’</a:t>
            </a:r>
          </a:p>
          <a:p>
            <a:pPr>
              <a:buClr>
                <a:srgbClr val="00084D"/>
              </a:buClr>
            </a:pPr>
            <a:r>
              <a:rPr lang="en-GB" b="1" dirty="0">
                <a:solidFill>
                  <a:srgbClr val="00084D"/>
                </a:solidFill>
                <a:latin typeface="Avenir Next LT Pro Demi" panose="020B0504020202020204" pitchFamily="34" charset="77"/>
              </a:rPr>
              <a:t>Connected to Wi-Fi</a:t>
            </a:r>
          </a:p>
          <a:p>
            <a:pPr>
              <a:buClr>
                <a:srgbClr val="00084D"/>
              </a:buClr>
            </a:pPr>
            <a:r>
              <a:rPr lang="en-GB" b="1" dirty="0">
                <a:solidFill>
                  <a:srgbClr val="00084D"/>
                </a:solidFill>
                <a:latin typeface="Avenir Next LT Pro Demi" panose="020B0504020202020204" pitchFamily="34" charset="77"/>
              </a:rPr>
              <a:t>Opened and used a browser</a:t>
            </a:r>
          </a:p>
          <a:p>
            <a:pPr>
              <a:buClr>
                <a:srgbClr val="00084D"/>
              </a:buClr>
            </a:pPr>
            <a:r>
              <a:rPr lang="en-GB" b="1" dirty="0">
                <a:solidFill>
                  <a:srgbClr val="00084D"/>
                </a:solidFill>
                <a:latin typeface="Avenir Next LT Pro Demi" panose="020B0504020202020204" pitchFamily="34" charset="77"/>
              </a:rPr>
              <a:t>Searched for information</a:t>
            </a:r>
          </a:p>
          <a:p>
            <a:pPr>
              <a:buClr>
                <a:srgbClr val="00084D"/>
              </a:buClr>
            </a:pPr>
            <a:r>
              <a:rPr lang="en-GB" b="1" dirty="0">
                <a:solidFill>
                  <a:srgbClr val="00084D"/>
                </a:solidFill>
                <a:latin typeface="Avenir Next LT Pro Demi" panose="020B0504020202020204" pitchFamily="34" charset="77"/>
              </a:rPr>
              <a:t>Kept safe when browsing and searching</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qr code on a white background&#10;&#10;Description automatically generated">
            <a:extLst>
              <a:ext uri="{FF2B5EF4-FFF2-40B4-BE49-F238E27FC236}">
                <a16:creationId xmlns:a16="http://schemas.microsoft.com/office/drawing/2014/main" id="{A0F52845-D2A6-A00E-5A55-15D9E11F94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2" r="142"/>
          <a:stretch>
            <a:fillRect/>
          </a:stretch>
        </p:blipFill>
        <p:spPr>
          <a:xfrm>
            <a:off x="1147491" y="2528208"/>
            <a:ext cx="997755" cy="1000657"/>
          </a:xfrm>
        </p:spPr>
      </p:pic>
      <p:sp>
        <p:nvSpPr>
          <p:cNvPr id="3" name="Text Placeholder 2">
            <a:extLst>
              <a:ext uri="{FF2B5EF4-FFF2-40B4-BE49-F238E27FC236}">
                <a16:creationId xmlns:a16="http://schemas.microsoft.com/office/drawing/2014/main" id="{5EB5F075-E9DA-6292-B557-B0E0DE29480C}"/>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Want to find out more?</a:t>
            </a:r>
          </a:p>
        </p:txBody>
      </p:sp>
      <p:sp>
        <p:nvSpPr>
          <p:cNvPr id="4" name="Text Placeholder 3">
            <a:extLst>
              <a:ext uri="{FF2B5EF4-FFF2-40B4-BE49-F238E27FC236}">
                <a16:creationId xmlns:a16="http://schemas.microsoft.com/office/drawing/2014/main" id="{97B570C9-AFB5-90C3-37F6-FA2742660E1B}"/>
              </a:ext>
            </a:extLst>
          </p:cNvPr>
          <p:cNvSpPr>
            <a:spLocks noGrp="1"/>
          </p:cNvSpPr>
          <p:nvPr>
            <p:ph type="body" sz="quarter" idx="12"/>
          </p:nvPr>
        </p:nvSpPr>
        <p:spPr>
          <a:xfrm>
            <a:off x="2177546" y="1392776"/>
            <a:ext cx="9821782" cy="3920345"/>
          </a:xfrm>
        </p:spPr>
        <p:txBody>
          <a:bodyPr/>
          <a:lstStyle/>
          <a:p>
            <a:pPr>
              <a:lnSpc>
                <a:spcPct val="200000"/>
              </a:lnSpc>
            </a:pPr>
            <a:r>
              <a:rPr lang="en-GB" sz="2900" b="1" dirty="0">
                <a:solidFill>
                  <a:srgbClr val="00084D"/>
                </a:solidFill>
                <a:latin typeface="Avenir Next LT Pro Demi" panose="020B0504020202020204" pitchFamily="34" charset="77"/>
              </a:rPr>
              <a:t>Our Digital Helpline: 0345 222 0333</a:t>
            </a:r>
          </a:p>
          <a:p>
            <a:pPr>
              <a:lnSpc>
                <a:spcPct val="200000"/>
              </a:lnSpc>
            </a:pPr>
            <a:r>
              <a:rPr lang="en-GB" sz="2900" b="1" dirty="0">
                <a:solidFill>
                  <a:srgbClr val="00084D"/>
                </a:solidFill>
                <a:latin typeface="Avenir Next LT Pro Demi" panose="020B0504020202020204" pitchFamily="34" charset="77"/>
              </a:rPr>
              <a:t>Comparison sites : ‘Save money on services and utilities’ </a:t>
            </a:r>
          </a:p>
          <a:p>
            <a:pPr>
              <a:lnSpc>
                <a:spcPct val="200000"/>
              </a:lnSpc>
            </a:pPr>
            <a:r>
              <a:rPr lang="en-GB" sz="2900" b="1" dirty="0">
                <a:solidFill>
                  <a:srgbClr val="00084D"/>
                </a:solidFill>
                <a:latin typeface="Avenir Next LT Pro Demi" panose="020B0504020202020204" pitchFamily="34" charset="77"/>
              </a:rPr>
              <a:t>Using public Wi-Fi safely </a:t>
            </a:r>
          </a:p>
          <a:p>
            <a:pPr>
              <a:lnSpc>
                <a:spcPct val="200000"/>
              </a:lnSpc>
            </a:pPr>
            <a:r>
              <a:rPr lang="en-GB" sz="2900" b="1" dirty="0">
                <a:solidFill>
                  <a:srgbClr val="00084D"/>
                </a:solidFill>
                <a:latin typeface="Avenir Next LT Pro Demi" panose="020B0504020202020204" pitchFamily="34" charset="77"/>
              </a:rPr>
              <a:t>Finding information online</a:t>
            </a:r>
          </a:p>
        </p:txBody>
      </p:sp>
      <p:pic>
        <p:nvPicPr>
          <p:cNvPr id="10" name="Picture 9" descr="A qr code on a white background&#10;&#10;Description automatically generated">
            <a:extLst>
              <a:ext uri="{FF2B5EF4-FFF2-40B4-BE49-F238E27FC236}">
                <a16:creationId xmlns:a16="http://schemas.microsoft.com/office/drawing/2014/main" id="{20E9CF04-E641-1B3C-B835-6DBBE57EA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491" y="3528865"/>
            <a:ext cx="997755" cy="99775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C17AC774-0D55-ABC4-FD8B-A4F67B20D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114" y="4449337"/>
            <a:ext cx="1102508" cy="1102508"/>
          </a:xfrm>
          <a:prstGeom prst="rect">
            <a:avLst/>
          </a:prstGeom>
        </p:spPr>
      </p:pic>
    </p:spTree>
    <p:extLst>
      <p:ext uri="{BB962C8B-B14F-4D97-AF65-F5344CB8AC3E}">
        <p14:creationId xmlns:p14="http://schemas.microsoft.com/office/powerpoint/2010/main" val="147928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784" r="784"/>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55510" y="440815"/>
            <a:ext cx="8883501" cy="880759"/>
          </a:xfrm>
        </p:spPr>
        <p:txBody>
          <a:bodyPr lIns="91440" tIns="45720" rIns="91440" bIns="45720" anchor="t"/>
          <a:lstStyle/>
          <a:p>
            <a:r>
              <a:rPr lang="en-GB" dirty="0">
                <a:solidFill>
                  <a:srgbClr val="00084D"/>
                </a:solidFill>
                <a:latin typeface="BoS Pill Gothic" panose="02000503030000020004" pitchFamily="2" charset="77"/>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084D"/>
              </a:buClr>
            </a:pPr>
            <a:r>
              <a:rPr lang="en-GB" b="1" dirty="0">
                <a:solidFill>
                  <a:srgbClr val="00084D"/>
                </a:solidFill>
                <a:latin typeface="Avenir Next LT Pro Demi" panose="020B0504020202020204" pitchFamily="34" charset="77"/>
              </a:rPr>
              <a:t>Explain what we mean by 'the internet’</a:t>
            </a:r>
          </a:p>
          <a:p>
            <a:pPr>
              <a:buClr>
                <a:srgbClr val="00084D"/>
              </a:buClr>
            </a:pPr>
            <a:r>
              <a:rPr lang="en-GB" b="1" dirty="0">
                <a:solidFill>
                  <a:srgbClr val="00084D"/>
                </a:solidFill>
                <a:latin typeface="Avenir Next LT Pro Demi" panose="020B0504020202020204" pitchFamily="34" charset="77"/>
              </a:rPr>
              <a:t>Connect to the web</a:t>
            </a:r>
          </a:p>
          <a:p>
            <a:pPr>
              <a:buClr>
                <a:srgbClr val="00084D"/>
              </a:buClr>
            </a:pPr>
            <a:r>
              <a:rPr lang="en-GB" b="1" dirty="0">
                <a:solidFill>
                  <a:srgbClr val="00084D"/>
                </a:solidFill>
                <a:latin typeface="Avenir Next LT Pro Demi" panose="020B0504020202020204" pitchFamily="34" charset="77"/>
              </a:rPr>
              <a:t>Open and use a browser</a:t>
            </a:r>
          </a:p>
          <a:p>
            <a:pPr>
              <a:buClr>
                <a:srgbClr val="00084D"/>
              </a:buClr>
            </a:pPr>
            <a:r>
              <a:rPr lang="en-GB" b="1" dirty="0">
                <a:solidFill>
                  <a:srgbClr val="00084D"/>
                </a:solidFill>
                <a:latin typeface="Avenir Next LT Pro Demi" panose="020B0504020202020204" pitchFamily="34" charset="77"/>
              </a:rPr>
              <a:t>Search for information</a:t>
            </a:r>
          </a:p>
          <a:p>
            <a:pPr>
              <a:buClr>
                <a:srgbClr val="00084D"/>
              </a:buClr>
            </a:pPr>
            <a:r>
              <a:rPr lang="en-GB" b="1" dirty="0">
                <a:solidFill>
                  <a:srgbClr val="00084D"/>
                </a:solidFill>
                <a:latin typeface="Avenir Next LT Pro Demi" panose="020B0504020202020204" pitchFamily="34" charset="77"/>
              </a:rPr>
              <a:t>Keep safe when you're browsing and searching</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87BD2A6-8F72-9389-B47B-D28EFE5345D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What’s the Web? </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Internet / ‘The Web’</a:t>
            </a:r>
          </a:p>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Broadband</a:t>
            </a:r>
          </a:p>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Wi-Fi</a:t>
            </a:r>
          </a:p>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Mobile data</a:t>
            </a:r>
          </a:p>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Browser</a:t>
            </a:r>
          </a:p>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Search engine</a:t>
            </a:r>
          </a:p>
          <a:p>
            <a:pPr marL="457200" indent="-457200">
              <a:buFont typeface="Arial" panose="020B0604020202020204" pitchFamily="34" charset="0"/>
              <a:buChar char="•"/>
            </a:pPr>
            <a:r>
              <a:rPr lang="en-GB" b="1" dirty="0">
                <a:solidFill>
                  <a:srgbClr val="00084D"/>
                </a:solidFill>
                <a:latin typeface="Avenir Next LT Pro Demi" panose="020B0504020202020204" pitchFamily="34" charset="77"/>
              </a:rPr>
              <a:t>'Smart’ technology</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a:xfrm>
            <a:off x="840884" y="2720843"/>
            <a:ext cx="4925119" cy="2179275"/>
          </a:xfrm>
        </p:spPr>
        <p:txBody>
          <a:bodyPr/>
          <a:lstStyle/>
          <a:p>
            <a:r>
              <a:rPr lang="en-GB" sz="6600" dirty="0">
                <a:solidFill>
                  <a:srgbClr val="00084D"/>
                </a:solidFill>
                <a:latin typeface="BoS Pill Gothic" panose="02000503030000020004" pitchFamily="2" charset="77"/>
              </a:rPr>
              <a:t>Broadband and Wi-Fi</a:t>
            </a:r>
          </a:p>
        </p:txBody>
      </p:sp>
      <p:pic>
        <p:nvPicPr>
          <p:cNvPr id="18" name="Picture Placeholder 4">
            <a:extLst>
              <a:ext uri="{FF2B5EF4-FFF2-40B4-BE49-F238E27FC236}">
                <a16:creationId xmlns:a16="http://schemas.microsoft.com/office/drawing/2014/main" id="{7C53DCAC-D254-890C-E8FC-17F26BCB44D4}"/>
              </a:ext>
            </a:extLst>
          </p:cNvPr>
          <p:cNvPicPr>
            <a:picLocks noChangeAspect="1"/>
          </p:cNvPicPr>
          <p:nvPr/>
        </p:nvPicPr>
        <p:blipFill>
          <a:blip r:embed="rId3">
            <a:extLst>
              <a:ext uri="{28A0092B-C50C-407E-A947-70E740481C1C}">
                <a14:useLocalDpi xmlns:a14="http://schemas.microsoft.com/office/drawing/2010/main" val="0"/>
              </a:ext>
            </a:extLst>
          </a:blip>
          <a:srcRect l="237" r="237"/>
          <a:stretch/>
        </p:blipFill>
        <p:spPr>
          <a:xfrm>
            <a:off x="7747519" y="3188987"/>
            <a:ext cx="2172956" cy="2179275"/>
          </a:xfrm>
          <a:prstGeom prst="rect">
            <a:avLst/>
          </a:prstGeom>
        </p:spPr>
      </p:pic>
      <p:pic>
        <p:nvPicPr>
          <p:cNvPr id="19" name="Graphic 18">
            <a:extLst>
              <a:ext uri="{FF2B5EF4-FFF2-40B4-BE49-F238E27FC236}">
                <a16:creationId xmlns:a16="http://schemas.microsoft.com/office/drawing/2014/main" id="{133E44D2-AAFA-218A-C71C-65DC7B690C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91895" y="4435490"/>
            <a:ext cx="2306003" cy="2306003"/>
          </a:xfrm>
          <a:prstGeom prst="rect">
            <a:avLst/>
          </a:prstGeom>
        </p:spPr>
      </p:pic>
      <p:pic>
        <p:nvPicPr>
          <p:cNvPr id="25" name="Graphic 24">
            <a:extLst>
              <a:ext uri="{FF2B5EF4-FFF2-40B4-BE49-F238E27FC236}">
                <a16:creationId xmlns:a16="http://schemas.microsoft.com/office/drawing/2014/main" id="{14303F1D-D952-38B1-8678-F56B41085A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00909" y="1834942"/>
            <a:ext cx="1894468" cy="1894468"/>
          </a:xfrm>
          <a:prstGeom prst="rect">
            <a:avLst/>
          </a:prstGeom>
        </p:spPr>
      </p:pic>
      <p:cxnSp>
        <p:nvCxnSpPr>
          <p:cNvPr id="4" name="Straight Connector 3">
            <a:extLst>
              <a:ext uri="{FF2B5EF4-FFF2-40B4-BE49-F238E27FC236}">
                <a16:creationId xmlns:a16="http://schemas.microsoft.com/office/drawing/2014/main" id="{5259118C-854B-A329-35C5-8EB0F6A0CB34}"/>
              </a:ext>
            </a:extLst>
          </p:cNvPr>
          <p:cNvCxnSpPr>
            <a:cxnSpLocks/>
          </p:cNvCxnSpPr>
          <p:nvPr/>
        </p:nvCxnSpPr>
        <p:spPr>
          <a:xfrm>
            <a:off x="7056645" y="3188987"/>
            <a:ext cx="1047216" cy="870315"/>
          </a:xfrm>
          <a:prstGeom prst="line">
            <a:avLst/>
          </a:prstGeom>
          <a:ln w="28575">
            <a:solidFill>
              <a:srgbClr val="00084D"/>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ED23320-3063-ECDB-6880-59692D5887A7}"/>
              </a:ext>
            </a:extLst>
          </p:cNvPr>
          <p:cNvCxnSpPr>
            <a:cxnSpLocks/>
          </p:cNvCxnSpPr>
          <p:nvPr/>
        </p:nvCxnSpPr>
        <p:spPr>
          <a:xfrm>
            <a:off x="8924094" y="4716140"/>
            <a:ext cx="1054022" cy="875971"/>
          </a:xfrm>
          <a:prstGeom prst="line">
            <a:avLst/>
          </a:prstGeom>
          <a:ln w="28575">
            <a:solidFill>
              <a:srgbClr val="0008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Broadband basics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What is broadband?</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Choosing a provider</a:t>
            </a:r>
          </a:p>
        </p:txBody>
      </p:sp>
      <p:pic>
        <p:nvPicPr>
          <p:cNvPr id="7" name="Picture Placeholder 4">
            <a:extLst>
              <a:ext uri="{FF2B5EF4-FFF2-40B4-BE49-F238E27FC236}">
                <a16:creationId xmlns:a16="http://schemas.microsoft.com/office/drawing/2014/main" id="{BEE48FAF-D1DC-4B99-8093-146C5D54E5AB}"/>
              </a:ext>
            </a:extLst>
          </p:cNvPr>
          <p:cNvPicPr>
            <a:picLocks noChangeAspect="1"/>
          </p:cNvPicPr>
          <p:nvPr/>
        </p:nvPicPr>
        <p:blipFill>
          <a:blip r:embed="rId3">
            <a:extLst>
              <a:ext uri="{28A0092B-C50C-407E-A947-70E740481C1C}">
                <a14:useLocalDpi xmlns:a14="http://schemas.microsoft.com/office/drawing/2010/main" val="0"/>
              </a:ext>
            </a:extLst>
          </a:blip>
          <a:srcRect l="237" r="237"/>
          <a:stretch/>
        </p:blipFill>
        <p:spPr>
          <a:xfrm>
            <a:off x="2712503" y="3607197"/>
            <a:ext cx="2172956" cy="2179275"/>
          </a:xfrm>
          <a:prstGeom prst="rect">
            <a:avLst/>
          </a:prstGeom>
        </p:spPr>
      </p:pic>
      <p:pic>
        <p:nvPicPr>
          <p:cNvPr id="8" name="Graphic 7">
            <a:extLst>
              <a:ext uri="{FF2B5EF4-FFF2-40B4-BE49-F238E27FC236}">
                <a16:creationId xmlns:a16="http://schemas.microsoft.com/office/drawing/2014/main" id="{CBBB7D90-2BA2-8051-4DFF-FDA641E29B7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0179" y="2234301"/>
            <a:ext cx="1894468" cy="1894468"/>
          </a:xfrm>
          <a:prstGeom prst="rect">
            <a:avLst/>
          </a:prstGeom>
        </p:spPr>
      </p:pic>
      <p:cxnSp>
        <p:nvCxnSpPr>
          <p:cNvPr id="2" name="Straight Connector 1">
            <a:extLst>
              <a:ext uri="{FF2B5EF4-FFF2-40B4-BE49-F238E27FC236}">
                <a16:creationId xmlns:a16="http://schemas.microsoft.com/office/drawing/2014/main" id="{F36B133A-3EB6-70A6-8A62-1D0DAF8755CE}"/>
              </a:ext>
            </a:extLst>
          </p:cNvPr>
          <p:cNvCxnSpPr>
            <a:cxnSpLocks/>
          </p:cNvCxnSpPr>
          <p:nvPr/>
        </p:nvCxnSpPr>
        <p:spPr>
          <a:xfrm>
            <a:off x="1991857" y="3607197"/>
            <a:ext cx="1054022" cy="875971"/>
          </a:xfrm>
          <a:prstGeom prst="line">
            <a:avLst/>
          </a:prstGeom>
          <a:ln w="28575">
            <a:solidFill>
              <a:srgbClr val="0008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a:xfrm>
            <a:off x="741760" y="496436"/>
            <a:ext cx="8883501" cy="880759"/>
          </a:xfrm>
        </p:spPr>
        <p:txBody>
          <a:bodyPr/>
          <a:lstStyle/>
          <a:p>
            <a:r>
              <a:rPr lang="en-US" dirty="0">
                <a:solidFill>
                  <a:srgbClr val="00084D"/>
                </a:solidFill>
                <a:latin typeface="BoS Pill Gothic" panose="02000503030000020004" pitchFamily="2" charset="77"/>
              </a:rPr>
              <a:t>Get started with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a:xfrm>
            <a:off x="741760" y="2000838"/>
            <a:ext cx="6359431" cy="3920345"/>
          </a:xfrm>
        </p:spPr>
        <p:txBody>
          <a:bodyPr/>
          <a:lstStyle/>
          <a:p>
            <a:pPr marL="0" indent="0">
              <a:buNone/>
            </a:pPr>
            <a:r>
              <a:rPr lang="en-US" b="1" dirty="0">
                <a:solidFill>
                  <a:srgbClr val="00084D"/>
                </a:solidFill>
                <a:latin typeface="Avenir Next LT Pro Demi" panose="020B0504020202020204" pitchFamily="34" charset="77"/>
              </a:rPr>
              <a:t>What is Wi-Fi?</a:t>
            </a:r>
          </a:p>
          <a:p>
            <a:pPr marL="0" indent="0">
              <a:buNone/>
            </a:pPr>
            <a:endParaRPr lang="en-US" b="1" dirty="0">
              <a:solidFill>
                <a:srgbClr val="00084D"/>
              </a:solidFill>
              <a:latin typeface="Avenir Next LT Pro Demi" panose="020B0504020202020204" pitchFamily="34" charset="77"/>
            </a:endParaRPr>
          </a:p>
          <a:p>
            <a:pPr marL="0" indent="0">
              <a:buNone/>
            </a:pPr>
            <a:r>
              <a:rPr lang="en-US" b="1" dirty="0">
                <a:solidFill>
                  <a:srgbClr val="00084D"/>
                </a:solidFill>
                <a:latin typeface="Avenir Next LT Pro Demi" panose="020B0504020202020204" pitchFamily="34" charset="77"/>
              </a:rPr>
              <a:t>Setting up your router</a:t>
            </a:r>
          </a:p>
        </p:txBody>
      </p:sp>
      <p:pic>
        <p:nvPicPr>
          <p:cNvPr id="2" name="Picture Placeholder 4">
            <a:extLst>
              <a:ext uri="{FF2B5EF4-FFF2-40B4-BE49-F238E27FC236}">
                <a16:creationId xmlns:a16="http://schemas.microsoft.com/office/drawing/2014/main" id="{3CC87D10-F446-D5E1-2AA9-8F5C392719EF}"/>
              </a:ext>
            </a:extLst>
          </p:cNvPr>
          <p:cNvPicPr>
            <a:picLocks noChangeAspect="1"/>
          </p:cNvPicPr>
          <p:nvPr/>
        </p:nvPicPr>
        <p:blipFill>
          <a:blip r:embed="rId3">
            <a:extLst>
              <a:ext uri="{28A0092B-C50C-407E-A947-70E740481C1C}">
                <a14:useLocalDpi xmlns:a14="http://schemas.microsoft.com/office/drawing/2010/main" val="0"/>
              </a:ext>
            </a:extLst>
          </a:blip>
          <a:srcRect l="237" r="237"/>
          <a:stretch/>
        </p:blipFill>
        <p:spPr>
          <a:xfrm>
            <a:off x="7310789" y="2383766"/>
            <a:ext cx="2172956" cy="2179275"/>
          </a:xfrm>
          <a:prstGeom prst="rect">
            <a:avLst/>
          </a:prstGeom>
        </p:spPr>
      </p:pic>
      <p:pic>
        <p:nvPicPr>
          <p:cNvPr id="3" name="Graphic 2">
            <a:extLst>
              <a:ext uri="{FF2B5EF4-FFF2-40B4-BE49-F238E27FC236}">
                <a16:creationId xmlns:a16="http://schemas.microsoft.com/office/drawing/2014/main" id="{87C532A1-2E31-EF2B-31C8-DCD25D364A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5165" y="3630269"/>
            <a:ext cx="2306003" cy="2306003"/>
          </a:xfrm>
          <a:prstGeom prst="rect">
            <a:avLst/>
          </a:prstGeom>
        </p:spPr>
      </p:pic>
      <p:cxnSp>
        <p:nvCxnSpPr>
          <p:cNvPr id="6" name="Straight Connector 5">
            <a:extLst>
              <a:ext uri="{FF2B5EF4-FFF2-40B4-BE49-F238E27FC236}">
                <a16:creationId xmlns:a16="http://schemas.microsoft.com/office/drawing/2014/main" id="{8B60596E-876C-80BC-F17B-5CFB55F44739}"/>
              </a:ext>
            </a:extLst>
          </p:cNvPr>
          <p:cNvCxnSpPr>
            <a:cxnSpLocks/>
          </p:cNvCxnSpPr>
          <p:nvPr/>
        </p:nvCxnSpPr>
        <p:spPr>
          <a:xfrm>
            <a:off x="8519514" y="4041770"/>
            <a:ext cx="1054022" cy="875971"/>
          </a:xfrm>
          <a:prstGeom prst="line">
            <a:avLst/>
          </a:prstGeom>
          <a:ln w="28575">
            <a:solidFill>
              <a:srgbClr val="00084D"/>
            </a:solidFill>
            <a:prstDash val="sysDash"/>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C36E4A07-CCB4-1743-73A2-B90EAA3E5B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55165" y="3615180"/>
            <a:ext cx="2306003" cy="2306003"/>
          </a:xfrm>
          <a:prstGeom prst="rect">
            <a:avLst/>
          </a:prstGeom>
        </p:spPr>
      </p:pic>
    </p:spTree>
    <p:extLst>
      <p:ext uri="{BB962C8B-B14F-4D97-AF65-F5344CB8AC3E}">
        <p14:creationId xmlns:p14="http://schemas.microsoft.com/office/powerpoint/2010/main" val="396536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985C8E-2796-51FE-9C7F-1A9629BDA10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4" name="Text Placeholder 3">
            <a:extLst>
              <a:ext uri="{FF2B5EF4-FFF2-40B4-BE49-F238E27FC236}">
                <a16:creationId xmlns:a16="http://schemas.microsoft.com/office/drawing/2014/main" id="{4A8714F2-CCB2-4D49-87D6-0A3102BD6A95}"/>
              </a:ext>
            </a:extLst>
          </p:cNvPr>
          <p:cNvSpPr>
            <a:spLocks noGrp="1"/>
          </p:cNvSpPr>
          <p:nvPr>
            <p:ph type="body" sz="quarter" idx="11"/>
          </p:nvPr>
        </p:nvSpPr>
        <p:spPr/>
        <p:txBody>
          <a:bodyPr/>
          <a:lstStyle/>
          <a:p>
            <a:r>
              <a:rPr lang="en-US" dirty="0">
                <a:solidFill>
                  <a:srgbClr val="00084D"/>
                </a:solidFill>
                <a:latin typeface="BoS Pill Gothic" panose="02000503030000020004" pitchFamily="2" charset="77"/>
              </a:rPr>
              <a:t>Activity: connect to Wi-Fi</a:t>
            </a:r>
          </a:p>
        </p:txBody>
      </p:sp>
      <p:sp>
        <p:nvSpPr>
          <p:cNvPr id="5" name="Text Placeholder 4">
            <a:extLst>
              <a:ext uri="{FF2B5EF4-FFF2-40B4-BE49-F238E27FC236}">
                <a16:creationId xmlns:a16="http://schemas.microsoft.com/office/drawing/2014/main" id="{AAB39D8A-1491-60CA-11BD-1C0574C4A64D}"/>
              </a:ext>
            </a:extLst>
          </p:cNvPr>
          <p:cNvSpPr>
            <a:spLocks noGrp="1"/>
          </p:cNvSpPr>
          <p:nvPr>
            <p:ph type="body" sz="quarter" idx="12"/>
          </p:nvPr>
        </p:nvSpPr>
        <p:spPr/>
        <p:txBody>
          <a:bodyPr/>
          <a:lstStyle/>
          <a:p>
            <a:pPr>
              <a:buClr>
                <a:srgbClr val="00084D"/>
              </a:buClr>
            </a:pPr>
            <a:r>
              <a:rPr lang="en-US" b="1" dirty="0">
                <a:solidFill>
                  <a:srgbClr val="00084D"/>
                </a:solidFill>
                <a:latin typeface="Avenir Next LT Pro Demi" panose="020B0504020202020204" pitchFamily="34" charset="77"/>
              </a:rPr>
              <a:t>Go to your device's settings</a:t>
            </a:r>
          </a:p>
          <a:p>
            <a:pPr>
              <a:buClr>
                <a:srgbClr val="00084D"/>
              </a:buClr>
            </a:pPr>
            <a:r>
              <a:rPr lang="en-US" b="1" dirty="0">
                <a:solidFill>
                  <a:srgbClr val="00084D"/>
                </a:solidFill>
                <a:latin typeface="Avenir Next LT Pro Demi" panose="020B0504020202020204" pitchFamily="34" charset="77"/>
              </a:rPr>
              <a:t>Select Wi-Fi.</a:t>
            </a:r>
          </a:p>
          <a:p>
            <a:pPr>
              <a:buClr>
                <a:srgbClr val="00084D"/>
              </a:buClr>
            </a:pPr>
            <a:r>
              <a:rPr lang="en-US" b="1" dirty="0">
                <a:solidFill>
                  <a:srgbClr val="00084D"/>
                </a:solidFill>
                <a:latin typeface="Avenir Next LT Pro Demi" panose="020B0504020202020204" pitchFamily="34" charset="77"/>
              </a:rPr>
              <a:t>Choose a Wi-Fi network</a:t>
            </a:r>
          </a:p>
          <a:p>
            <a:pPr>
              <a:buClr>
                <a:srgbClr val="00084D"/>
              </a:buClr>
            </a:pPr>
            <a:r>
              <a:rPr lang="en-US" b="1" dirty="0">
                <a:solidFill>
                  <a:srgbClr val="00084D"/>
                </a:solidFill>
                <a:latin typeface="Avenir Next LT Pro Demi" panose="020B0504020202020204" pitchFamily="34" charset="77"/>
              </a:rPr>
              <a:t>Type the password</a:t>
            </a:r>
          </a:p>
          <a:p>
            <a:pPr>
              <a:buClr>
                <a:srgbClr val="00084D"/>
              </a:buClr>
            </a:pPr>
            <a:r>
              <a:rPr lang="en-US" b="1" dirty="0">
                <a:solidFill>
                  <a:srgbClr val="00084D"/>
                </a:solidFill>
                <a:latin typeface="Avenir Next LT Pro Demi" panose="020B0504020202020204" pitchFamily="34" charset="77"/>
              </a:rPr>
              <a:t>Start browsing</a:t>
            </a:r>
          </a:p>
        </p:txBody>
      </p:sp>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4DDBFF71-83EB-4B6E-8E2C-BBB1A0E3D126}">
  <ds:schemaRefs>
    <ds:schemaRef ds:uri="a26ea033-2852-474a-8cc8-30d2b3b4aa0f"/>
    <ds:schemaRef ds:uri="http://purl.org/dc/dcmitype/"/>
    <ds:schemaRef ds:uri="http://purl.org/dc/elements/1.1/"/>
    <ds:schemaRef ds:uri="http://schemas.microsoft.com/sharepoint/v3"/>
    <ds:schemaRef ds:uri="8296b18e-8234-4d94-91b1-3ed3998a7e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5435</Words>
  <Application>Microsoft Office PowerPoint</Application>
  <PresentationFormat>Widescreen</PresentationFormat>
  <Paragraphs>324</Paragraphs>
  <Slides>27</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Wingdings</vt:lpstr>
      <vt:lpstr>Arial</vt:lpstr>
      <vt:lpstr>Avenir Next LT Pro</vt:lpstr>
      <vt:lpstr>Symbol</vt:lpstr>
      <vt:lpstr>BoS Pill Gothic</vt:lpstr>
      <vt:lpstr>Calibri</vt:lpstr>
      <vt:lpstr>Lloyds Bank Jack Medium</vt:lpstr>
      <vt:lpstr>Avenir Next LT Pro Demi</vt:lpstr>
      <vt:lpstr>Lloyds Bank Jack Light</vt:lpstr>
      <vt:lpstr>Lloyds Bank Jack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20</cp:revision>
  <cp:lastPrinted>2023-08-30T17:26:52Z</cp:lastPrinted>
  <dcterms:created xsi:type="dcterms:W3CDTF">2023-08-16T10:45:07Z</dcterms:created>
  <dcterms:modified xsi:type="dcterms:W3CDTF">2024-05-24T18:09:29Z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