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01_1424138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4"/>
  </p:notesMasterIdLst>
  <p:sldIdLst>
    <p:sldId id="281" r:id="rId5"/>
    <p:sldId id="289" r:id="rId6"/>
    <p:sldId id="282" r:id="rId7"/>
    <p:sldId id="288" r:id="rId8"/>
    <p:sldId id="271" r:id="rId9"/>
    <p:sldId id="272" r:id="rId10"/>
    <p:sldId id="273" r:id="rId11"/>
    <p:sldId id="274" r:id="rId12"/>
    <p:sldId id="275" r:id="rId13"/>
    <p:sldId id="286" r:id="rId14"/>
    <p:sldId id="277" r:id="rId15"/>
    <p:sldId id="278" r:id="rId16"/>
    <p:sldId id="283" r:id="rId17"/>
    <p:sldId id="284" r:id="rId18"/>
    <p:sldId id="285" r:id="rId19"/>
    <p:sldId id="279" r:id="rId20"/>
    <p:sldId id="287" r:id="rId21"/>
    <p:sldId id="290" r:id="rId22"/>
    <p:sldId id="257" r:id="rId23"/>
  </p:sldIdLst>
  <p:sldSz cx="12192000" cy="6858000"/>
  <p:notesSz cx="6858000" cy="9144000"/>
  <p:embeddedFontLst>
    <p:embeddedFont>
      <p:font typeface="Avenir Next LT Pro" panose="020B0504020202020204" pitchFamily="34" charset="0"/>
      <p:regular r:id="rId25"/>
      <p:bold r:id="rId26"/>
      <p:italic r:id="rId27"/>
      <p:boldItalic r:id="rId28"/>
    </p:embeddedFont>
    <p:embeddedFont>
      <p:font typeface="Avenir Next LT Pro Demi" panose="020B0704020202020204" pitchFamily="34" charset="0"/>
      <p:bold r:id="rId29"/>
      <p:boldItalic r:id="rId30"/>
    </p:embeddedFont>
    <p:embeddedFont>
      <p:font typeface="BoS Pill Gothic" panose="02000503030000020004" pitchFamily="50" charset="0"/>
      <p:bold r:id="rId31"/>
    </p:embeddedFont>
    <p:embeddedFont>
      <p:font typeface="Lloyds Bank Jack" panose="02000503040000020004" pitchFamily="50" charset="0"/>
      <p:regular r:id="rId32"/>
      <p:bold r:id="rId33"/>
      <p:italic r:id="rId34"/>
      <p:boldItalic r:id="rId35"/>
    </p:embeddedFont>
    <p:embeddedFont>
      <p:font typeface="Lloyds Bank Jack Medium" panose="02000606060000020004" pitchFamily="50"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ID4slWXm7hSeJdAvPUfiQ==" hashData="+ATfDDlLsT3KgkmPxncg0mBQe0ChbgcwIX3/L0W6oxc60n9y2xO0r0yNcn+ogmhNLITflDSAmyQU2TB7bmSF6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E89991A-96E8-9BD5-B4C7-EADB6A7FD99B}" name="Sarah Mason" initials="SM" userId="0b920c53a0328f72" providerId="Windows Live"/>
  <p188:author id="{88BD1F5F-381C-5B3F-626F-EFE170E9BC0C}" name="Franklin, Chris (Customer Inclusion, Customer Channels)" initials="FC" userId="S::chris.franklin@lloydsbanking.com::826ee402-fbdb-4034-a7c7-db309b41606d" providerId="AD"/>
  <p188:author id="{7EBBF868-81FD-AC3E-0DD6-0919B053B30F}" name="Williams, Nicola ((Group Customer Inclusion))" initials="WN(CI" userId="S::Nicola.Williams1@Lloydsbanking.com::16f7d3d4-dd13-4ea8-9aba-d2692b196d41" providerId="AD"/>
  <p188:author id="{D166ADA9-AF04-E283-5A99-A5910D57E2C5}" name="Michael Osborne" initials="" userId="S::mike@upskilldigital.com::9c0de20d-36c4-4497-93c0-fd6961c417d7" providerId="AD"/>
  <p188:author id="{865A1CD2-5D88-1B70-DA30-1BDDB54B120C}" name="Franklin, Chris (Customer Inclusion, Customer Channels)" initials="CF" userId="S::Chris.Franklin@lloydsbanking.com::826ee402-fbdb-4034-a7c7-db309b4160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84D"/>
    <a:srgbClr val="157EB3"/>
    <a:srgbClr val="05286A"/>
    <a:srgbClr val="005BA2"/>
    <a:srgbClr val="024731"/>
    <a:srgbClr val="CC00CC"/>
    <a:srgbClr val="323233"/>
    <a:srgbClr val="006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F85ACF-6260-4D35-B4DE-3F75DB138788}" v="2" dt="2024-05-15T12:05:44.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94" autoAdjust="0"/>
    <p:restoredTop sz="53451" autoAdjust="0"/>
  </p:normalViewPr>
  <p:slideViewPr>
    <p:cSldViewPr snapToGrid="0">
      <p:cViewPr varScale="1">
        <p:scale>
          <a:sx n="59" d="100"/>
          <a:sy n="59" d="100"/>
        </p:scale>
        <p:origin x="2760" y="6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mes, Em (Group Customer Inclusion)" userId="f0fbbf99-57c5-4bee-9415-35f2675381ec" providerId="ADAL" clId="{AAF85ACF-6260-4D35-B4DE-3F75DB138788}"/>
    <pc:docChg chg="custSel addSld delSld modSld modMainMaster">
      <pc:chgData name="Holmes, Em (Group Customer Inclusion)" userId="f0fbbf99-57c5-4bee-9415-35f2675381ec" providerId="ADAL" clId="{AAF85ACF-6260-4D35-B4DE-3F75DB138788}" dt="2024-05-24T18:11:10.582" v="7" actId="478"/>
      <pc:docMkLst>
        <pc:docMk/>
      </pc:docMkLst>
      <pc:sldChg chg="add del">
        <pc:chgData name="Holmes, Em (Group Customer Inclusion)" userId="f0fbbf99-57c5-4bee-9415-35f2675381ec" providerId="ADAL" clId="{AAF85ACF-6260-4D35-B4DE-3F75DB138788}" dt="2024-05-24T18:11:03.871" v="6"/>
        <pc:sldMkLst>
          <pc:docMk/>
          <pc:sldMk cId="337908618" sldId="257"/>
        </pc:sldMkLst>
      </pc:sldChg>
      <pc:sldChg chg="delCm">
        <pc:chgData name="Holmes, Em (Group Customer Inclusion)" userId="f0fbbf99-57c5-4bee-9415-35f2675381ec" providerId="ADAL" clId="{AAF85ACF-6260-4D35-B4DE-3F75DB138788}" dt="2024-05-15T12:05:59.975" v="2"/>
        <pc:sldMkLst>
          <pc:docMk/>
          <pc:sldMk cId="1439334267" sldId="275"/>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AAF85ACF-6260-4D35-B4DE-3F75DB138788}" dt="2024-05-15T12:05:59.975" v="2"/>
              <pc2:cmMkLst xmlns:pc2="http://schemas.microsoft.com/office/powerpoint/2019/9/main/command">
                <pc:docMk/>
                <pc:sldMk cId="1439334267" sldId="275"/>
                <pc2:cmMk id="{2CC71369-DB74-4E37-BEC0-8DFDE9F4F36B}"/>
              </pc2:cmMkLst>
            </pc226:cmChg>
          </p:ext>
        </pc:extLst>
      </pc:sldChg>
      <pc:sldChg chg="delCm">
        <pc:chgData name="Holmes, Em (Group Customer Inclusion)" userId="f0fbbf99-57c5-4bee-9415-35f2675381ec" providerId="ADAL" clId="{AAF85ACF-6260-4D35-B4DE-3F75DB138788}" dt="2024-05-15T12:05:59.975" v="2"/>
        <pc:sldMkLst>
          <pc:docMk/>
          <pc:sldMk cId="846422749" sldId="277"/>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AAF85ACF-6260-4D35-B4DE-3F75DB138788}" dt="2024-05-15T12:05:59.975" v="2"/>
              <pc2:cmMkLst xmlns:pc2="http://schemas.microsoft.com/office/powerpoint/2019/9/main/command">
                <pc:docMk/>
                <pc:sldMk cId="846422749" sldId="277"/>
                <pc2:cmMk id="{4C209D11-CB02-46CC-BA78-CE87739B742D}"/>
              </pc2:cmMkLst>
            </pc226:cmChg>
            <pc226:cmChg xmlns:pc226="http://schemas.microsoft.com/office/powerpoint/2022/06/main/command" chg="del">
              <pc226:chgData name="Holmes, Em (Group Customer Inclusion)" userId="f0fbbf99-57c5-4bee-9415-35f2675381ec" providerId="ADAL" clId="{AAF85ACF-6260-4D35-B4DE-3F75DB138788}" dt="2024-05-15T12:05:59.975" v="2"/>
              <pc2:cmMkLst xmlns:pc2="http://schemas.microsoft.com/office/powerpoint/2019/9/main/command">
                <pc:docMk/>
                <pc:sldMk cId="846422749" sldId="277"/>
                <pc2:cmMk id="{E59DB62A-CC04-45A9-A5B3-549700B569A3}"/>
              </pc2:cmMkLst>
            </pc226:cmChg>
          </p:ext>
        </pc:extLst>
      </pc:sldChg>
      <pc:sldChg chg="delCm">
        <pc:chgData name="Holmes, Em (Group Customer Inclusion)" userId="f0fbbf99-57c5-4bee-9415-35f2675381ec" providerId="ADAL" clId="{AAF85ACF-6260-4D35-B4DE-3F75DB138788}" dt="2024-05-15T12:05:59.975" v="2"/>
        <pc:sldMkLst>
          <pc:docMk/>
          <pc:sldMk cId="3830901078" sldId="278"/>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AAF85ACF-6260-4D35-B4DE-3F75DB138788}" dt="2024-05-15T12:05:59.975" v="2"/>
              <pc2:cmMkLst xmlns:pc2="http://schemas.microsoft.com/office/powerpoint/2019/9/main/command">
                <pc:docMk/>
                <pc:sldMk cId="3830901078" sldId="278"/>
                <pc2:cmMk id="{1B2F124E-CC2E-4100-BB89-57D61667B9D4}"/>
              </pc2:cmMkLst>
            </pc226:cmChg>
          </p:ext>
        </pc:extLst>
      </pc:sldChg>
      <pc:sldChg chg="delCm">
        <pc:chgData name="Holmes, Em (Group Customer Inclusion)" userId="f0fbbf99-57c5-4bee-9415-35f2675381ec" providerId="ADAL" clId="{AAF85ACF-6260-4D35-B4DE-3F75DB138788}" dt="2024-05-15T12:05:59.975" v="2"/>
        <pc:sldMkLst>
          <pc:docMk/>
          <pc:sldMk cId="2907636320" sldId="279"/>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AAF85ACF-6260-4D35-B4DE-3F75DB138788}" dt="2024-05-15T12:05:59.975" v="2"/>
              <pc2:cmMkLst xmlns:pc2="http://schemas.microsoft.com/office/powerpoint/2019/9/main/command">
                <pc:docMk/>
                <pc:sldMk cId="2907636320" sldId="279"/>
                <pc2:cmMk id="{5777C65D-76DF-4BE4-A7C4-FCA4A1F35649}"/>
              </pc2:cmMkLst>
            </pc226:cmChg>
          </p:ext>
        </pc:extLst>
      </pc:sldChg>
      <pc:sldChg chg="del">
        <pc:chgData name="Holmes, Em (Group Customer Inclusion)" userId="f0fbbf99-57c5-4bee-9415-35f2675381ec" providerId="ADAL" clId="{AAF85ACF-6260-4D35-B4DE-3F75DB138788}" dt="2024-05-24T18:11:02.174" v="5" actId="47"/>
        <pc:sldMkLst>
          <pc:docMk/>
          <pc:sldMk cId="1562994908" sldId="280"/>
        </pc:sldMkLst>
      </pc:sldChg>
      <pc:sldChg chg="delCm">
        <pc:chgData name="Holmes, Em (Group Customer Inclusion)" userId="f0fbbf99-57c5-4bee-9415-35f2675381ec" providerId="ADAL" clId="{AAF85ACF-6260-4D35-B4DE-3F75DB138788}" dt="2024-05-15T12:05:59.975" v="2"/>
        <pc:sldMkLst>
          <pc:docMk/>
          <pc:sldMk cId="393331317" sldId="284"/>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AAF85ACF-6260-4D35-B4DE-3F75DB138788}" dt="2024-05-15T12:05:59.975" v="2"/>
              <pc2:cmMkLst xmlns:pc2="http://schemas.microsoft.com/office/powerpoint/2019/9/main/command">
                <pc:docMk/>
                <pc:sldMk cId="393331317" sldId="284"/>
                <pc2:cmMk id="{4B398B6D-5843-4402-8FD1-72FE06AE00C2}"/>
              </pc2:cmMkLst>
            </pc226:cmChg>
            <pc226:cmChg xmlns:pc226="http://schemas.microsoft.com/office/powerpoint/2022/06/main/command" chg="del">
              <pc226:chgData name="Holmes, Em (Group Customer Inclusion)" userId="f0fbbf99-57c5-4bee-9415-35f2675381ec" providerId="ADAL" clId="{AAF85ACF-6260-4D35-B4DE-3F75DB138788}" dt="2024-05-15T12:05:59.975" v="2"/>
              <pc2:cmMkLst xmlns:pc2="http://schemas.microsoft.com/office/powerpoint/2019/9/main/command">
                <pc:docMk/>
                <pc:sldMk cId="393331317" sldId="284"/>
                <pc2:cmMk id="{4E73D8EE-4171-40BF-8671-B16A2B4428AB}"/>
              </pc2:cmMkLst>
            </pc226:cmChg>
          </p:ext>
        </pc:extLst>
      </pc:sldChg>
      <pc:sldChg chg="delCm">
        <pc:chgData name="Holmes, Em (Group Customer Inclusion)" userId="f0fbbf99-57c5-4bee-9415-35f2675381ec" providerId="ADAL" clId="{AAF85ACF-6260-4D35-B4DE-3F75DB138788}" dt="2024-05-15T12:05:59.975" v="2"/>
        <pc:sldMkLst>
          <pc:docMk/>
          <pc:sldMk cId="1180813793" sldId="285"/>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AAF85ACF-6260-4D35-B4DE-3F75DB138788}" dt="2024-05-15T12:05:59.975" v="2"/>
              <pc2:cmMkLst xmlns:pc2="http://schemas.microsoft.com/office/powerpoint/2019/9/main/command">
                <pc:docMk/>
                <pc:sldMk cId="1180813793" sldId="285"/>
                <pc2:cmMk id="{B5448148-367A-45E0-90EB-9AC21FC80237}"/>
              </pc2:cmMkLst>
            </pc226:cmChg>
          </p:ext>
        </pc:extLst>
      </pc:sldChg>
      <pc:sldChg chg="delCm">
        <pc:chgData name="Holmes, Em (Group Customer Inclusion)" userId="f0fbbf99-57c5-4bee-9415-35f2675381ec" providerId="ADAL" clId="{AAF85ACF-6260-4D35-B4DE-3F75DB138788}" dt="2024-05-15T12:05:59.975" v="2"/>
        <pc:sldMkLst>
          <pc:docMk/>
          <pc:sldMk cId="3647121008" sldId="286"/>
        </pc:sldMkLst>
        <pc:extLst>
          <p:ext xmlns:p="http://schemas.openxmlformats.org/presentationml/2006/main" uri="{D6D511B9-2390-475A-947B-AFAB55BFBCF1}">
            <pc226:cmChg xmlns:pc226="http://schemas.microsoft.com/office/powerpoint/2022/06/main/command" chg="del">
              <pc226:chgData name="Holmes, Em (Group Customer Inclusion)" userId="f0fbbf99-57c5-4bee-9415-35f2675381ec" providerId="ADAL" clId="{AAF85ACF-6260-4D35-B4DE-3F75DB138788}" dt="2024-05-15T12:05:59.975" v="2"/>
              <pc2:cmMkLst xmlns:pc2="http://schemas.microsoft.com/office/powerpoint/2019/9/main/command">
                <pc:docMk/>
                <pc:sldMk cId="3647121008" sldId="286"/>
                <pc2:cmMk id="{3760E1E0-F9E3-EC47-9980-C21C93990EFC}"/>
              </pc2:cmMkLst>
            </pc226:cmChg>
          </p:ext>
        </pc:extLst>
      </pc:sldChg>
      <pc:sldChg chg="add">
        <pc:chgData name="Holmes, Em (Group Customer Inclusion)" userId="f0fbbf99-57c5-4bee-9415-35f2675381ec" providerId="ADAL" clId="{AAF85ACF-6260-4D35-B4DE-3F75DB138788}" dt="2024-05-15T12:05:35.961" v="0"/>
        <pc:sldMkLst>
          <pc:docMk/>
          <pc:sldMk cId="2603241571" sldId="289"/>
        </pc:sldMkLst>
      </pc:sldChg>
      <pc:sldChg chg="add">
        <pc:chgData name="Holmes, Em (Group Customer Inclusion)" userId="f0fbbf99-57c5-4bee-9415-35f2675381ec" providerId="ADAL" clId="{AAF85ACF-6260-4D35-B4DE-3F75DB138788}" dt="2024-05-15T12:05:44.244" v="1"/>
        <pc:sldMkLst>
          <pc:docMk/>
          <pc:sldMk cId="2661023566" sldId="290"/>
        </pc:sldMkLst>
      </pc:sldChg>
      <pc:sldMasterChg chg="modSldLayout">
        <pc:chgData name="Holmes, Em (Group Customer Inclusion)" userId="f0fbbf99-57c5-4bee-9415-35f2675381ec" providerId="ADAL" clId="{AAF85ACF-6260-4D35-B4DE-3F75DB138788}" dt="2024-05-24T18:11:10.582" v="7" actId="478"/>
        <pc:sldMasterMkLst>
          <pc:docMk/>
          <pc:sldMasterMk cId="4118352914" sldId="2147483660"/>
        </pc:sldMasterMkLst>
        <pc:sldLayoutChg chg="delSp mod">
          <pc:chgData name="Holmes, Em (Group Customer Inclusion)" userId="f0fbbf99-57c5-4bee-9415-35f2675381ec" providerId="ADAL" clId="{AAF85ACF-6260-4D35-B4DE-3F75DB138788}" dt="2024-05-24T18:11:10.582" v="7" actId="478"/>
          <pc:sldLayoutMkLst>
            <pc:docMk/>
            <pc:sldMasterMk cId="4118352914" sldId="2147483660"/>
            <pc:sldLayoutMk cId="2386947031" sldId="2147483680"/>
          </pc:sldLayoutMkLst>
          <pc:picChg chg="del">
            <ac:chgData name="Holmes, Em (Group Customer Inclusion)" userId="f0fbbf99-57c5-4bee-9415-35f2675381ec" providerId="ADAL" clId="{AAF85ACF-6260-4D35-B4DE-3F75DB138788}" dt="2024-05-24T18:11:10.582" v="7" actId="478"/>
            <ac:picMkLst>
              <pc:docMk/>
              <pc:sldMasterMk cId="4118352914" sldId="2147483660"/>
              <pc:sldLayoutMk cId="2386947031" sldId="2147483680"/>
              <ac:picMk id="3" creationId="{2DA718AB-9E61-5129-7A7F-6AE36108E8FE}"/>
            </ac:picMkLst>
          </pc:picChg>
        </pc:sldLayoutChg>
      </pc:sldMasterChg>
    </pc:docChg>
  </pc:docChgLst>
</pc:chgInfo>
</file>

<file path=ppt/comments/modernComment_101_1424138A.xml><?xml version="1.0" encoding="utf-8"?>
<p188:cmLst xmlns:a="http://schemas.openxmlformats.org/drawingml/2006/main" xmlns:r="http://schemas.openxmlformats.org/officeDocument/2006/relationships" xmlns:p188="http://schemas.microsoft.com/office/powerpoint/2018/8/main">
  <p188:cm id="{7B61379E-7693-451E-AB43-7FA792D25A28}" authorId="{00000000-0000-0000-0000-000000000000}" status="resolved" created="2024-04-11T11:20:06.846">
    <pc:sldMkLst xmlns:pc="http://schemas.microsoft.com/office/powerpoint/2013/main/command">
      <pc:docMk/>
      <pc:sldMk cId="337908618" sldId="257"/>
    </pc:sldMkLst>
    <p188:replyLst>
      <p188:reply id="{CEAF873F-5C4D-5B46-A9EF-B6B0B54D7AC7}" authorId="{00000000-0000-0000-0000-000000000000}" created="2024-04-22T11:39:12.859">
        <p188:txBody>
          <a:bodyPr/>
          <a:lstStyle/>
          <a:p>
            <a:r>
              <a:rPr lang="en-US"/>
              <a:t>Added in - let me know if you’re happy with this placement</a:t>
            </a:r>
          </a:p>
        </p188:txBody>
      </p188:reply>
    </p188:replyLst>
    <p188:txBody>
      <a:bodyPr/>
      <a:lstStyle/>
      <a:p>
        <a:r>
          <a:rPr lang="en-GB"/>
          <a:t>Change the reference in the trainer notes to point to the BoS page: https://www.bankofscotlandacademy.co.uk/learn-for-life/get-started-online/
Add the associated QR code here too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45E34-29FC-4797-9C29-5F23DD7C4D43}" type="datetimeFigureOut">
              <a:rPr lang="en-GB" smtClean="0"/>
              <a:t>24/05/2024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EBF41-136C-406D-8E2D-B112DBFA8C1A}" type="slidenum">
              <a:rPr lang="en-GB" smtClean="0"/>
              <a:t>‹#›</a:t>
            </a:fld>
            <a:endParaRPr lang="en-GB"/>
          </a:p>
        </p:txBody>
      </p:sp>
    </p:spTree>
    <p:extLst>
      <p:ext uri="{BB962C8B-B14F-4D97-AF65-F5344CB8AC3E}">
        <p14:creationId xmlns:p14="http://schemas.microsoft.com/office/powerpoint/2010/main" val="428211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20000"/>
              </a:lnSpc>
              <a:buFont typeface="Symbol" pitchFamily="2" charset="2"/>
              <a:buChar char=""/>
            </a:pPr>
            <a:r>
              <a:rPr lang="en-GB" sz="1200" b="0" dirty="0">
                <a:solidFill>
                  <a:srgbClr val="313233"/>
                </a:solidFill>
                <a:latin typeface="Arial" panose="020B0604020202020204" pitchFamily="34" charset="0"/>
                <a:ea typeface="Arial" panose="020B0604020202020204" pitchFamily="34" charset="0"/>
                <a:cs typeface="Arial" panose="020B0604020202020204" pitchFamily="34" charset="0"/>
              </a:rPr>
              <a:t>Open websites prior to the session: </a:t>
            </a:r>
          </a:p>
          <a:p>
            <a:pPr>
              <a:lnSpc>
                <a:spcPct val="120000"/>
              </a:lnSpc>
            </a:pPr>
            <a:r>
              <a:rPr lang="en-GB" sz="1200" b="0" dirty="0">
                <a:solidFill>
                  <a:srgbClr val="313233"/>
                </a:solidFill>
                <a:latin typeface="Arial" panose="020B0604020202020204" pitchFamily="34" charset="0"/>
                <a:ea typeface="Arial" panose="020B0604020202020204" pitchFamily="34" charset="0"/>
                <a:cs typeface="Arial" panose="020B0604020202020204" pitchFamily="34" charset="0"/>
              </a:rPr>
              <a:t> (local council website); other local services sites – think about your learners, the type of services they might access offline currently and the services that are local to them and have a website / app </a:t>
            </a:r>
          </a:p>
          <a:p>
            <a:pPr marL="342900" lvl="0" indent="-342900">
              <a:lnSpc>
                <a:spcPct val="120000"/>
              </a:lnSpc>
              <a:buFont typeface="Symbol" pitchFamily="2" charset="2"/>
              <a:buChar char=""/>
            </a:pPr>
            <a:r>
              <a:rPr lang="en-GB" sz="1200" b="0" dirty="0">
                <a:solidFill>
                  <a:srgbClr val="313233"/>
                </a:solidFill>
                <a:effectLst/>
                <a:latin typeface="Arial" panose="020B0604020202020204" pitchFamily="34" charset="0"/>
                <a:ea typeface="Arial" panose="020B0604020202020204" pitchFamily="34" charset="0"/>
                <a:cs typeface="Arial" panose="020B0604020202020204" pitchFamily="34" charset="0"/>
              </a:rPr>
              <a:t>Check what Wi-Fi network is available, its name and any password required; write up / make available to the learners</a:t>
            </a:r>
            <a:endParaRPr lang="en-GB" sz="1200" b="0" dirty="0">
              <a:latin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b="0" dirty="0">
                <a:solidFill>
                  <a:srgbClr val="313233"/>
                </a:solidFill>
                <a:effectLst/>
                <a:latin typeface="Arial" panose="020B0604020202020204" pitchFamily="34" charset="0"/>
                <a:ea typeface="Arial" panose="020B0604020202020204" pitchFamily="34" charset="0"/>
                <a:cs typeface="Arial" panose="020B0604020202020204" pitchFamily="34" charset="0"/>
              </a:rPr>
              <a:t>Welcome people into the room</a:t>
            </a:r>
          </a:p>
          <a:p>
            <a:pPr marL="342900" lvl="0" indent="-342900">
              <a:lnSpc>
                <a:spcPct val="120000"/>
              </a:lnSpc>
              <a:buFont typeface="Symbol" pitchFamily="2" charset="2"/>
              <a:buChar char=""/>
            </a:pPr>
            <a:r>
              <a:rPr lang="en-GB" sz="1200" b="0" dirty="0">
                <a:solidFill>
                  <a:srgbClr val="313233"/>
                </a:solidFill>
                <a:effectLst/>
                <a:latin typeface="Arial" panose="020B0604020202020204" pitchFamily="34" charset="0"/>
                <a:ea typeface="Arial" panose="020B0604020202020204" pitchFamily="34" charset="0"/>
                <a:cs typeface="Arial" panose="020B0604020202020204" pitchFamily="34" charset="0"/>
              </a:rPr>
              <a:t>Introduce yourself</a:t>
            </a:r>
          </a:p>
          <a:p>
            <a:pPr marL="342900" lvl="0" indent="-342900">
              <a:lnSpc>
                <a:spcPct val="120000"/>
              </a:lnSpc>
              <a:spcAft>
                <a:spcPts val="1200"/>
              </a:spcAft>
              <a:buFont typeface="Symbol" pitchFamily="2" charset="2"/>
              <a:buChar char=""/>
            </a:pPr>
            <a:r>
              <a:rPr lang="en-GB" sz="1200" b="0" dirty="0">
                <a:solidFill>
                  <a:srgbClr val="313233"/>
                </a:solidFill>
                <a:effectLst/>
                <a:latin typeface="Arial" panose="020B0604020202020204" pitchFamily="34" charset="0"/>
                <a:ea typeface="Arial" panose="020B0604020202020204" pitchFamily="34" charset="0"/>
                <a:cs typeface="Arial" panose="020B0604020202020204" pitchFamily="34" charset="0"/>
              </a:rPr>
              <a:t>Make sure everyone is comfortable</a:t>
            </a:r>
          </a:p>
          <a:p>
            <a:pPr marL="342900" lvl="0" indent="-342900">
              <a:lnSpc>
                <a:spcPct val="120000"/>
              </a:lnSpc>
              <a:spcAft>
                <a:spcPts val="1200"/>
              </a:spcAft>
              <a:buFont typeface="Symbol" pitchFamily="2" charset="2"/>
              <a:buChar char=""/>
            </a:pPr>
            <a:r>
              <a:rPr lang="en-GB" sz="1200" b="0" dirty="0">
                <a:solidFill>
                  <a:srgbClr val="313233"/>
                </a:solidFill>
                <a:effectLst/>
                <a:latin typeface="Arial" panose="020B0604020202020204" pitchFamily="34" charset="0"/>
                <a:ea typeface="Arial" panose="020B0604020202020204" pitchFamily="34" charset="0"/>
                <a:cs typeface="Arial" panose="020B0604020202020204" pitchFamily="34" charset="0"/>
              </a:rPr>
              <a:t>Go to the next slide when you’re ready to start the lesson</a:t>
            </a:r>
            <a:r>
              <a:rPr lang="en-GB" sz="1200" b="0" dirty="0">
                <a:effectLst/>
                <a:latin typeface="Arial" panose="020B0604020202020204" pitchFamily="34" charset="0"/>
                <a:cs typeface="Arial" panose="020B0604020202020204" pitchFamily="34" charset="0"/>
              </a:rPr>
              <a:t> </a:t>
            </a:r>
            <a:endParaRPr lang="en-GB" sz="1200" b="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a:t>
            </a:fld>
            <a:endParaRPr lang="en-GB"/>
          </a:p>
        </p:txBody>
      </p:sp>
    </p:spTree>
    <p:extLst>
      <p:ext uri="{BB962C8B-B14F-4D97-AF65-F5344CB8AC3E}">
        <p14:creationId xmlns:p14="http://schemas.microsoft.com/office/powerpoint/2010/main" val="279277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lnSpc>
                <a:spcPct val="120000"/>
              </a:lnSpc>
            </a:pPr>
            <a:r>
              <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Demo how to search by company name or type of service (e.g., for hairdressers, cinemas, gyms, or restaurants) and encourage learners to try this for themselves. Optional follow-up: if they find a particular site that they think they’ll use again, encourage them to ‘star’ or ‘bookmark’ that site</a:t>
            </a:r>
          </a:p>
          <a:p>
            <a:pPr marL="457200" indent="-228600">
              <a:lnSpc>
                <a:spcPct val="120000"/>
              </a:lnSpc>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Enter the name of the business you're looking for in the search bar</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Sometimes, you might not know the name of the business you are looking for. Other times, you might want to find things like a local hairdresser, restaurant, or gym close to where you are. To do this, you can type what you're looking for and add 'near me' at the end. For example, 'find a hairdresser near me' or 'restaurants near me.' This tells your device to look for these places in your current location</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When you do this search, you'll see a list of businesses or places that match what you have typed. You can also see where they are on a map. This can be handy if you're not familiar with the area or just want to see what's near you</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To learn more about a specific business, all you need to do is tap or click on it. You'll see more details like their address, contact information, and even reviews from other people. This can help you decide if it's the right place for you</a:t>
            </a:r>
            <a:endParaRPr lang="en-GB" sz="1200" i="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'Near me' searches make it easy to find what you need, right where you are, without having to travel far. It's like having a local guide at your fingertips</a:t>
            </a:r>
            <a:r>
              <a:rPr lang="en-GB" sz="1200" dirty="0">
                <a:effectLst/>
                <a:latin typeface="Arial" panose="020B0604020202020204" pitchFamily="34" charset="0"/>
                <a:cs typeface="Arial" panose="020B0604020202020204" pitchFamily="34" charset="0"/>
              </a:rPr>
              <a:t> </a:t>
            </a:r>
            <a:endParaRPr lang="en-GB"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10</a:t>
            </a:fld>
            <a:endParaRPr lang="en-GB"/>
          </a:p>
        </p:txBody>
      </p:sp>
    </p:spTree>
    <p:extLst>
      <p:ext uri="{BB962C8B-B14F-4D97-AF65-F5344CB8AC3E}">
        <p14:creationId xmlns:p14="http://schemas.microsoft.com/office/powerpoint/2010/main" val="2425481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lnSpc>
                <a:spcPct val="120000"/>
              </a:lnSpc>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Let's see how to use apps and websites to find what you need</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First, you'll want to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download the app</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(if it's available) or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visit the website</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on your device. To do this, go to the app store and search for the app, or open your web browser and type in the website's address</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Once you're on the app or website, you'll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see options</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for what they offer. To find what you're looking for, you can usually use a menu, tabs, or a search bar</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Next, when you've found what you want, it's time to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book or order</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You should see a button that says something like 'Book Now' or 'Order.' Click or tap on that</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You might need to provide some details. It could be as simple as picking the date and time you want or choosing from a list of services they offer. If there's a payment involved, you'll be asked to do that as well</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mj-lt"/>
              <a:buAutoNum type="arabicPeriod"/>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After you've done that, you can expect a message telling you your order has been received. This might be a text message, an email, or a message within the app</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So, it's about just a few things: finding, selecting, giving some info, and then waiting for that confirmation</a:t>
            </a:r>
            <a:r>
              <a:rPr lang="en-GB" sz="1200" dirty="0">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Once you’ve gone through the generic steps, ask for suggestions of things the learners book locally that they may currently do by phone or in person (e.g. takeaway / restaurant booking, hair or eye test appointment, gym session or cinema tickets etc). Encourage them to explore the online (web / app) alternative and / or pick one of their suggestions and demo the process of booking online</a:t>
            </a:r>
            <a:endParaRPr lang="en-GB"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11</a:t>
            </a:fld>
            <a:endParaRPr lang="en-GB"/>
          </a:p>
        </p:txBody>
      </p:sp>
    </p:spTree>
    <p:extLst>
      <p:ext uri="{BB962C8B-B14F-4D97-AF65-F5344CB8AC3E}">
        <p14:creationId xmlns:p14="http://schemas.microsoft.com/office/powerpoint/2010/main" val="2034282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20000"/>
              </a:lnSpc>
              <a:spcBef>
                <a:spcPts val="0"/>
              </a:spcBef>
              <a:spcAft>
                <a:spcPts val="0"/>
              </a:spcAft>
              <a:buClrTx/>
              <a:buSzTx/>
              <a:buFontTx/>
              <a:buNone/>
              <a:tabLst/>
              <a:defRPr/>
            </a:pPr>
            <a:r>
              <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Show examples of local council websites and the services they offer online (can be done as a demo; encourage learners to follow / explore)</a:t>
            </a:r>
          </a:p>
          <a:p>
            <a:pPr marL="457200" indent="-228600">
              <a:lnSpc>
                <a:spcPct val="120000"/>
              </a:lnSpc>
            </a:pPr>
            <a:endPar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457200" indent="-228600">
              <a:lnSpc>
                <a:spcPct val="120000"/>
              </a:lnSpc>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Let's talk about using your local council's website. This can be a helpful place for various services, and I'll guide you through it:</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First,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visit your local council's website</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You can do this by typing in your council's name or 'website' into your web browser</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mj-lt"/>
              <a:buAutoNum type="arabicPeriod"/>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Once you're there, you'll want to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find the service you need</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Most council websites have a menu or tabs that help you navigate. You'll see things like 'Pay Bills' or 'Report Issues.' Just click on the one that matches what you're looking for</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mj-lt"/>
              <a:buAutoNum type="arabicPeriod"/>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When you've found the service you need, you'll usually see an option to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'Make Your Request</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(or something similar). This part is like filling out a form. You'll need to give them your details, like your name and address, and describe what you need. It's quite straightforward, and if you ever get stuck, they often have help sections that you can check</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In short, it’s about visiting the website, finding the right service, and making your request by filling in a form</a:t>
            </a:r>
            <a:r>
              <a:rPr lang="en-GB" sz="1200" dirty="0">
                <a:effectLst/>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12</a:t>
            </a:fld>
            <a:endParaRPr lang="en-GB"/>
          </a:p>
        </p:txBody>
      </p:sp>
    </p:spTree>
    <p:extLst>
      <p:ext uri="{BB962C8B-B14F-4D97-AF65-F5344CB8AC3E}">
        <p14:creationId xmlns:p14="http://schemas.microsoft.com/office/powerpoint/2010/main" val="4200134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Let's now explore how to access health services online. It's a handy way to manage your health needs</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You can access services from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local health providers</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like your GP, optician, or dentist, online. This means you can find these services, book appointments, and even order your prescriptions from the comfort of your own home (or wherever you are)</a:t>
            </a: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And when you're looking for reliable information about specific health conditions or symptoms, the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NHS websites and apps</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are a great place to go. They're trusted sources that provide information, health advice, and details about local hospitals and other</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services</a:t>
            </a:r>
            <a:endParaRPr lang="en-GB" sz="1200" dirty="0">
              <a:solidFill>
                <a:srgbClr val="313233"/>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13</a:t>
            </a:fld>
            <a:endParaRPr lang="en-GB"/>
          </a:p>
        </p:txBody>
      </p:sp>
    </p:spTree>
    <p:extLst>
      <p:ext uri="{BB962C8B-B14F-4D97-AF65-F5344CB8AC3E}">
        <p14:creationId xmlns:p14="http://schemas.microsoft.com/office/powerpoint/2010/main" val="3556272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20000"/>
              </a:lnSpc>
              <a:spcBef>
                <a:spcPts val="0"/>
              </a:spcBef>
              <a:spcAft>
                <a:spcPts val="0"/>
              </a:spcAft>
              <a:buClrTx/>
              <a:buSzTx/>
              <a:buFontTx/>
              <a:buNone/>
              <a:tabLst/>
              <a:defRPr/>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Demonstrate how to access local health services, e.g., GPs, opticians, dentists – to find a local service, appointment-booking, prescription ordering etc. Again, it may help to first ask what local services they currently book by phone / in person and use these examples to demo / encourage exploration</a:t>
            </a:r>
          </a:p>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Accessing local health services online is about making your health needs more convenient</a:t>
            </a:r>
          </a:p>
          <a:p>
            <a:pPr marL="342900" lvl="0" indent="-342900">
              <a:lnSpc>
                <a:spcPct val="120000"/>
              </a:lnSpc>
              <a:buFont typeface="+mj-lt"/>
              <a:buAutoNum type="arabicPeriod"/>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To start, you can either visit the website or download the app for your local health services</a:t>
            </a:r>
          </a:p>
          <a:p>
            <a:pPr marL="342900" lvl="0" indent="-342900">
              <a:lnSpc>
                <a:spcPct val="120000"/>
              </a:lnSpc>
              <a:buFont typeface="+mj-lt"/>
              <a:buAutoNum type="arabicPeriod"/>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Once you're there, you'll want to see what services they offer. This includes checking their opening hours and contact information, which can be really useful</a:t>
            </a:r>
          </a:p>
          <a:p>
            <a:pPr marL="342900" lvl="0" indent="-342900">
              <a:lnSpc>
                <a:spcPct val="120000"/>
              </a:lnSpc>
              <a:spcAft>
                <a:spcPts val="1200"/>
              </a:spcAft>
              <a:buFont typeface="+mj-lt"/>
              <a:buAutoNum type="arabicPeriod"/>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When you need to book an appointment or order a prescription, can be as simple as clicking the right options on the website or app. Choose what you need, confirm it, and you're all set. They'll usually send you a confirmation, like a text or email, so you know where you stand</a:t>
            </a:r>
          </a:p>
          <a:p>
            <a:pPr marL="285750" indent="-285750">
              <a:buFont typeface="Arial" panose="020B0604020202020204" pitchFamily="34" charset="0"/>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Don't forget, you can (use ‘near me’ searches to) explore different healthcare providers in your area to find the one that suits you best</a:t>
            </a:r>
            <a:r>
              <a:rPr lang="en-GB" sz="2800" i="1" dirty="0">
                <a:effectLst/>
              </a:rPr>
              <a:t> </a:t>
            </a:r>
            <a:endParaRPr lang="en-GB" i="1" dirty="0"/>
          </a:p>
        </p:txBody>
      </p:sp>
      <p:sp>
        <p:nvSpPr>
          <p:cNvPr id="4" name="Slide Number Placeholder 3"/>
          <p:cNvSpPr>
            <a:spLocks noGrp="1"/>
          </p:cNvSpPr>
          <p:nvPr>
            <p:ph type="sldNum" sz="quarter" idx="5"/>
          </p:nvPr>
        </p:nvSpPr>
        <p:spPr/>
        <p:txBody>
          <a:bodyPr/>
          <a:lstStyle/>
          <a:p>
            <a:fld id="{5EBEBF41-136C-406D-8E2D-B112DBFA8C1A}" type="slidenum">
              <a:rPr lang="en-GB" smtClean="0"/>
              <a:t>14</a:t>
            </a:fld>
            <a:endParaRPr lang="en-GB"/>
          </a:p>
        </p:txBody>
      </p:sp>
    </p:spTree>
    <p:extLst>
      <p:ext uri="{BB962C8B-B14F-4D97-AF65-F5344CB8AC3E}">
        <p14:creationId xmlns:p14="http://schemas.microsoft.com/office/powerpoint/2010/main" val="2836504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Demonstrate NHS websites and apps (UK-wide / country-specific) – to find information about medical conditions, health advice, local hospitals and other healthcare services. A good example to use is: search ‘</a:t>
            </a:r>
            <a:r>
              <a:rPr lang="en-GB" sz="1800" dirty="0" err="1">
                <a:solidFill>
                  <a:srgbClr val="313233"/>
                </a:solidFill>
                <a:effectLst/>
                <a:latin typeface="Arial" panose="020B0604020202020204" pitchFamily="34" charset="0"/>
                <a:ea typeface="Arial" panose="020B0604020202020204" pitchFamily="34" charset="0"/>
                <a:cs typeface="Arial" panose="020B0604020202020204" pitchFamily="34" charset="0"/>
              </a:rPr>
              <a:t>nhs</a:t>
            </a: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from browser; go to the </a:t>
            </a:r>
            <a:r>
              <a:rPr lang="en-GB" sz="1800" dirty="0" err="1">
                <a:solidFill>
                  <a:srgbClr val="313233"/>
                </a:solidFill>
                <a:effectLst/>
                <a:latin typeface="Arial" panose="020B0604020202020204" pitchFamily="34" charset="0"/>
                <a:ea typeface="Arial" panose="020B0604020202020204" pitchFamily="34" charset="0"/>
                <a:cs typeface="Arial" panose="020B0604020202020204" pitchFamily="34" charset="0"/>
              </a:rPr>
              <a:t>nhs</a:t>
            </a: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website; use their search bar to type in ‘arm’; view result; select ‘elbow and arm pain’ </a:t>
            </a:r>
          </a:p>
          <a:p>
            <a:pPr marL="457200" indent="-228600">
              <a:lnSpc>
                <a:spcPct val="120000"/>
              </a:lnSpc>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Finally, let's explore the NHS websites and apps. They're a reliable source for all things health-related</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First off, you can find information on health conditions. The NHS is generally the best place to look up symptoms or conditions you might be worried about. You can be sure the information here comes from trusted healthcare experts</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You can also get general health advice, including what to do when you're not sure how to handle a health issue. The 111.nhs.uk site is helpful for this. It provides help when you it but aren't sure what to do</a:t>
            </a:r>
          </a:p>
          <a:p>
            <a:pPr marL="342900" lvl="0" indent="-342900">
              <a:lnSpc>
                <a:spcPct val="120000"/>
              </a:lnSpc>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Now, if you're looking for local or UK healthcare services, you're in the right place. You can find a GP, see where you can get a flu jab, or manage appointments for treatments or procedures through their e-Referral service</a:t>
            </a:r>
          </a:p>
          <a:p>
            <a:pPr marL="342900" lvl="0" indent="-342900">
              <a:lnSpc>
                <a:spcPct val="120000"/>
              </a:lnSpc>
              <a:spcAft>
                <a:spcPts val="1200"/>
              </a:spcAft>
              <a:buFont typeface="Symbol" pitchFamily="2" charset="2"/>
              <a:buChar char=""/>
            </a:pPr>
            <a:r>
              <a:rPr lang="en-GB" sz="1800" i="1" dirty="0">
                <a:solidFill>
                  <a:srgbClr val="313233"/>
                </a:solidFill>
                <a:effectLst/>
                <a:latin typeface="Arial" panose="020B0604020202020204" pitchFamily="34" charset="0"/>
                <a:ea typeface="Arial" panose="020B0604020202020204" pitchFamily="34" charset="0"/>
                <a:cs typeface="Arial" panose="020B0604020202020204" pitchFamily="34" charset="0"/>
              </a:rPr>
              <a:t>Don't forget to create your NHS account. It's your key to accessing certain services. To set it up, you'll need your NHS number (if you know it), along with your name, address, and date of birth. This account can link to other services like prescription providers, your GP, and your health records. It's all about making your healthcare management easier</a:t>
            </a:r>
          </a:p>
          <a:p>
            <a:pPr marL="457200" indent="-228600">
              <a:lnSpc>
                <a:spcPct val="120000"/>
              </a:lnSpc>
              <a:spcAft>
                <a:spcPts val="1200"/>
              </a:spcAft>
            </a:pPr>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r>
              <a:rPr lang="en-GB" sz="18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(If you haven’t already) do a ‘follow-me’ demo on how to access local/NHS health services online and save them as a favourite</a:t>
            </a:r>
            <a:r>
              <a:rPr lang="en-GB" b="1" dirty="0">
                <a:effectLst/>
              </a:rPr>
              <a:t> </a:t>
            </a:r>
            <a:endParaRPr lang="en-GB" b="1" dirty="0"/>
          </a:p>
        </p:txBody>
      </p:sp>
      <p:sp>
        <p:nvSpPr>
          <p:cNvPr id="4" name="Slide Number Placeholder 3"/>
          <p:cNvSpPr>
            <a:spLocks noGrp="1"/>
          </p:cNvSpPr>
          <p:nvPr>
            <p:ph type="sldNum" sz="quarter" idx="5"/>
          </p:nvPr>
        </p:nvSpPr>
        <p:spPr/>
        <p:txBody>
          <a:bodyPr/>
          <a:lstStyle/>
          <a:p>
            <a:fld id="{5EBEBF41-136C-406D-8E2D-B112DBFA8C1A}" type="slidenum">
              <a:rPr lang="en-GB" smtClean="0"/>
              <a:t>15</a:t>
            </a:fld>
            <a:endParaRPr lang="en-GB"/>
          </a:p>
        </p:txBody>
      </p:sp>
    </p:spTree>
    <p:extLst>
      <p:ext uri="{BB962C8B-B14F-4D97-AF65-F5344CB8AC3E}">
        <p14:creationId xmlns:p14="http://schemas.microsoft.com/office/powerpoint/2010/main" val="1015834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Let's take a moment to reflect on what you've accomplished today</a:t>
            </a:r>
            <a:endParaRPr lang="en-GB" sz="11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We've explored various online services, from booking local appointments to accessing health information</a:t>
            </a:r>
            <a:endParaRPr lang="en-GB" sz="11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You should now be able to</a:t>
            </a:r>
            <a:endParaRPr lang="en-GB" sz="11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List services you can book online</a:t>
            </a:r>
            <a:endParaRPr lang="en-GB" sz="14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Understand how to find and book local services through different platforms</a:t>
            </a:r>
            <a:endParaRPr lang="en-GB" sz="14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Discover how to access health services online</a:t>
            </a:r>
            <a:endParaRPr lang="en-GB" sz="14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The best way to learn is by doing. Try out what you've learned in this lesson</a:t>
            </a:r>
            <a:endParaRPr lang="en-GB" sz="1400" i="1"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Prompt for any questions or feedback. Check their level of confidence in doing these in future, ask what they found most useful, anything they’d like to know more about (or to go through again before the lesson ends) and where they think they’ll need more practice</a:t>
            </a:r>
            <a:endParaRPr lang="en-GB" sz="14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endParaRPr lang="en-GB" sz="14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171450" indent="-171450" algn="l" defTabSz="914400" rtl="0" eaLnBrk="1" latinLnBrk="0" hangingPunct="1">
              <a:lnSpc>
                <a:spcPct val="120000"/>
              </a:lnSpc>
              <a:buFont typeface="Arial" panose="020B0604020202020204" pitchFamily="34" charset="0"/>
              <a:buChar char="•"/>
            </a:pPr>
            <a:r>
              <a:rPr lang="en-GB" sz="1200" kern="1200" dirty="0">
                <a:solidFill>
                  <a:srgbClr val="313233"/>
                </a:solidFill>
                <a:effectLst/>
                <a:latin typeface="Arial" panose="020B0604020202020204" pitchFamily="34" charset="0"/>
                <a:ea typeface="Arial" panose="020B0604020202020204" pitchFamily="34" charset="0"/>
                <a:cs typeface="Arial" panose="020B0604020202020204" pitchFamily="34" charset="0"/>
              </a:rPr>
              <a:t>If you need further assistance or want to explore more, visit our Academy site. Specifically, check out the 'Introduction to Online Services' and 'Managing Your Healthcare Online' lessons</a:t>
            </a:r>
            <a:r>
              <a:rPr lang="en-GB" sz="1200" kern="1200" dirty="0">
                <a:solidFill>
                  <a:srgbClr val="313233"/>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5EBEBF41-136C-406D-8E2D-B112DBFA8C1A}" type="slidenum">
              <a:rPr lang="en-GB" smtClean="0"/>
              <a:t>16</a:t>
            </a:fld>
            <a:endParaRPr lang="en-GB"/>
          </a:p>
        </p:txBody>
      </p:sp>
    </p:spTree>
    <p:extLst>
      <p:ext uri="{BB962C8B-B14F-4D97-AF65-F5344CB8AC3E}">
        <p14:creationId xmlns:p14="http://schemas.microsoft.com/office/powerpoint/2010/main" val="909316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Ask if they have any questions, comments or feedback that you can help with. You could consider this as an opportunity to check level of confidence in doing these in future, ask what they found most useful, anything they’d like to know more about (or to go through again before the lesson ends) and where they think they’ll need more practice.</a:t>
            </a:r>
            <a:endParaRPr lang="en-GB" dirty="0"/>
          </a:p>
          <a:p>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17</a:t>
            </a:fld>
            <a:endParaRPr lang="en-GB"/>
          </a:p>
        </p:txBody>
      </p:sp>
    </p:spTree>
    <p:extLst>
      <p:ext uri="{BB962C8B-B14F-4D97-AF65-F5344CB8AC3E}">
        <p14:creationId xmlns:p14="http://schemas.microsoft.com/office/powerpoint/2010/main" val="18008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Calibri" panose="020F0502020204030204" pitchFamily="34" charset="0"/>
              </a:rPr>
              <a:t>Encourage learners to scan the QR code here and complete our short post-session survey around levels of confidence now they have completed the training, plus any other comments or feedback about the session</a:t>
            </a:r>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18</a:t>
            </a:fld>
            <a:endParaRPr lang="en-GB"/>
          </a:p>
        </p:txBody>
      </p:sp>
    </p:spTree>
    <p:extLst>
      <p:ext uri="{BB962C8B-B14F-4D97-AF65-F5344CB8AC3E}">
        <p14:creationId xmlns:p14="http://schemas.microsoft.com/office/powerpoint/2010/main" val="327994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ZA" sz="1800" b="0" i="0" u="none" strike="noStrike" dirty="0">
                <a:solidFill>
                  <a:srgbClr val="313233"/>
                </a:solidFill>
                <a:effectLst/>
                <a:latin typeface="Arial" panose="020B0604020202020204" pitchFamily="34" charset="0"/>
                <a:cs typeface="Arial" panose="020B0604020202020204" pitchFamily="34" charset="0"/>
              </a:rPr>
              <a:t>Trainer notes</a:t>
            </a:r>
            <a:endParaRPr lang="en-ZA" b="0" dirty="0">
              <a:effectLst/>
              <a:latin typeface="Arial" panose="020B0604020202020204" pitchFamily="34" charset="0"/>
              <a:cs typeface="Arial" panose="020B0604020202020204" pitchFamily="34" charset="0"/>
            </a:endParaRPr>
          </a:p>
          <a:p>
            <a:r>
              <a:rPr lang="en-ZA" sz="1800" b="0" i="0" u="none" strike="noStrike" dirty="0">
                <a:solidFill>
                  <a:srgbClr val="313233"/>
                </a:solidFill>
                <a:effectLst/>
                <a:latin typeface="Arial" panose="020B0604020202020204" pitchFamily="34" charset="0"/>
                <a:cs typeface="Arial" panose="020B0604020202020204" pitchFamily="34" charset="0"/>
              </a:rPr>
              <a:t>Signpost related content on the Academy website </a:t>
            </a:r>
            <a:r>
              <a:rPr lang="en-ZA" sz="2800" dirty="0">
                <a:solidFill>
                  <a:srgbClr val="3F3F3F"/>
                </a:solidFill>
                <a:effectLst/>
                <a:latin typeface="Arial" panose="020B0604020202020204" pitchFamily="34" charset="0"/>
                <a:cs typeface="Arial" panose="020B0604020202020204" pitchFamily="34" charset="0"/>
              </a:rPr>
              <a:t>https://www.bankofscotlandacademy.co.uk/learn-for-life/get-started-online/</a:t>
            </a:r>
          </a:p>
          <a:p>
            <a:pPr marL="285750" indent="-285750" rtl="0" fontAlgn="base">
              <a:spcBef>
                <a:spcPts val="0"/>
              </a:spcBef>
              <a:spcAft>
                <a:spcPts val="0"/>
              </a:spcAft>
              <a:buFont typeface="Arial" panose="020B0604020202020204" pitchFamily="34" charset="0"/>
              <a:buChar char="•"/>
            </a:pPr>
            <a:r>
              <a:rPr lang="en-ZA" sz="1800" b="0" i="0" u="none" strike="noStrike" dirty="0">
                <a:solidFill>
                  <a:srgbClr val="313233"/>
                </a:solidFill>
                <a:effectLst/>
                <a:latin typeface="Arial" panose="020B0604020202020204" pitchFamily="34" charset="0"/>
                <a:cs typeface="Arial" panose="020B0604020202020204" pitchFamily="34" charset="0"/>
              </a:rPr>
              <a:t>Alternatively, they could use their phone cameras to scan the QR code here. </a:t>
            </a:r>
          </a:p>
          <a:p>
            <a:pPr marL="285750" indent="-285750" rtl="0" fontAlgn="base">
              <a:spcBef>
                <a:spcPts val="0"/>
              </a:spcBef>
              <a:spcAft>
                <a:spcPts val="0"/>
              </a:spcAft>
              <a:buFont typeface="Arial" panose="020B0604020202020204" pitchFamily="34" charset="0"/>
              <a:buChar char="•"/>
            </a:pPr>
            <a:r>
              <a:rPr lang="en-ZA" sz="1800" b="0" i="0" u="none" strike="noStrike" dirty="0">
                <a:solidFill>
                  <a:srgbClr val="313233"/>
                </a:solidFill>
                <a:effectLst/>
                <a:latin typeface="Arial" panose="020B0604020202020204" pitchFamily="34" charset="0"/>
                <a:cs typeface="Arial" panose="020B0604020202020204" pitchFamily="34" charset="0"/>
              </a:rPr>
              <a:t>If they don’t feel comfortable using this yet, then suggest they take our other lessons: “Connecting to the internet” and “ Stay safe online”, if you don’t know the next dates for these or how to help them sign up then speak to the Academy team before your session.</a:t>
            </a:r>
          </a:p>
          <a:p>
            <a:pPr marL="285750" indent="-285750" rtl="0" fontAlgn="base">
              <a:spcBef>
                <a:spcPts val="1200"/>
              </a:spcBef>
              <a:spcAft>
                <a:spcPts val="0"/>
              </a:spcAft>
              <a:buFont typeface="Arial" panose="020B0604020202020204" pitchFamily="34" charset="0"/>
              <a:buChar char="•"/>
            </a:pPr>
            <a:r>
              <a:rPr lang="en-ZA" sz="1800" b="0" i="0" u="none" strike="noStrike" dirty="0">
                <a:solidFill>
                  <a:srgbClr val="313233"/>
                </a:solidFill>
                <a:effectLst/>
                <a:latin typeface="Arial" panose="020B0604020202020204" pitchFamily="34" charset="0"/>
                <a:cs typeface="Arial" panose="020B0604020202020204" pitchFamily="34" charset="0"/>
              </a:rPr>
              <a:t>If part of a programme, share the date and topic of the next session</a:t>
            </a:r>
          </a:p>
          <a:p>
            <a:endParaRPr lang="en-US" dirty="0"/>
          </a:p>
        </p:txBody>
      </p:sp>
      <p:sp>
        <p:nvSpPr>
          <p:cNvPr id="4" name="Slide Number Placeholder 3"/>
          <p:cNvSpPr>
            <a:spLocks noGrp="1"/>
          </p:cNvSpPr>
          <p:nvPr>
            <p:ph type="sldNum" sz="quarter" idx="5"/>
          </p:nvPr>
        </p:nvSpPr>
        <p:spPr/>
        <p:txBody>
          <a:bodyPr/>
          <a:lstStyle/>
          <a:p>
            <a:fld id="{5EBEBF41-136C-406D-8E2D-B112DBFA8C1A}" type="slidenum">
              <a:rPr lang="en-GB" smtClean="0"/>
              <a:t>19</a:t>
            </a:fld>
            <a:endParaRPr lang="en-GB"/>
          </a:p>
        </p:txBody>
      </p:sp>
    </p:spTree>
    <p:extLst>
      <p:ext uri="{BB962C8B-B14F-4D97-AF65-F5344CB8AC3E}">
        <p14:creationId xmlns:p14="http://schemas.microsoft.com/office/powerpoint/2010/main" val="2785702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Encourage learners to scan the QR code here and complete our short pre-session survey around levels of confidence in the session’s topics today, plus what they would like to get out of the session</a:t>
            </a:r>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2</a:t>
            </a:fld>
            <a:endParaRPr lang="en-GB"/>
          </a:p>
        </p:txBody>
      </p:sp>
    </p:spTree>
    <p:extLst>
      <p:ext uri="{BB962C8B-B14F-4D97-AF65-F5344CB8AC3E}">
        <p14:creationId xmlns:p14="http://schemas.microsoft.com/office/powerpoint/2010/main" val="228202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lnSpc>
                <a:spcPct val="120000"/>
              </a:lnSpc>
            </a:pPr>
            <a:r>
              <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NOTES – </a:t>
            </a:r>
          </a:p>
          <a:p>
            <a:pPr marL="342900" lvl="0" indent="-342900">
              <a:lnSpc>
                <a:spcPct val="120000"/>
              </a:lnSpc>
              <a:buFont typeface="Symbol" pitchFamily="2" charset="2"/>
              <a:buChar char=""/>
            </a:pPr>
            <a:r>
              <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rPr>
              <a:t>If this lesson marks the start of a programme, welcome people to the programme</a:t>
            </a:r>
          </a:p>
          <a:p>
            <a:pPr marL="342900" lvl="0" indent="-342900">
              <a:lnSpc>
                <a:spcPct val="120000"/>
              </a:lnSpc>
              <a:buFont typeface="Symbol" pitchFamily="2" charset="2"/>
              <a:buChar char=""/>
            </a:pPr>
            <a:r>
              <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rPr>
              <a:t>If it is not, then welcome people to the lesson</a:t>
            </a:r>
          </a:p>
          <a:p>
            <a:pPr marL="457200" indent="-228600">
              <a:lnSpc>
                <a:spcPct val="120000"/>
              </a:lnSpc>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Welcome to today’s lesson on accessing local services online</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My name is _ and I’m here to help you today</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We're excited to be here with you as you start to access and book services online </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We want to make this learning experience practical, relatable, and, most importantly, helpful to you</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In the room (or virtually) we also have [Any Co-Presenter's Name] who is here to help you during this session</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457200" indent="-228600">
              <a:lnSpc>
                <a:spcPct val="120000"/>
              </a:lnSpc>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457200" indent="-228600">
              <a:lnSpc>
                <a:spcPct val="120000"/>
              </a:lnSpc>
            </a:pPr>
            <a:r>
              <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for small groups / virtual sessions, learners could introduce themselves at this point</a:t>
            </a:r>
          </a:p>
          <a:p>
            <a:pPr marL="457200" indent="-228600">
              <a:lnSpc>
                <a:spcPct val="120000"/>
              </a:lnSpc>
            </a:pP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So, in today’s session, we'll help you discover the different types of services that you can access online and to be able to complete the required information to access or book these services</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If you have your device with you, we’ll help you through the steps as you go</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If you don’t have a device with you today, you can still learn what you can do when you use it next</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As we go through today’s lesson, please do ask questions, and let us know if you need anything. If we can’t help today, we’ll make sure you get the help you need after the session</a:t>
            </a:r>
            <a:endParaRPr lang="en-GB" sz="1200" i="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 us know if we’re going too quickly, too slowly, or if you need a break. We want you to get the most out of today, so I’ll be guided by you</a:t>
            </a:r>
            <a:r>
              <a:rPr lang="en-GB" sz="1200" dirty="0">
                <a:effectLst/>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3</a:t>
            </a:fld>
            <a:endParaRPr lang="en-GB"/>
          </a:p>
        </p:txBody>
      </p:sp>
    </p:spTree>
    <p:extLst>
      <p:ext uri="{BB962C8B-B14F-4D97-AF65-F5344CB8AC3E}">
        <p14:creationId xmlns:p14="http://schemas.microsoft.com/office/powerpoint/2010/main" val="3294130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Before we begin, here’s a </a:t>
            </a:r>
            <a:r>
              <a:rPr lang="en-GB" sz="1200" i="1" dirty="0" err="1">
                <a:solidFill>
                  <a:srgbClr val="313233"/>
                </a:solidFill>
                <a:effectLst/>
                <a:latin typeface="Arial" panose="020B0604020202020204" pitchFamily="34" charset="0"/>
                <a:ea typeface="Arial" panose="020B0604020202020204" pitchFamily="34" charset="0"/>
                <a:cs typeface="Arial" panose="020B0604020202020204" pitchFamily="34" charset="0"/>
              </a:rPr>
              <a:t>a</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few tips on how to get the most from this session</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lnSpc>
                <a:spcPct val="115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If we mention any resources during the session, we’ll share these with you at the end</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lnSpc>
                <a:spcPct val="115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We want this lesson to be as interactive as possible, so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we’ll be asking questions</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as we go along – and we want you to ask lots of questions, too!</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14999"/>
              </a:lnSpc>
              <a:buFont typeface="Symbol" pitchFamily="2" charset="2"/>
              <a:buChar char=""/>
            </a:pPr>
            <a:r>
              <a:rPr lang="en-GB" sz="1200" i="1" dirty="0">
                <a:solidFill>
                  <a:srgbClr val="313233"/>
                </a:solidFill>
                <a:latin typeface="Arial" panose="020B0604020202020204" pitchFamily="34" charset="0"/>
                <a:ea typeface="Arial" panose="020B0604020202020204" pitchFamily="34" charset="0"/>
                <a:cs typeface="Arial" panose="020B0604020202020204" pitchFamily="34" charset="0"/>
              </a:rPr>
              <a:t>For this session, I'll be mostly asking for your own ideas, thoughts and suggestions. So think about your own experiences, and where you think online access might be an option</a:t>
            </a:r>
          </a:p>
          <a:p>
            <a:pPr marL="342900" lvl="0" indent="-342900" algn="just">
              <a:lnSpc>
                <a:spcPct val="115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Sometimes we’ll have a short </a:t>
            </a: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discussion </a:t>
            </a:r>
            <a:r>
              <a:rPr lang="en-GB" sz="1200" b="0" i="1" dirty="0">
                <a:solidFill>
                  <a:srgbClr val="313233"/>
                </a:solidFill>
                <a:effectLst/>
                <a:latin typeface="Arial" panose="020B0604020202020204" pitchFamily="34" charset="0"/>
                <a:ea typeface="Arial" panose="020B0604020202020204" pitchFamily="34" charset="0"/>
                <a:cs typeface="Arial" panose="020B0604020202020204" pitchFamily="34" charset="0"/>
              </a:rPr>
              <a:t>about what we’re looking at, </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or we might move on. It will depend on how we’re doing for time</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14999"/>
              </a:lnSpc>
            </a:pPr>
            <a:endParaRPr lang="en-GB" sz="1200" i="1" dirty="0">
              <a:solidFill>
                <a:srgbClr val="313233"/>
              </a:solidFill>
              <a:latin typeface="Arial" panose="020B0604020202020204" pitchFamily="34" charset="0"/>
              <a:cs typeface="Arial" panose="020B0604020202020204" pitchFamily="34" charset="0"/>
            </a:endParaRPr>
          </a:p>
          <a:p>
            <a:pPr lvl="0" algn="just" fontAlgn="base"/>
            <a:r>
              <a:rPr lang="en-GB" sz="1200" b="1" i="0" u="none" strike="noStrike" dirty="0">
                <a:solidFill>
                  <a:srgbClr val="313233"/>
                </a:solidFill>
                <a:effectLst/>
                <a:latin typeface="Arial" panose="020B0604020202020204" pitchFamily="34" charset="0"/>
                <a:cs typeface="Arial" panose="020B0604020202020204" pitchFamily="34" charset="0"/>
              </a:rPr>
              <a:t>NOTE FOR VIRTUAL DELIVERY – Encourage people to comment and ask questions in the chat or experiment and try using the emojis. (Describe what an emoji is if needed)</a:t>
            </a:r>
            <a:r>
              <a:rPr lang="en-US" sz="1200" b="0" i="0" dirty="0">
                <a:solidFill>
                  <a:srgbClr val="000000"/>
                </a:solidFill>
                <a:effectLst/>
                <a:latin typeface="Arial" panose="020B0604020202020204" pitchFamily="34" charset="0"/>
                <a:cs typeface="Arial" panose="020B0604020202020204" pitchFamily="34" charset="0"/>
              </a:rPr>
              <a:t>​</a:t>
            </a:r>
            <a:r>
              <a:rPr lang="en-GB" sz="1200" b="0" i="0" u="none" strike="noStrike" dirty="0">
                <a:solidFill>
                  <a:srgbClr val="313233"/>
                </a:solidFill>
                <a:effectLst/>
                <a:latin typeface="Arial" panose="020B0604020202020204" pitchFamily="34" charset="0"/>
                <a:cs typeface="Arial" panose="020B0604020202020204" pitchFamily="34" charset="0"/>
              </a:rPr>
              <a:t> </a:t>
            </a:r>
            <a:r>
              <a:rPr lang="en-US" sz="1200" b="0" i="0" dirty="0">
                <a:solidFill>
                  <a:srgbClr val="000000"/>
                </a:solidFill>
                <a:effectLst/>
                <a:latin typeface="Arial" panose="020B0604020202020204" pitchFamily="34" charset="0"/>
                <a:cs typeface="Arial" panose="020B0604020202020204" pitchFamily="34" charset="0"/>
              </a:rPr>
              <a:t>​</a:t>
            </a:r>
            <a:endParaRPr lang="en-US" sz="1200" b="0" i="0" dirty="0">
              <a:solidFill>
                <a:srgbClr val="444444"/>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GB" sz="1200" b="0" i="1" u="none" strike="noStrike" dirty="0">
                <a:solidFill>
                  <a:srgbClr val="313233"/>
                </a:solidFill>
                <a:effectLst/>
                <a:latin typeface="Arial" panose="020B0604020202020204" pitchFamily="34" charset="0"/>
                <a:cs typeface="Arial" panose="020B0604020202020204" pitchFamily="34" charset="0"/>
              </a:rPr>
              <a:t>To </a:t>
            </a:r>
            <a:r>
              <a:rPr lang="en-GB" sz="1200" b="1" i="1" u="none" strike="noStrike" dirty="0">
                <a:solidFill>
                  <a:srgbClr val="313233"/>
                </a:solidFill>
                <a:effectLst/>
                <a:latin typeface="Arial" panose="020B0604020202020204" pitchFamily="34" charset="0"/>
                <a:cs typeface="Arial" panose="020B0604020202020204" pitchFamily="34" charset="0"/>
              </a:rPr>
              <a:t>comment in the chat</a:t>
            </a:r>
            <a:r>
              <a:rPr lang="en-GB" sz="1200" b="0" i="1" u="none" strike="noStrike" dirty="0">
                <a:solidFill>
                  <a:srgbClr val="313233"/>
                </a:solidFill>
                <a:effectLst/>
                <a:latin typeface="Arial" panose="020B0604020202020204" pitchFamily="34" charset="0"/>
                <a:cs typeface="Arial" panose="020B0604020202020204" pitchFamily="34" charset="0"/>
              </a:rPr>
              <a:t>, find the chat box. It’s usually on the side or at the bottom of your screen. Click (or tap) in the chat box, enter your comment, and hit 'Enter' or 'Send.' Your message will then appear in the chat for everyone to see. It's a great way to ask us questions or share your thoughts during our session. So, feel free to chat away!</a:t>
            </a:r>
            <a:r>
              <a:rPr lang="en-GB" sz="1200" b="0" i="0" dirty="0">
                <a:solidFill>
                  <a:srgbClr val="000000"/>
                </a:solidFill>
                <a:effectLst/>
                <a:latin typeface="Arial" panose="020B0604020202020204" pitchFamily="34" charset="0"/>
                <a:cs typeface="Arial" panose="020B0604020202020204" pitchFamily="34" charset="0"/>
              </a:rPr>
              <a:t>​</a:t>
            </a:r>
            <a:endParaRPr lang="en-GB" sz="1200" b="0" i="0" dirty="0">
              <a:solidFill>
                <a:srgbClr val="444444"/>
              </a:solidFill>
              <a:effectLst/>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GB" sz="1200" b="0" i="1" u="none" strike="noStrike" dirty="0">
                <a:solidFill>
                  <a:srgbClr val="313233"/>
                </a:solidFill>
                <a:effectLst/>
                <a:latin typeface="Arial" panose="020B0604020202020204" pitchFamily="34" charset="0"/>
                <a:cs typeface="Arial" panose="020B0604020202020204" pitchFamily="34" charset="0"/>
              </a:rPr>
              <a:t>We’d like to make today as interactive as possible to make your experience more interesting</a:t>
            </a:r>
            <a:r>
              <a:rPr lang="en-GB" sz="1200" b="0" i="0" dirty="0">
                <a:solidFill>
                  <a:srgbClr val="000000"/>
                </a:solidFill>
                <a:effectLst/>
                <a:latin typeface="Arial" panose="020B0604020202020204" pitchFamily="34" charset="0"/>
                <a:cs typeface="Arial" panose="020B0604020202020204" pitchFamily="34" charset="0"/>
              </a:rPr>
              <a:t>​</a:t>
            </a:r>
            <a:r>
              <a:rPr lang="en-GB" sz="1200" dirty="0">
                <a:solidFill>
                  <a:srgbClr val="000000"/>
                </a:solidFill>
                <a:latin typeface="Arial" panose="020B0604020202020204" pitchFamily="34" charset="0"/>
                <a:cs typeface="Arial" panose="020B0604020202020204" pitchFamily="34" charset="0"/>
              </a:rPr>
              <a:t>, so we'll make sure you have time to pop your answer in the chat when I'm asking for your thoughts or ideas on a particular topic. </a:t>
            </a:r>
            <a:r>
              <a:rPr lang="en-GB" sz="1200" b="1" dirty="0">
                <a:solidFill>
                  <a:srgbClr val="000000"/>
                </a:solidFill>
                <a:latin typeface="Arial" panose="020B0604020202020204" pitchFamily="34" charset="0"/>
                <a:cs typeface="Arial" panose="020B0604020202020204" pitchFamily="34" charset="0"/>
              </a:rPr>
              <a:t>NOTE: if the virtual group is small enough, also show / encourage the 'hands up and speak' option</a:t>
            </a:r>
            <a:endParaRPr lang="en-GB" sz="1200" b="0" i="0" dirty="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4</a:t>
            </a:fld>
            <a:endParaRPr lang="en-GB"/>
          </a:p>
        </p:txBody>
      </p:sp>
    </p:spTree>
    <p:extLst>
      <p:ext uri="{BB962C8B-B14F-4D97-AF65-F5344CB8AC3E}">
        <p14:creationId xmlns:p14="http://schemas.microsoft.com/office/powerpoint/2010/main" val="15660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So, here’s what we’d like you to get out of today. We want to help you:</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List services you can book online</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Understand how to find and book local services through different platforms</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Discover how to access health services online</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We'll help you gain the knowledge and skills to complete the required information to access or book these services</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indent="-342900">
              <a:lnSpc>
                <a:spcPct val="120000"/>
              </a:lnSpc>
              <a:buFont typeface="Symbol" pitchFamily="2" charset="2"/>
              <a:buChar char=""/>
            </a:pPr>
            <a:r>
              <a:rPr lang="en-GB" sz="1200" i="1" dirty="0">
                <a:solidFill>
                  <a:srgbClr val="313233"/>
                </a:solidFill>
                <a:latin typeface="Arial" panose="020B0604020202020204" pitchFamily="34" charset="0"/>
                <a:ea typeface="Arial" panose="020B0604020202020204" pitchFamily="34" charset="0"/>
                <a:cs typeface="Arial" panose="020B0604020202020204" pitchFamily="34" charset="0"/>
              </a:rPr>
              <a:t>Bear in mind that every</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device is slightly different. Today we’ll share general steps, tips and what to look for</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If you want more help doing any of the steps on your device as we go through, just let us know and we’ll give you a hand</a:t>
            </a:r>
            <a:endParaRPr lang="en-GB" sz="1200" i="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5</a:t>
            </a:fld>
            <a:endParaRPr lang="en-GB"/>
          </a:p>
        </p:txBody>
      </p:sp>
    </p:spTree>
    <p:extLst>
      <p:ext uri="{BB962C8B-B14F-4D97-AF65-F5344CB8AC3E}">
        <p14:creationId xmlns:p14="http://schemas.microsoft.com/office/powerpoint/2010/main" val="321216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Before we dive into the world of online services, let's set the scene. Think about your daily, weekly, and monthly tasks. From grocery shopping to booking appointments or paying bills, many of these can now be done online</a:t>
            </a:r>
            <a:endParaRPr lang="en-GB" sz="1200" i="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Using these online services can save you time and make life more convenient. You can access information and complete tasks without leaving your home. It can also save you time if the alternative is phoning up and waiting in a queue for your call to be answered - for health and local council services for example. So, let's explore how to make the most of these services</a:t>
            </a:r>
            <a:r>
              <a:rPr lang="en-US" sz="1200" dirty="0">
                <a:solidFill>
                  <a:srgbClr val="313233"/>
                </a:solidFill>
                <a:effectLst/>
                <a:latin typeface="Arial" panose="020B0604020202020204" pitchFamily="34" charset="0"/>
                <a:ea typeface="Times New Roman" panose="02020603050405020304" pitchFamily="18" charset="0"/>
                <a:cs typeface="Arial" panose="020B0604020202020204" pitchFamily="34" charset="0"/>
              </a:rPr>
              <a:t> </a:t>
            </a:r>
            <a:endParaRPr lang="en-GB" sz="1200" dirty="0">
              <a:solidFill>
                <a:srgbClr val="313233"/>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6</a:t>
            </a:fld>
            <a:endParaRPr lang="en-GB"/>
          </a:p>
        </p:txBody>
      </p:sp>
    </p:spTree>
    <p:extLst>
      <p:ext uri="{BB962C8B-B14F-4D97-AF65-F5344CB8AC3E}">
        <p14:creationId xmlns:p14="http://schemas.microsoft.com/office/powerpoint/2010/main" val="92482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Let's discuss: What services do you think you can access online?</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Share your ideas and experiences</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457200" indent="-228600">
              <a:lnSpc>
                <a:spcPct val="120000"/>
              </a:lnSpc>
              <a:spcAft>
                <a:spcPts val="1200"/>
              </a:spcAft>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r>
              <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Run a short discussion/chat-based activity</a:t>
            </a:r>
            <a:r>
              <a:rPr lang="en-GB" sz="1200" b="1" dirty="0">
                <a:effectLst/>
                <a:latin typeface="Arial" panose="020B0604020202020204" pitchFamily="34" charset="0"/>
                <a:cs typeface="Arial" panose="020B0604020202020204" pitchFamily="34" charset="0"/>
              </a:rPr>
              <a:t> </a:t>
            </a:r>
            <a:endParaRPr lang="en-GB"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7</a:t>
            </a:fld>
            <a:endParaRPr lang="en-GB"/>
          </a:p>
        </p:txBody>
      </p:sp>
    </p:spTree>
    <p:extLst>
      <p:ext uri="{BB962C8B-B14F-4D97-AF65-F5344CB8AC3E}">
        <p14:creationId xmlns:p14="http://schemas.microsoft.com/office/powerpoint/2010/main" val="361395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Let's see a few examples that we've come up with:</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Make an appointment</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You can schedule appointments with local businesses - like your GP, hairdresser, garage or optician</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Book a trip or activity</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Buy cinema, event, or travel tickets online</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Eat in or out</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Whether you're booking a table at the local restaurant or ordering a takeaway</a:t>
            </a:r>
            <a:endParaRPr lang="en-GB" sz="1200" b="0" i="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Sign up to keep fit</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Sign up for the gym or fitness classes online</a:t>
            </a:r>
            <a:r>
              <a:rPr lang="en-GB" sz="1200" dirty="0">
                <a:effectLst/>
                <a:latin typeface="Arial" panose="020B0604020202020204" pitchFamily="34" charset="0"/>
                <a:cs typeface="Arial" panose="020B0604020202020204" pitchFamily="34" charset="0"/>
              </a:rPr>
              <a:t> </a:t>
            </a:r>
          </a:p>
          <a:p>
            <a:pPr marL="342900" lvl="0" indent="-342900">
              <a:lnSpc>
                <a:spcPct val="120000"/>
              </a:lnSpc>
              <a:spcAft>
                <a:spcPts val="1200"/>
              </a:spcAft>
              <a:buFont typeface="Symbol" pitchFamily="2" charset="2"/>
              <a:buChar char=""/>
            </a:pP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Contact your council</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rPr>
              <a:t>– </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Apply for housing benefit, find a local school, pay your council tax, or request pest control services</a:t>
            </a:r>
            <a:r>
              <a:rPr lang="en-GB" sz="1200" dirty="0">
                <a:effectLst/>
                <a:latin typeface="Arial" panose="020B0604020202020204" pitchFamily="34" charset="0"/>
                <a:cs typeface="Arial" panose="020B0604020202020204" pitchFamily="34" charset="0"/>
              </a:rPr>
              <a:t> </a:t>
            </a:r>
          </a:p>
          <a:p>
            <a:pPr marL="457200" indent="-228600">
              <a:lnSpc>
                <a:spcPct val="120000"/>
              </a:lnSpc>
              <a:spcAft>
                <a:spcPts val="1200"/>
              </a:spcAft>
            </a:pP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r>
              <a:rPr lang="en-GB" sz="1200" b="1" dirty="0">
                <a:solidFill>
                  <a:srgbClr val="313233"/>
                </a:solidFill>
                <a:effectLst/>
                <a:latin typeface="Arial" panose="020B0604020202020204" pitchFamily="34" charset="0"/>
                <a:ea typeface="Arial" panose="020B0604020202020204" pitchFamily="34" charset="0"/>
                <a:cs typeface="Arial" panose="020B0604020202020204" pitchFamily="34" charset="0"/>
              </a:rPr>
              <a:t>TRAINER NOTE – Ask learners what kind of thing they contact their council about, and use their answers to show how much of this can be done online</a:t>
            </a:r>
            <a:r>
              <a:rPr lang="en-GB" sz="1200" b="1" dirty="0">
                <a:effectLst/>
                <a:latin typeface="Arial" panose="020B0604020202020204" pitchFamily="34" charset="0"/>
                <a:cs typeface="Arial" panose="020B0604020202020204" pitchFamily="34" charset="0"/>
              </a:rPr>
              <a:t> </a:t>
            </a:r>
            <a:endParaRPr lang="en-GB"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8</a:t>
            </a:fld>
            <a:endParaRPr lang="en-GB"/>
          </a:p>
        </p:txBody>
      </p:sp>
    </p:spTree>
    <p:extLst>
      <p:ext uri="{BB962C8B-B14F-4D97-AF65-F5344CB8AC3E}">
        <p14:creationId xmlns:p14="http://schemas.microsoft.com/office/powerpoint/2010/main" val="1581098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GB" sz="1200" b="1" i="0" dirty="0">
                <a:solidFill>
                  <a:srgbClr val="313233"/>
                </a:solidFill>
                <a:latin typeface="Arial" panose="020B0604020202020204" pitchFamily="34" charset="0"/>
                <a:ea typeface="Arial" panose="020B0604020202020204" pitchFamily="34" charset="0"/>
                <a:cs typeface="Arial" panose="020B0604020202020204" pitchFamily="34" charset="0"/>
              </a:rPr>
              <a:t>TRAINER NOTE: use this slide to list/introduce the different ways to find local services online – the subsequent slides will go in more detail for each one, with the option for learners to explore and practise </a:t>
            </a:r>
            <a:endParaRPr lang="en-GB" sz="1200" i="0" dirty="0">
              <a:solidFill>
                <a:srgbClr val="313233"/>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There are a few ways you can access services online</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Searching by company name or type of service</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 You can search for local services like hairdressers, cinemas, gyms, or restaurants by typing their names in the search bar. If you don't have a named business in mind, but you know the kind of service you need, try typing, for example, 'gyms near me' in your search. You'll get a list of results and a map view, so you can see the nearest ones</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Using apps/websites</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 Many businesses have apps or websites that allow you to book appointments, buy tickets, or order food online</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b="1" i="1" dirty="0">
                <a:solidFill>
                  <a:srgbClr val="313233"/>
                </a:solidFill>
                <a:effectLst/>
                <a:latin typeface="Arial" panose="020B0604020202020204" pitchFamily="34" charset="0"/>
                <a:ea typeface="Arial" panose="020B0604020202020204" pitchFamily="34" charset="0"/>
                <a:cs typeface="Arial" panose="020B0604020202020204" pitchFamily="34" charset="0"/>
              </a:rPr>
              <a:t>Local council websites</a:t>
            </a: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 – Your local council's website provides various online services</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indent="-342900">
              <a:lnSpc>
                <a:spcPct val="120000"/>
              </a:lnSpc>
              <a:buFont typeface="Symbol" pitchFamily="2" charset="2"/>
              <a:buChar char=""/>
            </a:pPr>
            <a:r>
              <a:rPr lang="en-GB" sz="1200" i="1" dirty="0">
                <a:solidFill>
                  <a:srgbClr val="313233"/>
                </a:solidFill>
                <a:effectLst/>
                <a:latin typeface="Arial" panose="020B0604020202020204" pitchFamily="34" charset="0"/>
                <a:ea typeface="Arial" panose="020B0604020202020204" pitchFamily="34" charset="0"/>
                <a:cs typeface="Arial" panose="020B0604020202020204" pitchFamily="34" charset="0"/>
              </a:rPr>
              <a:t>Let’s </a:t>
            </a:r>
            <a:r>
              <a:rPr lang="en-GB" sz="1200" i="1" dirty="0">
                <a:solidFill>
                  <a:srgbClr val="313233"/>
                </a:solidFill>
                <a:latin typeface="Arial" panose="020B0604020202020204" pitchFamily="34" charset="0"/>
                <a:ea typeface="Arial" panose="020B0604020202020204" pitchFamily="34" charset="0"/>
                <a:cs typeface="Arial" panose="020B0604020202020204" pitchFamily="34" charset="0"/>
              </a:rPr>
              <a:t>explore each of these now ...</a:t>
            </a:r>
            <a:endParaRPr lang="en-GB" sz="1200" dirty="0">
              <a:solidFill>
                <a:srgbClr val="313233"/>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9</a:t>
            </a:fld>
            <a:endParaRPr lang="en-GB"/>
          </a:p>
        </p:txBody>
      </p:sp>
    </p:spTree>
    <p:extLst>
      <p:ext uri="{BB962C8B-B14F-4D97-AF65-F5344CB8AC3E}">
        <p14:creationId xmlns:p14="http://schemas.microsoft.com/office/powerpoint/2010/main" val="148476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0EA9CE-8C1A-7C4A-919A-FA796AD32173}"/>
              </a:ext>
            </a:extLst>
          </p:cNvPr>
          <p:cNvSpPr>
            <a:spLocks noGrp="1"/>
          </p:cNvSpPr>
          <p:nvPr>
            <p:ph type="body" sz="quarter" idx="13" hasCustomPrompt="1"/>
          </p:nvPr>
        </p:nvSpPr>
        <p:spPr>
          <a:xfrm>
            <a:off x="5455726" y="2975083"/>
            <a:ext cx="5154612" cy="1971862"/>
          </a:xfrm>
          <a:prstGeom prst="rect">
            <a:avLst/>
          </a:prstGeom>
        </p:spPr>
        <p:txBody>
          <a:bodyPr anchor="ctr"/>
          <a:lstStyle>
            <a:lvl1pPr marL="0" indent="0" algn="r">
              <a:buNone/>
              <a:defRPr sz="6000">
                <a:solidFill>
                  <a:srgbClr val="05286A"/>
                </a:solidFill>
                <a:latin typeface="BoS Pill Gothic" panose="02000503030000020004" pitchFamily="50" charset="0"/>
              </a:defRPr>
            </a:lvl1pPr>
          </a:lstStyle>
          <a:p>
            <a:pPr lvl="0"/>
            <a:r>
              <a:rPr lang="en-GB" dirty="0">
                <a:latin typeface="BoS Pill Gothic" panose="02000503030000020004" pitchFamily="50" charset="0"/>
              </a:rPr>
              <a:t>Title of module</a:t>
            </a:r>
            <a:endParaRPr lang="en-GB" dirty="0"/>
          </a:p>
        </p:txBody>
      </p:sp>
      <p:sp>
        <p:nvSpPr>
          <p:cNvPr id="14" name="Picture Placeholder 10">
            <a:extLst>
              <a:ext uri="{FF2B5EF4-FFF2-40B4-BE49-F238E27FC236}">
                <a16:creationId xmlns:a16="http://schemas.microsoft.com/office/drawing/2014/main" id="{94C99F52-D704-FA13-F9C6-750C2026E9E9}"/>
              </a:ext>
            </a:extLst>
          </p:cNvPr>
          <p:cNvSpPr>
            <a:spLocks noGrp="1"/>
          </p:cNvSpPr>
          <p:nvPr>
            <p:ph type="pic" sz="quarter" idx="12"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131858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3E0595-347E-99F3-17CF-4AAC3392BFEF}"/>
              </a:ext>
            </a:extLst>
          </p:cNvPr>
          <p:cNvSpPr txBox="1"/>
          <p:nvPr userDrawn="1"/>
        </p:nvSpPr>
        <p:spPr>
          <a:xfrm>
            <a:off x="741760" y="393399"/>
            <a:ext cx="8883501" cy="1015663"/>
          </a:xfrm>
          <a:prstGeom prst="rect">
            <a:avLst/>
          </a:prstGeom>
          <a:noFill/>
        </p:spPr>
        <p:txBody>
          <a:bodyPr wrap="square" rtlCol="0">
            <a:spAutoFit/>
          </a:bodyPr>
          <a:lstStyle/>
          <a:p>
            <a:r>
              <a:rPr lang="en-GB" sz="6000" dirty="0">
                <a:solidFill>
                  <a:srgbClr val="05286A"/>
                </a:solidFill>
                <a:latin typeface="BoS Pill Gothic" panose="02000503030000020004" pitchFamily="50" charset="0"/>
              </a:rPr>
              <a:t>What’s next?</a:t>
            </a:r>
          </a:p>
        </p:txBody>
      </p:sp>
    </p:spTree>
    <p:extLst>
      <p:ext uri="{BB962C8B-B14F-4D97-AF65-F5344CB8AC3E}">
        <p14:creationId xmlns:p14="http://schemas.microsoft.com/office/powerpoint/2010/main" val="2386947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2975083"/>
            <a:ext cx="5154612" cy="1971862"/>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14" name="Picture Placeholder 10">
            <a:extLst>
              <a:ext uri="{FF2B5EF4-FFF2-40B4-BE49-F238E27FC236}">
                <a16:creationId xmlns:a16="http://schemas.microsoft.com/office/drawing/2014/main" id="{94C99F52-D704-FA13-F9C6-750C2026E9E9}"/>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4001634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ingle line with pictur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3468049"/>
            <a:ext cx="5154612" cy="985931"/>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2" name="Picture Placeholder 10">
            <a:extLst>
              <a:ext uri="{FF2B5EF4-FFF2-40B4-BE49-F238E27FC236}">
                <a16:creationId xmlns:a16="http://schemas.microsoft.com/office/drawing/2014/main" id="{F2B6D852-6BBB-7A7C-0023-A3B00F22AFF7}"/>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444332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ulleted 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Arial" panose="020B0604020202020204" pitchFamily="34" charset="0"/>
              <a:buChar char="•"/>
              <a:defRPr sz="3200" b="1" i="0">
                <a:solidFill>
                  <a:srgbClr val="024731"/>
                </a:solidFill>
                <a:latin typeface="BoS Pill Gothic" panose="02000503030000020004" pitchFamily="2" charset="77"/>
              </a:defRPr>
            </a:lvl1pPr>
            <a:lvl2pPr marL="685800" indent="-228600">
              <a:buClr>
                <a:srgbClr val="024731"/>
              </a:buClr>
              <a:buFont typeface="Wingdings" panose="05000000000000000000" pitchFamily="2" charset="2"/>
              <a:buChar char="ü"/>
              <a:defRPr>
                <a:solidFill>
                  <a:srgbClr val="024731"/>
                </a:solidFill>
                <a:latin typeface="Lloyds Bank Jack" panose="02000503040000020004" pitchFamily="50" charset="0"/>
              </a:defRPr>
            </a:lvl2pPr>
          </a:lstStyle>
          <a:p>
            <a:pPr lvl="0"/>
            <a:r>
              <a:rPr lang="en-GB" dirty="0"/>
              <a:t>Add bullets</a:t>
            </a:r>
          </a:p>
          <a:p>
            <a:pPr lvl="1"/>
            <a:r>
              <a:rPr lang="en-GB" dirty="0"/>
              <a:t>Additional points</a:t>
            </a:r>
          </a:p>
          <a:p>
            <a:pPr lvl="1"/>
            <a:endParaRPr lang="en-GB" dirty="0"/>
          </a:p>
        </p:txBody>
      </p:sp>
    </p:spTree>
    <p:extLst>
      <p:ext uri="{BB962C8B-B14F-4D97-AF65-F5344CB8AC3E}">
        <p14:creationId xmlns:p14="http://schemas.microsoft.com/office/powerpoint/2010/main" val="2633677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arge picture onl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3445414" y="1745673"/>
            <a:ext cx="5301171" cy="5112327"/>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Tree>
    <p:extLst>
      <p:ext uri="{BB962C8B-B14F-4D97-AF65-F5344CB8AC3E}">
        <p14:creationId xmlns:p14="http://schemas.microsoft.com/office/powerpoint/2010/main" val="598134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_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541263" y="2000839"/>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38"/>
            <a:ext cx="6390560" cy="3920345"/>
          </a:xfrm>
          <a:prstGeom prst="rect">
            <a:avLst/>
          </a:prstGeom>
        </p:spPr>
        <p:txBody>
          <a:bodyPr anchor="ctr"/>
          <a:lstStyle>
            <a:lvl1pPr marL="0" indent="0">
              <a:buClr>
                <a:srgbClr val="024731"/>
              </a:buClr>
              <a:buFont typeface="+mj-lt"/>
              <a:buNone/>
              <a:defRPr sz="3200" b="1" i="0">
                <a:solidFill>
                  <a:srgbClr val="024731"/>
                </a:solidFill>
                <a:latin typeface="BoS Pill Gothic" panose="02000503030000020004" pitchFamily="2" charset="77"/>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3933438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1760" y="2000841"/>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0840"/>
            <a:ext cx="6390560" cy="3920345"/>
          </a:xfrm>
          <a:prstGeom prst="rect">
            <a:avLst/>
          </a:prstGeom>
        </p:spPr>
        <p:txBody>
          <a:bodyPr anchor="ctr"/>
          <a:lstStyle>
            <a:lvl1pPr marL="0" indent="0">
              <a:buClr>
                <a:srgbClr val="024731"/>
              </a:buClr>
              <a:buFont typeface="+mj-lt"/>
              <a:buNone/>
              <a:defRPr sz="3200" b="1" i="0">
                <a:solidFill>
                  <a:srgbClr val="024731"/>
                </a:solidFill>
                <a:latin typeface="BoS Pill Gothic" panose="02000503030000020004" pitchFamily="2" charset="77"/>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1464351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heck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BoS Pill Gothic" panose="02000503030000020004"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Wingdings" panose="05000000000000000000" pitchFamily="2" charset="2"/>
              <a:buChar char="ü"/>
              <a:defRPr sz="3200" b="1" i="0">
                <a:solidFill>
                  <a:srgbClr val="024731"/>
                </a:solidFill>
                <a:latin typeface="BoS Pill Gothic" panose="02000503030000020004" pitchFamily="2" charset="77"/>
              </a:defRPr>
            </a:lvl1pPr>
            <a:lvl2pPr marL="457200" indent="0">
              <a:buClr>
                <a:srgbClr val="024731"/>
              </a:buClr>
              <a:buFont typeface="Wingdings" panose="05000000000000000000" pitchFamily="2" charset="2"/>
              <a:buNone/>
              <a:defRPr>
                <a:solidFill>
                  <a:srgbClr val="024731"/>
                </a:solidFill>
                <a:latin typeface="Lloyds Bank Jack" panose="02000503040000020004" pitchFamily="50" charset="0"/>
              </a:defRPr>
            </a:lvl2pPr>
          </a:lstStyle>
          <a:p>
            <a:pPr lvl="0"/>
            <a:r>
              <a:rPr lang="en-GB" dirty="0"/>
              <a:t>Add checklist</a:t>
            </a:r>
          </a:p>
        </p:txBody>
      </p:sp>
    </p:spTree>
    <p:extLst>
      <p:ext uri="{BB962C8B-B14F-4D97-AF65-F5344CB8AC3E}">
        <p14:creationId xmlns:p14="http://schemas.microsoft.com/office/powerpoint/2010/main" val="130357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line with pictur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B0EF183-4842-53DB-4578-39AFE35FB070}"/>
              </a:ext>
            </a:extLst>
          </p:cNvPr>
          <p:cNvSpPr>
            <a:spLocks noGrp="1"/>
          </p:cNvSpPr>
          <p:nvPr>
            <p:ph type="body" sz="quarter" idx="13" hasCustomPrompt="1"/>
          </p:nvPr>
        </p:nvSpPr>
        <p:spPr>
          <a:xfrm>
            <a:off x="5455726" y="3468048"/>
            <a:ext cx="5154612" cy="985931"/>
          </a:xfrm>
          <a:prstGeom prst="rect">
            <a:avLst/>
          </a:prstGeom>
        </p:spPr>
        <p:txBody>
          <a:bodyPr anchor="ctr"/>
          <a:lstStyle>
            <a:lvl1pPr marL="0" indent="0" algn="r">
              <a:buNone/>
              <a:defRPr sz="6000">
                <a:solidFill>
                  <a:srgbClr val="05286A"/>
                </a:solidFill>
                <a:latin typeface="BoS Pill Gothic" panose="02000503030000020004" pitchFamily="50" charset="0"/>
              </a:defRPr>
            </a:lvl1pPr>
          </a:lstStyle>
          <a:p>
            <a:pPr lvl="0"/>
            <a:r>
              <a:rPr lang="en-GB" dirty="0">
                <a:latin typeface="BoS Pill Gothic" panose="02000503030000020004" pitchFamily="50" charset="0"/>
              </a:rPr>
              <a:t>Title of module</a:t>
            </a:r>
            <a:endParaRPr lang="en-GB" dirty="0"/>
          </a:p>
        </p:txBody>
      </p:sp>
      <p:sp>
        <p:nvSpPr>
          <p:cNvPr id="5" name="Picture Placeholder 10">
            <a:extLst>
              <a:ext uri="{FF2B5EF4-FFF2-40B4-BE49-F238E27FC236}">
                <a16:creationId xmlns:a16="http://schemas.microsoft.com/office/drawing/2014/main" id="{8921B718-95A1-82E2-A04E-7005B4D45C02}"/>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316153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C584C-641A-55A8-7E86-E18CFF252205}"/>
              </a:ext>
            </a:extLst>
          </p:cNvPr>
          <p:cNvSpPr txBox="1"/>
          <p:nvPr userDrawn="1"/>
        </p:nvSpPr>
        <p:spPr>
          <a:xfrm>
            <a:off x="5455726" y="3429000"/>
            <a:ext cx="5154612" cy="1015663"/>
          </a:xfrm>
          <a:prstGeom prst="rect">
            <a:avLst/>
          </a:prstGeom>
          <a:noFill/>
        </p:spPr>
        <p:txBody>
          <a:bodyPr wrap="square" rtlCol="0">
            <a:spAutoFit/>
          </a:bodyPr>
          <a:lstStyle/>
          <a:p>
            <a:pPr algn="r"/>
            <a:r>
              <a:rPr lang="en-GB" sz="6000" dirty="0">
                <a:solidFill>
                  <a:srgbClr val="05286A"/>
                </a:solidFill>
                <a:latin typeface="BoS Pill Gothic" panose="02000503030000020004" pitchFamily="50" charset="0"/>
              </a:rPr>
              <a:t>Welcome</a:t>
            </a:r>
          </a:p>
        </p:txBody>
      </p:sp>
      <p:sp>
        <p:nvSpPr>
          <p:cNvPr id="6" name="Picture Placeholder 10">
            <a:extLst>
              <a:ext uri="{FF2B5EF4-FFF2-40B4-BE49-F238E27FC236}">
                <a16:creationId xmlns:a16="http://schemas.microsoft.com/office/drawing/2014/main" id="{CD2BFCE1-4D03-94BA-225C-0807139BA0DB}"/>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347727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4921057" y="2000841"/>
            <a:ext cx="5689281" cy="3920345"/>
          </a:xfrm>
          <a:prstGeom prst="rect">
            <a:avLst/>
          </a:prstGeom>
        </p:spPr>
        <p:txBody>
          <a:bodyPr anchor="ctr"/>
          <a:lstStyle>
            <a:lvl1pPr marL="457200" indent="-457200">
              <a:buClr>
                <a:srgbClr val="05286A"/>
              </a:buClr>
              <a:buFont typeface="Arial" panose="020B0604020202020204" pitchFamily="34" charset="0"/>
              <a:buChar char="•"/>
              <a:defRPr sz="3200">
                <a:solidFill>
                  <a:srgbClr val="05286A"/>
                </a:solidFill>
                <a:latin typeface="Avenir Next LT Pro Demi" panose="020B0704020202020204" pitchFamily="34" charset="0"/>
              </a:defRPr>
            </a:lvl1pPr>
            <a:lvl2pPr marL="685800" indent="-228600">
              <a:buClr>
                <a:srgbClr val="05286A"/>
              </a:buClr>
              <a:buFont typeface="Wingdings" panose="05000000000000000000" pitchFamily="2" charset="2"/>
              <a:buChar char="ü"/>
              <a:defRPr>
                <a:solidFill>
                  <a:srgbClr val="05286A"/>
                </a:solidFill>
                <a:latin typeface="Avenir Next LT Pro" panose="020B0504020202020204" pitchFamily="34" charset="0"/>
              </a:defRPr>
            </a:lvl2pPr>
          </a:lstStyle>
          <a:p>
            <a:pPr lvl="0"/>
            <a:r>
              <a:rPr lang="en-GB" dirty="0"/>
              <a:t>Add bullets</a:t>
            </a:r>
          </a:p>
          <a:p>
            <a:pPr lvl="1"/>
            <a:r>
              <a:rPr lang="en-GB" dirty="0"/>
              <a:t>Additional points</a:t>
            </a:r>
          </a:p>
          <a:p>
            <a:pPr lvl="1"/>
            <a:endParaRPr lang="en-GB" dirty="0"/>
          </a:p>
        </p:txBody>
      </p:sp>
      <p:sp>
        <p:nvSpPr>
          <p:cNvPr id="3" name="Title 2">
            <a:extLst>
              <a:ext uri="{FF2B5EF4-FFF2-40B4-BE49-F238E27FC236}">
                <a16:creationId xmlns:a16="http://schemas.microsoft.com/office/drawing/2014/main" id="{C9C33912-8247-75FD-2BEF-133658C8DB29}"/>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6" name="Picture Placeholder 10">
            <a:extLst>
              <a:ext uri="{FF2B5EF4-FFF2-40B4-BE49-F238E27FC236}">
                <a16:creationId xmlns:a16="http://schemas.microsoft.com/office/drawing/2014/main" id="{5E481372-263B-FF93-C40C-BB766663B003}"/>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41304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3141"/>
            <a:ext cx="5550658" cy="3920345"/>
          </a:xfrm>
          <a:prstGeom prst="rect">
            <a:avLst/>
          </a:prstGeom>
        </p:spPr>
        <p:txBody>
          <a:bodyPr anchor="ctr"/>
          <a:lstStyle>
            <a:lvl1pPr marL="514350" indent="-514350">
              <a:buClr>
                <a:srgbClr val="024731"/>
              </a:buClr>
              <a:buFont typeface="+mj-lt"/>
              <a:buAutoNum type="arabicPeriod"/>
              <a:defRPr lang="en-GB" sz="3200" kern="1200" dirty="0">
                <a:solidFill>
                  <a:srgbClr val="05286A"/>
                </a:solidFill>
                <a:latin typeface="Avenir Next LT Pro Demi" panose="020B0704020202020204" pitchFamily="34" charset="0"/>
                <a:ea typeface="+mn-ea"/>
                <a:cs typeface="+mn-cs"/>
              </a:defRPr>
            </a:lvl1pPr>
            <a:lvl2pPr marL="800100" indent="-342900">
              <a:buClr>
                <a:srgbClr val="024731"/>
              </a:buClr>
              <a:buFont typeface="+mj-lt"/>
              <a:buAutoNum type="alphaUcPeriod"/>
              <a:defRPr lang="en-GB" sz="2400" kern="1200" dirty="0">
                <a:solidFill>
                  <a:srgbClr val="05286A"/>
                </a:solidFill>
                <a:latin typeface="Avenir Next LT Pro" panose="020B0504020202020204" pitchFamily="34" charset="0"/>
                <a:ea typeface="+mn-ea"/>
                <a:cs typeface="+mn-cs"/>
              </a:defRPr>
            </a:lvl2pPr>
          </a:lstStyle>
          <a:p>
            <a:pPr marL="514350" lvl="0" indent="-514350" algn="l" defTabSz="914400" rtl="0" eaLnBrk="1" latinLnBrk="0" hangingPunct="1">
              <a:lnSpc>
                <a:spcPct val="90000"/>
              </a:lnSpc>
              <a:spcBef>
                <a:spcPts val="1000"/>
              </a:spcBef>
              <a:buClr>
                <a:srgbClr val="05286A"/>
              </a:buClr>
            </a:pPr>
            <a:r>
              <a:rPr lang="en-GB" dirty="0"/>
              <a:t>Add bullets</a:t>
            </a:r>
          </a:p>
          <a:p>
            <a:pPr marL="800100" lvl="1" indent="-342900" algn="l" defTabSz="914400" rtl="0" eaLnBrk="1" latinLnBrk="0" hangingPunct="1">
              <a:lnSpc>
                <a:spcPct val="90000"/>
              </a:lnSpc>
              <a:spcBef>
                <a:spcPts val="500"/>
              </a:spcBef>
              <a:buClr>
                <a:srgbClr val="05286A"/>
              </a:buClr>
            </a:pPr>
            <a:r>
              <a:rPr lang="en-GB" dirty="0"/>
              <a:t>Additional points</a:t>
            </a:r>
          </a:p>
          <a:p>
            <a:pPr lvl="1"/>
            <a:endParaRPr lang="en-GB" dirty="0"/>
          </a:p>
        </p:txBody>
      </p:sp>
      <p:sp>
        <p:nvSpPr>
          <p:cNvPr id="3" name="Title 2">
            <a:extLst>
              <a:ext uri="{FF2B5EF4-FFF2-40B4-BE49-F238E27FC236}">
                <a16:creationId xmlns:a16="http://schemas.microsoft.com/office/drawing/2014/main" id="{9F9DCCBC-9E03-DCA6-49D6-F0740FAE8CE7}"/>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6" name="Picture Placeholder 10">
            <a:extLst>
              <a:ext uri="{FF2B5EF4-FFF2-40B4-BE49-F238E27FC236}">
                <a16:creationId xmlns:a16="http://schemas.microsoft.com/office/drawing/2014/main" id="{335F86FD-DC3F-9738-E831-53B8BEB1DC5B}"/>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194439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0840"/>
            <a:ext cx="5550658" cy="3920345"/>
          </a:xfrm>
          <a:prstGeom prst="rect">
            <a:avLst/>
          </a:prstGeom>
        </p:spPr>
        <p:txBody>
          <a:bodyPr anchor="ctr"/>
          <a:lstStyle>
            <a:lvl1pPr marL="0" indent="0" algn="r">
              <a:buClr>
                <a:srgbClr val="024731"/>
              </a:buClr>
              <a:buFont typeface="+mj-lt"/>
              <a:buNone/>
              <a:defRPr sz="3200">
                <a:solidFill>
                  <a:srgbClr val="05286A"/>
                </a:solidFill>
                <a:latin typeface="Avenir Next LT Pro Demi" panose="020B0704020202020204" pitchFamily="34"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
        <p:nvSpPr>
          <p:cNvPr id="4" name="Title 2">
            <a:extLst>
              <a:ext uri="{FF2B5EF4-FFF2-40B4-BE49-F238E27FC236}">
                <a16:creationId xmlns:a16="http://schemas.microsoft.com/office/drawing/2014/main" id="{03E9124B-3853-3C6C-C795-7CC5A96118F6}"/>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6" name="Picture Placeholder 10">
            <a:extLst>
              <a:ext uri="{FF2B5EF4-FFF2-40B4-BE49-F238E27FC236}">
                <a16:creationId xmlns:a16="http://schemas.microsoft.com/office/drawing/2014/main" id="{D352DFC4-A36D-499D-6945-C21778F3DE9D}"/>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90519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1269408" y="2000837"/>
            <a:ext cx="6390560" cy="3920345"/>
          </a:xfrm>
          <a:prstGeom prst="rect">
            <a:avLst/>
          </a:prstGeom>
        </p:spPr>
        <p:txBody>
          <a:bodyPr anchor="ctr"/>
          <a:lstStyle>
            <a:lvl1pPr>
              <a:defRPr lang="en-GB" sz="3200" dirty="0">
                <a:solidFill>
                  <a:srgbClr val="05286A"/>
                </a:solidFill>
                <a:latin typeface="Avenir Next LT Pro Demi" panose="020B0704020202020204" pitchFamily="34" charset="0"/>
              </a:defRPr>
            </a:lvl1pPr>
          </a:lstStyle>
          <a:p>
            <a:pPr marL="0" lvl="0" indent="0">
              <a:buClr>
                <a:srgbClr val="024731"/>
              </a:buClr>
              <a:buFont typeface="+mj-lt"/>
              <a:buNone/>
            </a:pPr>
            <a:r>
              <a:rPr lang="en-GB" dirty="0"/>
              <a:t>Insert text here</a:t>
            </a:r>
          </a:p>
        </p:txBody>
      </p:sp>
      <p:sp>
        <p:nvSpPr>
          <p:cNvPr id="3" name="Title 2">
            <a:extLst>
              <a:ext uri="{FF2B5EF4-FFF2-40B4-BE49-F238E27FC236}">
                <a16:creationId xmlns:a16="http://schemas.microsoft.com/office/drawing/2014/main" id="{81557122-1938-79A0-5942-0FAE03C9E3A3}"/>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4" name="Picture Placeholder 10">
            <a:extLst>
              <a:ext uri="{FF2B5EF4-FFF2-40B4-BE49-F238E27FC236}">
                <a16:creationId xmlns:a16="http://schemas.microsoft.com/office/drawing/2014/main" id="{7FCFFC05-27FA-C408-B168-64B5805E5DE3}"/>
              </a:ext>
            </a:extLst>
          </p:cNvPr>
          <p:cNvSpPr>
            <a:spLocks noGrp="1"/>
          </p:cNvSpPr>
          <p:nvPr>
            <p:ph type="pic" sz="quarter" idx="14" hasCustomPrompt="1"/>
          </p:nvPr>
        </p:nvSpPr>
        <p:spPr>
          <a:xfrm>
            <a:off x="8402592" y="2701010"/>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184661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ictur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F0D34D-BC0B-28BA-5613-04E4EBE3708D}"/>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4" name="Picture Placeholder 10">
            <a:extLst>
              <a:ext uri="{FF2B5EF4-FFF2-40B4-BE49-F238E27FC236}">
                <a16:creationId xmlns:a16="http://schemas.microsoft.com/office/drawing/2014/main" id="{F707C2A5-0858-A562-D5AD-3C75358DA75C}"/>
              </a:ext>
            </a:extLst>
          </p:cNvPr>
          <p:cNvSpPr>
            <a:spLocks noGrp="1"/>
          </p:cNvSpPr>
          <p:nvPr>
            <p:ph type="pic" sz="quarter" idx="14" hasCustomPrompt="1"/>
          </p:nvPr>
        </p:nvSpPr>
        <p:spPr>
          <a:xfrm>
            <a:off x="4316625" y="2182029"/>
            <a:ext cx="3558749" cy="3558749"/>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195401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628262-DB2D-6B06-28FE-0FE301476AAD}"/>
              </a:ext>
            </a:extLst>
          </p:cNvPr>
          <p:cNvSpPr>
            <a:spLocks noGrp="1"/>
          </p:cNvSpPr>
          <p:nvPr>
            <p:ph type="title" hasCustomPrompt="1"/>
          </p:nvPr>
        </p:nvSpPr>
        <p:spPr>
          <a:xfrm>
            <a:off x="741760" y="460852"/>
            <a:ext cx="8360129" cy="880759"/>
          </a:xfrm>
          <a:prstGeom prst="rect">
            <a:avLst/>
          </a:prstGeom>
        </p:spPr>
        <p:txBody>
          <a:bodyPr/>
          <a:lstStyle>
            <a:lvl1pPr>
              <a:defRPr sz="6000">
                <a:solidFill>
                  <a:srgbClr val="05286A"/>
                </a:solidFill>
                <a:latin typeface="BoS Pill Gothic" panose="02000503030000020004" pitchFamily="50" charset="0"/>
              </a:defRPr>
            </a:lvl1pPr>
          </a:lstStyle>
          <a:p>
            <a:r>
              <a:rPr lang="en-US" dirty="0"/>
              <a:t>Title of slide</a:t>
            </a:r>
            <a:endParaRPr lang="en-GB" dirty="0"/>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4921824" y="2000841"/>
            <a:ext cx="5688514" cy="3920345"/>
          </a:xfrm>
          <a:prstGeom prst="rect">
            <a:avLst/>
          </a:prstGeom>
        </p:spPr>
        <p:txBody>
          <a:bodyPr anchor="ctr"/>
          <a:lstStyle>
            <a:lvl1pPr marL="457200" indent="-457200">
              <a:buClr>
                <a:srgbClr val="05286A"/>
              </a:buClr>
              <a:buFont typeface="Wingdings" panose="05000000000000000000" pitchFamily="2" charset="2"/>
              <a:buChar char="ü"/>
              <a:defRPr sz="3200">
                <a:solidFill>
                  <a:srgbClr val="05286A"/>
                </a:solidFill>
                <a:latin typeface="Avenir Next LT Pro Demi" panose="020B0704020202020204" pitchFamily="34" charset="0"/>
              </a:defRPr>
            </a:lvl1pPr>
            <a:lvl2pPr marL="457200" indent="0">
              <a:buClr>
                <a:srgbClr val="024731"/>
              </a:buClr>
              <a:buFont typeface="Wingdings" panose="05000000000000000000" pitchFamily="2" charset="2"/>
              <a:buNone/>
              <a:defRPr>
                <a:solidFill>
                  <a:srgbClr val="024731"/>
                </a:solidFill>
                <a:latin typeface="Lloyds Bank Jack" panose="02000503040000020004" pitchFamily="50" charset="0"/>
              </a:defRPr>
            </a:lvl2pPr>
          </a:lstStyle>
          <a:p>
            <a:pPr lvl="0"/>
            <a:r>
              <a:rPr lang="en-GB" dirty="0"/>
              <a:t>Add checklist</a:t>
            </a:r>
          </a:p>
        </p:txBody>
      </p:sp>
      <p:sp>
        <p:nvSpPr>
          <p:cNvPr id="4" name="Picture Placeholder 10">
            <a:extLst>
              <a:ext uri="{FF2B5EF4-FFF2-40B4-BE49-F238E27FC236}">
                <a16:creationId xmlns:a16="http://schemas.microsoft.com/office/drawing/2014/main" id="{D155C35D-8D62-2797-C86D-9F0BA2B4BA28}"/>
              </a:ext>
            </a:extLst>
          </p:cNvPr>
          <p:cNvSpPr>
            <a:spLocks noGrp="1"/>
          </p:cNvSpPr>
          <p:nvPr>
            <p:ph type="pic" sz="quarter" idx="14" hasCustomPrompt="1"/>
          </p:nvPr>
        </p:nvSpPr>
        <p:spPr>
          <a:xfrm>
            <a:off x="1581662" y="2701014"/>
            <a:ext cx="2520000" cy="2520000"/>
          </a:xfrm>
          <a:prstGeom prst="rect">
            <a:avLst/>
          </a:prstGeom>
        </p:spPr>
        <p:txBody>
          <a:bodyPr/>
          <a:lstStyle>
            <a:lvl1pPr marL="0" indent="0" algn="ctr">
              <a:buNone/>
              <a:defRPr>
                <a:solidFill>
                  <a:srgbClr val="05286A"/>
                </a:solidFill>
                <a:latin typeface="Avenir Next LT Pro" panose="020B0504020202020204" pitchFamily="34" charset="0"/>
              </a:defRPr>
            </a:lvl1pPr>
          </a:lstStyle>
          <a:p>
            <a:r>
              <a:rPr lang="en-GB" dirty="0"/>
              <a:t>Placeholder for picture</a:t>
            </a:r>
          </a:p>
        </p:txBody>
      </p:sp>
    </p:spTree>
    <p:extLst>
      <p:ext uri="{BB962C8B-B14F-4D97-AF65-F5344CB8AC3E}">
        <p14:creationId xmlns:p14="http://schemas.microsoft.com/office/powerpoint/2010/main" val="20567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AE8F-A76F-A95D-DE40-4D25C90780AA}"/>
              </a:ext>
            </a:extLst>
          </p:cNvPr>
          <p:cNvSpPr/>
          <p:nvPr userDrawn="1"/>
        </p:nvSpPr>
        <p:spPr>
          <a:xfrm>
            <a:off x="9094572" y="498762"/>
            <a:ext cx="3097427" cy="807828"/>
          </a:xfrm>
          <a:prstGeom prst="rect">
            <a:avLst/>
          </a:prstGeom>
          <a:solidFill>
            <a:srgbClr val="0528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F284C540-9327-4D7B-21EC-F09814E4208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249752" y="692928"/>
            <a:ext cx="2787065" cy="419496"/>
          </a:xfrm>
          <a:prstGeom prst="rect">
            <a:avLst/>
          </a:prstGeom>
        </p:spPr>
      </p:pic>
    </p:spTree>
    <p:extLst>
      <p:ext uri="{BB962C8B-B14F-4D97-AF65-F5344CB8AC3E}">
        <p14:creationId xmlns:p14="http://schemas.microsoft.com/office/powerpoint/2010/main" val="4118352914"/>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2" r:id="rId3"/>
    <p:sldLayoutId id="2147483674" r:id="rId4"/>
    <p:sldLayoutId id="2147483675" r:id="rId5"/>
    <p:sldLayoutId id="2147483676" r:id="rId6"/>
    <p:sldLayoutId id="2147483678" r:id="rId7"/>
    <p:sldLayoutId id="2147483677"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microsoft.com/office/2018/10/relationships/comments" Target="../comments/modernComment_101_1424138A.xml"/><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94949-21A8-DDE1-F26E-A97AFD97B6C5}"/>
              </a:ext>
            </a:extLst>
          </p:cNvPr>
          <p:cNvSpPr>
            <a:spLocks noGrp="1"/>
          </p:cNvSpPr>
          <p:nvPr>
            <p:ph type="body" sz="quarter" idx="11"/>
          </p:nvPr>
        </p:nvSpPr>
        <p:spPr/>
        <p:txBody>
          <a:bodyPr/>
          <a:lstStyle/>
          <a:p>
            <a:r>
              <a:rPr lang="en-GB" dirty="0">
                <a:solidFill>
                  <a:srgbClr val="00084D"/>
                </a:solidFill>
              </a:rPr>
              <a:t>Accessing local services online</a:t>
            </a:r>
          </a:p>
        </p:txBody>
      </p:sp>
      <p:pic>
        <p:nvPicPr>
          <p:cNvPr id="4" name="Picture Placeholder 3">
            <a:extLst>
              <a:ext uri="{FF2B5EF4-FFF2-40B4-BE49-F238E27FC236}">
                <a16:creationId xmlns:a16="http://schemas.microsoft.com/office/drawing/2014/main" id="{305947D1-FD26-DA10-D5F8-559433275BE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 b="5"/>
          <a:stretch/>
        </p:blipFill>
        <p:spPr/>
      </p:pic>
    </p:spTree>
    <p:extLst>
      <p:ext uri="{BB962C8B-B14F-4D97-AF65-F5344CB8AC3E}">
        <p14:creationId xmlns:p14="http://schemas.microsoft.com/office/powerpoint/2010/main" val="378536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4">
            <a:extLst>
              <a:ext uri="{FF2B5EF4-FFF2-40B4-BE49-F238E27FC236}">
                <a16:creationId xmlns:a16="http://schemas.microsoft.com/office/drawing/2014/main" id="{319D8850-E199-4288-4FF7-E13EB6F6397B}"/>
              </a:ext>
            </a:extLst>
          </p:cNvPr>
          <p:cNvPicPr>
            <a:picLocks noChangeAspect="1"/>
          </p:cNvPicPr>
          <p:nvPr/>
        </p:nvPicPr>
        <p:blipFill rotWithShape="1">
          <a:blip r:embed="rId3">
            <a:extLst>
              <a:ext uri="{28A0092B-C50C-407E-A947-70E740481C1C}">
                <a14:useLocalDpi xmlns:a14="http://schemas.microsoft.com/office/drawing/2010/main" val="0"/>
              </a:ext>
            </a:extLst>
          </a:blip>
          <a:srcRect l="15516" r="12139"/>
          <a:stretch/>
        </p:blipFill>
        <p:spPr>
          <a:xfrm>
            <a:off x="8515406" y="2153239"/>
            <a:ext cx="2836226" cy="3920345"/>
          </a:xfrm>
          <a:prstGeom prst="rect">
            <a:avLst/>
          </a:prstGeom>
        </p:spPr>
      </p:pic>
      <p:sp>
        <p:nvSpPr>
          <p:cNvPr id="3" name="Text Placeholder 2">
            <a:extLst>
              <a:ext uri="{FF2B5EF4-FFF2-40B4-BE49-F238E27FC236}">
                <a16:creationId xmlns:a16="http://schemas.microsoft.com/office/drawing/2014/main" id="{A49CFB1E-24BF-17E9-3727-D270D17EAA8D}"/>
              </a:ext>
            </a:extLst>
          </p:cNvPr>
          <p:cNvSpPr>
            <a:spLocks noGrp="1"/>
          </p:cNvSpPr>
          <p:nvPr>
            <p:ph type="body" sz="quarter" idx="11"/>
          </p:nvPr>
        </p:nvSpPr>
        <p:spPr/>
        <p:txBody>
          <a:bodyPr lIns="91440" tIns="45720" rIns="91440" bIns="45720" anchor="t"/>
          <a:lstStyle/>
          <a:p>
            <a:r>
              <a:rPr lang="en-GB" dirty="0">
                <a:solidFill>
                  <a:srgbClr val="00084D"/>
                </a:solidFill>
              </a:rPr>
              <a:t>Search for a service</a:t>
            </a:r>
            <a:endParaRPr lang="en-US" dirty="0">
              <a:solidFill>
                <a:srgbClr val="00084D"/>
              </a:solidFill>
            </a:endParaRPr>
          </a:p>
        </p:txBody>
      </p:sp>
      <p:sp>
        <p:nvSpPr>
          <p:cNvPr id="2" name="Text Placeholder 1">
            <a:extLst>
              <a:ext uri="{FF2B5EF4-FFF2-40B4-BE49-F238E27FC236}">
                <a16:creationId xmlns:a16="http://schemas.microsoft.com/office/drawing/2014/main" id="{5C359F4C-3579-A6B4-3D0C-4F35AF6D33FC}"/>
              </a:ext>
            </a:extLst>
          </p:cNvPr>
          <p:cNvSpPr>
            <a:spLocks noGrp="1"/>
          </p:cNvSpPr>
          <p:nvPr>
            <p:ph type="body" sz="quarter" idx="12"/>
          </p:nvPr>
        </p:nvSpPr>
        <p:spPr/>
        <p:txBody>
          <a:bodyPr/>
          <a:lstStyle/>
          <a:p>
            <a:r>
              <a:rPr lang="en-GB" dirty="0">
                <a:solidFill>
                  <a:srgbClr val="00084D"/>
                </a:solidFill>
                <a:latin typeface="Avenir Next LT Pro Demi" panose="020B0504020202020204" pitchFamily="34" charset="77"/>
              </a:rPr>
              <a:t>Search by name</a:t>
            </a:r>
          </a:p>
          <a:p>
            <a:endParaRPr lang="en-GB" dirty="0">
              <a:solidFill>
                <a:srgbClr val="00084D"/>
              </a:solidFill>
              <a:latin typeface="Avenir Next LT Pro Demi" panose="020B0504020202020204" pitchFamily="34" charset="77"/>
            </a:endParaRPr>
          </a:p>
          <a:p>
            <a:r>
              <a:rPr lang="en-GB" dirty="0">
                <a:solidFill>
                  <a:srgbClr val="00084D"/>
                </a:solidFill>
                <a:latin typeface="Avenir Next LT Pro Demi" panose="020B0504020202020204" pitchFamily="34" charset="77"/>
              </a:rPr>
              <a:t>or</a:t>
            </a:r>
          </a:p>
          <a:p>
            <a:endParaRPr lang="en-GB" dirty="0">
              <a:solidFill>
                <a:srgbClr val="00084D"/>
              </a:solidFill>
              <a:latin typeface="Avenir Next LT Pro Demi" panose="020B0504020202020204" pitchFamily="34" charset="77"/>
            </a:endParaRPr>
          </a:p>
          <a:p>
            <a:r>
              <a:rPr lang="en-GB" dirty="0">
                <a:solidFill>
                  <a:srgbClr val="00084D"/>
                </a:solidFill>
                <a:latin typeface="Avenir Next LT Pro Demi" panose="020B0504020202020204" pitchFamily="34" charset="77"/>
              </a:rPr>
              <a:t>Type ‘… near me’</a:t>
            </a:r>
          </a:p>
        </p:txBody>
      </p:sp>
      <p:sp>
        <p:nvSpPr>
          <p:cNvPr id="21" name="Text Placeholder 1">
            <a:extLst>
              <a:ext uri="{FF2B5EF4-FFF2-40B4-BE49-F238E27FC236}">
                <a16:creationId xmlns:a16="http://schemas.microsoft.com/office/drawing/2014/main" id="{234E4CDA-984D-6F8A-38CF-29AEAC4354A7}"/>
              </a:ext>
            </a:extLst>
          </p:cNvPr>
          <p:cNvSpPr txBox="1">
            <a:spLocks/>
          </p:cNvSpPr>
          <p:nvPr/>
        </p:nvSpPr>
        <p:spPr>
          <a:xfrm>
            <a:off x="9110209" y="3754216"/>
            <a:ext cx="1812216" cy="430246"/>
          </a:xfrm>
          <a:prstGeom prst="rect">
            <a:avLst/>
          </a:prstGeom>
          <a:noFill/>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solidFill>
                  <a:srgbClr val="00084D"/>
                </a:solidFill>
                <a:latin typeface="Avenir Next LT Pro Demi" panose="020B0504020202020204" pitchFamily="34" charset="77"/>
              </a:rPr>
              <a:t>near me</a:t>
            </a:r>
          </a:p>
        </p:txBody>
      </p:sp>
      <p:sp>
        <p:nvSpPr>
          <p:cNvPr id="17" name="Text Placeholder 1">
            <a:extLst>
              <a:ext uri="{FF2B5EF4-FFF2-40B4-BE49-F238E27FC236}">
                <a16:creationId xmlns:a16="http://schemas.microsoft.com/office/drawing/2014/main" id="{70DA450B-26C9-B5F4-C898-0FED06209AC7}"/>
              </a:ext>
            </a:extLst>
          </p:cNvPr>
          <p:cNvSpPr txBox="1">
            <a:spLocks/>
          </p:cNvSpPr>
          <p:nvPr/>
        </p:nvSpPr>
        <p:spPr>
          <a:xfrm>
            <a:off x="7047893" y="3771324"/>
            <a:ext cx="2085297" cy="424732"/>
          </a:xfrm>
          <a:prstGeom prst="rect">
            <a:avLst/>
          </a:prstGeom>
          <a:solidFill>
            <a:schemeClr val="bg1"/>
          </a:solidFill>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400" b="1" dirty="0">
                <a:solidFill>
                  <a:srgbClr val="00084D"/>
                </a:solidFill>
                <a:latin typeface="Avenir Next LT Pro Demi" panose="020B0504020202020204" pitchFamily="34" charset="77"/>
              </a:rPr>
              <a:t>Restaurants</a:t>
            </a:r>
          </a:p>
        </p:txBody>
      </p:sp>
      <p:pic>
        <p:nvPicPr>
          <p:cNvPr id="10" name="Picture Placeholder 14">
            <a:extLst>
              <a:ext uri="{FF2B5EF4-FFF2-40B4-BE49-F238E27FC236}">
                <a16:creationId xmlns:a16="http://schemas.microsoft.com/office/drawing/2014/main" id="{6B6F9439-3E7A-A831-A56B-E43557ECB81F}"/>
              </a:ext>
            </a:extLst>
          </p:cNvPr>
          <p:cNvPicPr>
            <a:picLocks noChangeAspect="1"/>
          </p:cNvPicPr>
          <p:nvPr/>
        </p:nvPicPr>
        <p:blipFill rotWithShape="1">
          <a:blip r:embed="rId3">
            <a:extLst>
              <a:ext uri="{28A0092B-C50C-407E-A947-70E740481C1C}">
                <a14:useLocalDpi xmlns:a14="http://schemas.microsoft.com/office/drawing/2010/main" val="0"/>
              </a:ext>
            </a:extLst>
          </a:blip>
          <a:srcRect l="12138" r="46049"/>
          <a:stretch/>
        </p:blipFill>
        <p:spPr>
          <a:xfrm>
            <a:off x="6887510" y="2153239"/>
            <a:ext cx="1639223" cy="3920345"/>
          </a:xfrm>
          <a:prstGeom prst="rect">
            <a:avLst/>
          </a:prstGeom>
        </p:spPr>
      </p:pic>
      <p:sp>
        <p:nvSpPr>
          <p:cNvPr id="18" name="Text Placeholder 1">
            <a:extLst>
              <a:ext uri="{FF2B5EF4-FFF2-40B4-BE49-F238E27FC236}">
                <a16:creationId xmlns:a16="http://schemas.microsoft.com/office/drawing/2014/main" id="{C3412A59-8C04-98CE-47E1-AC0F485A00F8}"/>
              </a:ext>
            </a:extLst>
          </p:cNvPr>
          <p:cNvSpPr txBox="1">
            <a:spLocks/>
          </p:cNvSpPr>
          <p:nvPr/>
        </p:nvSpPr>
        <p:spPr>
          <a:xfrm>
            <a:off x="7292703" y="3765527"/>
            <a:ext cx="1924914" cy="424732"/>
          </a:xfrm>
          <a:prstGeom prst="rect">
            <a:avLst/>
          </a:prstGeom>
          <a:solidFill>
            <a:schemeClr val="bg1"/>
          </a:solidFill>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400" b="1" dirty="0">
                <a:solidFill>
                  <a:srgbClr val="00084D"/>
                </a:solidFill>
                <a:latin typeface="Avenir Next LT Pro Demi" panose="020B0504020202020204" pitchFamily="34" charset="77"/>
              </a:rPr>
              <a:t>Hairdressers</a:t>
            </a:r>
          </a:p>
        </p:txBody>
      </p:sp>
      <p:sp>
        <p:nvSpPr>
          <p:cNvPr id="19" name="Text Placeholder 1">
            <a:extLst>
              <a:ext uri="{FF2B5EF4-FFF2-40B4-BE49-F238E27FC236}">
                <a16:creationId xmlns:a16="http://schemas.microsoft.com/office/drawing/2014/main" id="{605A85B6-EFC1-4B80-FB69-0C9B4809CFD9}"/>
              </a:ext>
            </a:extLst>
          </p:cNvPr>
          <p:cNvSpPr txBox="1">
            <a:spLocks/>
          </p:cNvSpPr>
          <p:nvPr/>
        </p:nvSpPr>
        <p:spPr>
          <a:xfrm>
            <a:off x="7313519" y="3771324"/>
            <a:ext cx="1812216" cy="430246"/>
          </a:xfrm>
          <a:prstGeom prst="rect">
            <a:avLst/>
          </a:prstGeom>
          <a:solidFill>
            <a:schemeClr val="bg1"/>
          </a:solidFill>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400" b="1" dirty="0">
                <a:solidFill>
                  <a:srgbClr val="00084D"/>
                </a:solidFill>
                <a:latin typeface="Avenir Next LT Pro Demi" panose="020B0504020202020204" pitchFamily="34" charset="77"/>
              </a:rPr>
              <a:t>Cinemas</a:t>
            </a:r>
          </a:p>
        </p:txBody>
      </p:sp>
      <p:sp>
        <p:nvSpPr>
          <p:cNvPr id="20" name="Text Placeholder 1">
            <a:extLst>
              <a:ext uri="{FF2B5EF4-FFF2-40B4-BE49-F238E27FC236}">
                <a16:creationId xmlns:a16="http://schemas.microsoft.com/office/drawing/2014/main" id="{22EDF8E2-A05C-611F-52D3-86A11DC79862}"/>
              </a:ext>
            </a:extLst>
          </p:cNvPr>
          <p:cNvSpPr txBox="1">
            <a:spLocks/>
          </p:cNvSpPr>
          <p:nvPr/>
        </p:nvSpPr>
        <p:spPr>
          <a:xfrm>
            <a:off x="7349052" y="3777121"/>
            <a:ext cx="1812216" cy="430246"/>
          </a:xfrm>
          <a:prstGeom prst="rect">
            <a:avLst/>
          </a:prstGeom>
          <a:solidFill>
            <a:schemeClr val="bg1"/>
          </a:solidFill>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400" b="1" dirty="0">
                <a:solidFill>
                  <a:srgbClr val="00084D"/>
                </a:solidFill>
                <a:latin typeface="Avenir Next LT Pro Demi" panose="020B0504020202020204" pitchFamily="34" charset="77"/>
              </a:rPr>
              <a:t>Gyms</a:t>
            </a:r>
          </a:p>
        </p:txBody>
      </p:sp>
    </p:spTree>
    <p:extLst>
      <p:ext uri="{BB962C8B-B14F-4D97-AF65-F5344CB8AC3E}">
        <p14:creationId xmlns:p14="http://schemas.microsoft.com/office/powerpoint/2010/main" val="36471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repeatCount="0" fill="hold" grpId="0" nodeType="afterEffect">
                                  <p:stCondLst>
                                    <p:cond delay="2500"/>
                                  </p:stCondLst>
                                  <p:childTnLst>
                                    <p:anim calcmode="lin" valueType="num">
                                      <p:cBhvr additive="base">
                                        <p:cTn id="6" dur="1000"/>
                                        <p:tgtEl>
                                          <p:spTgt spid="17"/>
                                        </p:tgtEl>
                                        <p:attrNameLst>
                                          <p:attrName>ppt_y</p:attrName>
                                        </p:attrNameLst>
                                      </p:cBhvr>
                                      <p:tavLst>
                                        <p:tav tm="0">
                                          <p:val>
                                            <p:strVal val="#ppt_y"/>
                                          </p:val>
                                        </p:tav>
                                        <p:tav tm="100000">
                                          <p:val>
                                            <p:strVal val="#ppt_y+#ppt_h*1.125000"/>
                                          </p:val>
                                        </p:tav>
                                      </p:tavLst>
                                    </p:anim>
                                    <p:animEffect transition="out" filter="wipe(down)">
                                      <p:cBhvr>
                                        <p:cTn id="7" dur="1000"/>
                                        <p:tgtEl>
                                          <p:spTgt spid="17"/>
                                        </p:tgtEl>
                                      </p:cBhvr>
                                    </p:animEffect>
                                    <p:set>
                                      <p:cBhvr>
                                        <p:cTn id="8" dur="1" fill="hold">
                                          <p:stCondLst>
                                            <p:cond delay="999"/>
                                          </p:stCondLst>
                                        </p:cTn>
                                        <p:tgtEl>
                                          <p:spTgt spid="17"/>
                                        </p:tgtEl>
                                        <p:attrNameLst>
                                          <p:attrName>style.visibility</p:attrName>
                                        </p:attrNameLst>
                                      </p:cBhvr>
                                      <p:to>
                                        <p:strVal val="hidden"/>
                                      </p:to>
                                    </p:set>
                                  </p:childTnLst>
                                </p:cTn>
                              </p:par>
                              <p:par>
                                <p:cTn id="9" presetID="12" presetClass="entr" presetSubtype="1" repeatCount="0" fill="hold" grpId="1" nodeType="withEffect">
                                  <p:stCondLst>
                                    <p:cond delay="2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p:tgtEl>
                                          <p:spTgt spid="18"/>
                                        </p:tgtEl>
                                        <p:attrNameLst>
                                          <p:attrName>ppt_y</p:attrName>
                                        </p:attrNameLst>
                                      </p:cBhvr>
                                      <p:tavLst>
                                        <p:tav tm="0">
                                          <p:val>
                                            <p:strVal val="#ppt_y-#ppt_h*1.125000"/>
                                          </p:val>
                                        </p:tav>
                                        <p:tav tm="100000">
                                          <p:val>
                                            <p:strVal val="#ppt_y"/>
                                          </p:val>
                                        </p:tav>
                                      </p:tavLst>
                                    </p:anim>
                                    <p:animEffect transition="in" filter="wipe(down)">
                                      <p:cBhvr>
                                        <p:cTn id="12" dur="1000"/>
                                        <p:tgtEl>
                                          <p:spTgt spid="18"/>
                                        </p:tgtEl>
                                      </p:cBhvr>
                                    </p:animEffect>
                                  </p:childTnLst>
                                </p:cTn>
                              </p:par>
                            </p:childTnLst>
                          </p:cTn>
                        </p:par>
                        <p:par>
                          <p:cTn id="13" fill="hold">
                            <p:stCondLst>
                              <p:cond delay="3500"/>
                            </p:stCondLst>
                            <p:childTnLst>
                              <p:par>
                                <p:cTn id="14" presetID="12" presetClass="exit" presetSubtype="4" repeatCount="0" fill="hold" grpId="0" nodeType="afterEffect">
                                  <p:stCondLst>
                                    <p:cond delay="2500"/>
                                  </p:stCondLst>
                                  <p:childTnLst>
                                    <p:anim calcmode="lin" valueType="num">
                                      <p:cBhvr additive="base">
                                        <p:cTn id="15" dur="1000"/>
                                        <p:tgtEl>
                                          <p:spTgt spid="18"/>
                                        </p:tgtEl>
                                        <p:attrNameLst>
                                          <p:attrName>ppt_y</p:attrName>
                                        </p:attrNameLst>
                                      </p:cBhvr>
                                      <p:tavLst>
                                        <p:tav tm="0">
                                          <p:val>
                                            <p:strVal val="#ppt_y"/>
                                          </p:val>
                                        </p:tav>
                                        <p:tav tm="100000">
                                          <p:val>
                                            <p:strVal val="#ppt_y+#ppt_h*1.125000"/>
                                          </p:val>
                                        </p:tav>
                                      </p:tavLst>
                                    </p:anim>
                                    <p:animEffect transition="out" filter="wipe(down)">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par>
                                <p:cTn id="18" presetID="12" presetClass="entr" presetSubtype="1" repeatCount="0" fill="hold" grpId="1" nodeType="withEffect">
                                  <p:stCondLst>
                                    <p:cond delay="250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1000"/>
                                        <p:tgtEl>
                                          <p:spTgt spid="20"/>
                                        </p:tgtEl>
                                        <p:attrNameLst>
                                          <p:attrName>ppt_y</p:attrName>
                                        </p:attrNameLst>
                                      </p:cBhvr>
                                      <p:tavLst>
                                        <p:tav tm="0">
                                          <p:val>
                                            <p:strVal val="#ppt_y-#ppt_h*1.125000"/>
                                          </p:val>
                                        </p:tav>
                                        <p:tav tm="100000">
                                          <p:val>
                                            <p:strVal val="#ppt_y"/>
                                          </p:val>
                                        </p:tav>
                                      </p:tavLst>
                                    </p:anim>
                                    <p:animEffect transition="in" filter="wipe(down)">
                                      <p:cBhvr>
                                        <p:cTn id="21" dur="1000"/>
                                        <p:tgtEl>
                                          <p:spTgt spid="20"/>
                                        </p:tgtEl>
                                      </p:cBhvr>
                                    </p:animEffect>
                                  </p:childTnLst>
                                </p:cTn>
                              </p:par>
                            </p:childTnLst>
                          </p:cTn>
                        </p:par>
                        <p:par>
                          <p:cTn id="22" fill="hold">
                            <p:stCondLst>
                              <p:cond delay="7000"/>
                            </p:stCondLst>
                            <p:childTnLst>
                              <p:par>
                                <p:cTn id="23" presetID="12" presetClass="exit" presetSubtype="4" repeatCount="0" fill="hold" grpId="0" nodeType="afterEffect">
                                  <p:stCondLst>
                                    <p:cond delay="2500"/>
                                  </p:stCondLst>
                                  <p:childTnLst>
                                    <p:anim calcmode="lin" valueType="num">
                                      <p:cBhvr additive="base">
                                        <p:cTn id="24" dur="1000"/>
                                        <p:tgtEl>
                                          <p:spTgt spid="20"/>
                                        </p:tgtEl>
                                        <p:attrNameLst>
                                          <p:attrName>ppt_y</p:attrName>
                                        </p:attrNameLst>
                                      </p:cBhvr>
                                      <p:tavLst>
                                        <p:tav tm="0">
                                          <p:val>
                                            <p:strVal val="#ppt_y"/>
                                          </p:val>
                                        </p:tav>
                                        <p:tav tm="100000">
                                          <p:val>
                                            <p:strVal val="#ppt_y+#ppt_h*1.125000"/>
                                          </p:val>
                                        </p:tav>
                                      </p:tavLst>
                                    </p:anim>
                                    <p:animEffect transition="out" filter="wipe(down)">
                                      <p:cBhvr>
                                        <p:cTn id="25" dur="1000"/>
                                        <p:tgtEl>
                                          <p:spTgt spid="20"/>
                                        </p:tgtEl>
                                      </p:cBhvr>
                                    </p:animEffect>
                                    <p:set>
                                      <p:cBhvr>
                                        <p:cTn id="26" dur="1" fill="hold">
                                          <p:stCondLst>
                                            <p:cond delay="999"/>
                                          </p:stCondLst>
                                        </p:cTn>
                                        <p:tgtEl>
                                          <p:spTgt spid="20"/>
                                        </p:tgtEl>
                                        <p:attrNameLst>
                                          <p:attrName>style.visibility</p:attrName>
                                        </p:attrNameLst>
                                      </p:cBhvr>
                                      <p:to>
                                        <p:strVal val="hidden"/>
                                      </p:to>
                                    </p:set>
                                  </p:childTnLst>
                                </p:cTn>
                              </p:par>
                              <p:par>
                                <p:cTn id="27" presetID="12" presetClass="entr" presetSubtype="1" repeatCount="0" fill="hold" grpId="1" nodeType="withEffect">
                                  <p:stCondLst>
                                    <p:cond delay="250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p:tgtEl>
                                          <p:spTgt spid="19"/>
                                        </p:tgtEl>
                                        <p:attrNameLst>
                                          <p:attrName>ppt_y</p:attrName>
                                        </p:attrNameLst>
                                      </p:cBhvr>
                                      <p:tavLst>
                                        <p:tav tm="0">
                                          <p:val>
                                            <p:strVal val="#ppt_y-#ppt_h*1.125000"/>
                                          </p:val>
                                        </p:tav>
                                        <p:tav tm="100000">
                                          <p:val>
                                            <p:strVal val="#ppt_y"/>
                                          </p:val>
                                        </p:tav>
                                      </p:tavLst>
                                    </p:anim>
                                    <p:animEffect transition="in" filter="wipe(down)">
                                      <p:cBhvr>
                                        <p:cTn id="30" dur="1000"/>
                                        <p:tgtEl>
                                          <p:spTgt spid="19"/>
                                        </p:tgtEl>
                                      </p:cBhvr>
                                    </p:animEffect>
                                  </p:childTnLst>
                                </p:cTn>
                              </p:par>
                            </p:childTnLst>
                          </p:cTn>
                        </p:par>
                        <p:par>
                          <p:cTn id="31" fill="hold">
                            <p:stCondLst>
                              <p:cond delay="10500"/>
                            </p:stCondLst>
                            <p:childTnLst>
                              <p:par>
                                <p:cTn id="32" presetID="12" presetClass="exit" presetSubtype="4" repeatCount="0" fill="hold" grpId="0" nodeType="afterEffect">
                                  <p:stCondLst>
                                    <p:cond delay="2500"/>
                                  </p:stCondLst>
                                  <p:childTnLst>
                                    <p:anim calcmode="lin" valueType="num">
                                      <p:cBhvr additive="base">
                                        <p:cTn id="33" dur="1000"/>
                                        <p:tgtEl>
                                          <p:spTgt spid="19"/>
                                        </p:tgtEl>
                                        <p:attrNameLst>
                                          <p:attrName>ppt_y</p:attrName>
                                        </p:attrNameLst>
                                      </p:cBhvr>
                                      <p:tavLst>
                                        <p:tav tm="0">
                                          <p:val>
                                            <p:strVal val="#ppt_y"/>
                                          </p:val>
                                        </p:tav>
                                        <p:tav tm="100000">
                                          <p:val>
                                            <p:strVal val="#ppt_y+#ppt_h*1.125000"/>
                                          </p:val>
                                        </p:tav>
                                      </p:tavLst>
                                    </p:anim>
                                    <p:animEffect transition="out" filter="wipe(down)">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par>
                                <p:cTn id="36" presetID="12" presetClass="entr" presetSubtype="1" repeatCount="0" fill="hold" grpId="1" nodeType="withEffect">
                                  <p:stCondLst>
                                    <p:cond delay="250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1000"/>
                                        <p:tgtEl>
                                          <p:spTgt spid="17"/>
                                        </p:tgtEl>
                                        <p:attrNameLst>
                                          <p:attrName>ppt_y</p:attrName>
                                        </p:attrNameLst>
                                      </p:cBhvr>
                                      <p:tavLst>
                                        <p:tav tm="0">
                                          <p:val>
                                            <p:strVal val="#ppt_y-#ppt_h*1.125000"/>
                                          </p:val>
                                        </p:tav>
                                        <p:tav tm="100000">
                                          <p:val>
                                            <p:strVal val="#ppt_y"/>
                                          </p:val>
                                        </p:tav>
                                      </p:tavLst>
                                    </p:anim>
                                    <p:animEffect transition="in" filter="wipe(down)">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32D139F-B04E-E545-8785-3A492CF94C2E}"/>
              </a:ext>
            </a:extLst>
          </p:cNvPr>
          <p:cNvPicPr>
            <a:picLocks noChangeAspect="1"/>
          </p:cNvPicPr>
          <p:nvPr/>
        </p:nvPicPr>
        <p:blipFill rotWithShape="1">
          <a:blip r:embed="rId3">
            <a:extLst>
              <a:ext uri="{28A0092B-C50C-407E-A947-70E740481C1C}">
                <a14:useLocalDpi xmlns:a14="http://schemas.microsoft.com/office/drawing/2010/main" val="0"/>
              </a:ext>
            </a:extLst>
          </a:blip>
          <a:srcRect t="32706" b="21484"/>
          <a:stretch/>
        </p:blipFill>
        <p:spPr>
          <a:xfrm>
            <a:off x="142753" y="2961312"/>
            <a:ext cx="5207806" cy="2381256"/>
          </a:xfrm>
          <a:prstGeom prst="rect">
            <a:avLst/>
          </a:prstGeom>
        </p:spPr>
      </p:pic>
      <p:pic>
        <p:nvPicPr>
          <p:cNvPr id="1026" name="Picture 2">
            <a:extLst>
              <a:ext uri="{FF2B5EF4-FFF2-40B4-BE49-F238E27FC236}">
                <a16:creationId xmlns:a16="http://schemas.microsoft.com/office/drawing/2014/main" id="{C6B02DAE-6650-60E1-B36B-1F963FDF57F1}"/>
              </a:ext>
            </a:extLst>
          </p:cNvPr>
          <p:cNvPicPr>
            <a:picLocks noGrp="1" noChangeAspect="1" noChangeArrowheads="1"/>
          </p:cNvPicPr>
          <p:nvPr>
            <p:ph type="pic" sz="quarter" idx="10"/>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p:blipFill>
        <p:spPr bwMode="auto">
          <a:xfrm>
            <a:off x="889807" y="2646000"/>
            <a:ext cx="3713698" cy="2964583"/>
          </a:xfrm>
          <a:prstGeom prst="rect">
            <a:avLst/>
          </a:prstGeom>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538319E-8A2D-6BA8-09DE-94FD3FA2D1B1}"/>
              </a:ext>
            </a:extLst>
          </p:cNvPr>
          <p:cNvSpPr>
            <a:spLocks noGrp="1"/>
          </p:cNvSpPr>
          <p:nvPr>
            <p:ph type="body" sz="quarter" idx="11"/>
          </p:nvPr>
        </p:nvSpPr>
        <p:spPr/>
        <p:txBody>
          <a:bodyPr/>
          <a:lstStyle/>
          <a:p>
            <a:r>
              <a:rPr lang="en-GB">
                <a:solidFill>
                  <a:srgbClr val="00084D"/>
                </a:solidFill>
              </a:rPr>
              <a:t>Using apps/ websites </a:t>
            </a:r>
          </a:p>
        </p:txBody>
      </p:sp>
      <p:sp>
        <p:nvSpPr>
          <p:cNvPr id="9" name="Text Placeholder 8">
            <a:extLst>
              <a:ext uri="{FF2B5EF4-FFF2-40B4-BE49-F238E27FC236}">
                <a16:creationId xmlns:a16="http://schemas.microsoft.com/office/drawing/2014/main" id="{82EA26B0-BA26-0525-9B9C-BE7808E1BA6F}"/>
              </a:ext>
            </a:extLst>
          </p:cNvPr>
          <p:cNvSpPr>
            <a:spLocks noGrp="1"/>
          </p:cNvSpPr>
          <p:nvPr>
            <p:ph type="body" sz="quarter" idx="12"/>
          </p:nvPr>
        </p:nvSpPr>
        <p:spPr/>
        <p:txBody>
          <a:bodyPr/>
          <a:lstStyle/>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Download app or visit website</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See what options are available</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Book or order what you need</a:t>
            </a:r>
          </a:p>
        </p:txBody>
      </p:sp>
      <p:pic>
        <p:nvPicPr>
          <p:cNvPr id="2" name="Graphic 1">
            <a:extLst>
              <a:ext uri="{FF2B5EF4-FFF2-40B4-BE49-F238E27FC236}">
                <a16:creationId xmlns:a16="http://schemas.microsoft.com/office/drawing/2014/main" id="{E25E3D75-C016-40F9-3267-10FF300FE7E7}"/>
              </a:ext>
            </a:extLst>
          </p:cNvPr>
          <p:cNvPicPr>
            <a:picLocks noChangeAspect="1"/>
          </p:cNvPicPr>
          <p:nvPr/>
        </p:nvPicPr>
        <p:blipFill rotWithShape="1">
          <a:blip r:embed="rId5">
            <a:extLst>
              <a:ext uri="{28A0092B-C50C-407E-A947-70E740481C1C}">
                <a14:useLocalDpi xmlns:a14="http://schemas.microsoft.com/office/drawing/2010/main" val="0"/>
              </a:ext>
            </a:extLst>
          </a:blip>
          <a:srcRect t="19931" b="60333"/>
          <a:stretch/>
        </p:blipFill>
        <p:spPr>
          <a:xfrm>
            <a:off x="142753" y="1974759"/>
            <a:ext cx="5207806" cy="1027776"/>
          </a:xfrm>
          <a:prstGeom prst="rect">
            <a:avLst/>
          </a:prstGeom>
        </p:spPr>
      </p:pic>
    </p:spTree>
    <p:extLst>
      <p:ext uri="{BB962C8B-B14F-4D97-AF65-F5344CB8AC3E}">
        <p14:creationId xmlns:p14="http://schemas.microsoft.com/office/powerpoint/2010/main" val="846422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75246C-AFA8-CD7D-5699-99EF695B6619}"/>
              </a:ext>
            </a:extLst>
          </p:cNvPr>
          <p:cNvSpPr>
            <a:spLocks noGrp="1"/>
          </p:cNvSpPr>
          <p:nvPr>
            <p:ph type="body" sz="quarter" idx="11"/>
          </p:nvPr>
        </p:nvSpPr>
        <p:spPr/>
        <p:txBody>
          <a:bodyPr/>
          <a:lstStyle/>
          <a:p>
            <a:r>
              <a:rPr lang="en-GB">
                <a:solidFill>
                  <a:srgbClr val="00084D"/>
                </a:solidFill>
              </a:rPr>
              <a:t>Local council websites </a:t>
            </a:r>
          </a:p>
        </p:txBody>
      </p:sp>
      <p:pic>
        <p:nvPicPr>
          <p:cNvPr id="2" name="Graphic 4">
            <a:extLst>
              <a:ext uri="{FF2B5EF4-FFF2-40B4-BE49-F238E27FC236}">
                <a16:creationId xmlns:a16="http://schemas.microsoft.com/office/drawing/2014/main" id="{B7161A61-6E18-738C-B8BC-5FC2AA51F565}"/>
              </a:ext>
            </a:extLst>
          </p:cNvPr>
          <p:cNvPicPr>
            <a:picLocks noChangeAspect="1"/>
          </p:cNvPicPr>
          <p:nvPr/>
        </p:nvPicPr>
        <p:blipFill rotWithShape="1">
          <a:blip r:embed="rId3">
            <a:extLst>
              <a:ext uri="{28A0092B-C50C-407E-A947-70E740481C1C}">
                <a14:useLocalDpi xmlns:a14="http://schemas.microsoft.com/office/drawing/2010/main" val="0"/>
              </a:ext>
            </a:extLst>
          </a:blip>
          <a:srcRect t="32706" b="21484"/>
          <a:stretch/>
        </p:blipFill>
        <p:spPr>
          <a:xfrm>
            <a:off x="6748503" y="3141577"/>
            <a:ext cx="5711765" cy="2611690"/>
          </a:xfrm>
          <a:prstGeom prst="rect">
            <a:avLst/>
          </a:prstGeom>
        </p:spPr>
      </p:pic>
      <p:sp>
        <p:nvSpPr>
          <p:cNvPr id="4" name="Text Placeholder 3">
            <a:extLst>
              <a:ext uri="{FF2B5EF4-FFF2-40B4-BE49-F238E27FC236}">
                <a16:creationId xmlns:a16="http://schemas.microsoft.com/office/drawing/2014/main" id="{CCD5F4C5-52F0-C63D-4C2E-7B35EB50EF46}"/>
              </a:ext>
            </a:extLst>
          </p:cNvPr>
          <p:cNvSpPr>
            <a:spLocks noGrp="1"/>
          </p:cNvSpPr>
          <p:nvPr>
            <p:ph type="body" sz="quarter" idx="12"/>
          </p:nvPr>
        </p:nvSpPr>
        <p:spPr/>
        <p:txBody>
          <a:bodyPr/>
          <a:lstStyle/>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Visit your council's website</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Find the service you need</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Make your request</a:t>
            </a:r>
          </a:p>
        </p:txBody>
      </p:sp>
      <p:pic>
        <p:nvPicPr>
          <p:cNvPr id="9" name="Picture Placeholder 8">
            <a:extLst>
              <a:ext uri="{FF2B5EF4-FFF2-40B4-BE49-F238E27FC236}">
                <a16:creationId xmlns:a16="http://schemas.microsoft.com/office/drawing/2014/main" id="{9E3AE394-9242-9A9C-397D-3EA7DD022C2D}"/>
              </a:ext>
            </a:extLst>
          </p:cNvPr>
          <p:cNvPicPr>
            <a:picLocks noGrp="1" noChangeAspect="1"/>
          </p:cNvPicPr>
          <p:nvPr>
            <p:ph type="pic" sz="quarter" idx="10"/>
          </p:nvPr>
        </p:nvPicPr>
        <p:blipFill rotWithShape="1">
          <a:blip r:embed="rId4"/>
          <a:stretch/>
        </p:blipFill>
        <p:spPr>
          <a:xfrm>
            <a:off x="7659233" y="3141577"/>
            <a:ext cx="3932055" cy="2139871"/>
          </a:xfrm>
          <a:prstGeom prst="rect">
            <a:avLst/>
          </a:prstGeom>
        </p:spPr>
      </p:pic>
      <p:pic>
        <p:nvPicPr>
          <p:cNvPr id="7" name="Graphic 1">
            <a:extLst>
              <a:ext uri="{FF2B5EF4-FFF2-40B4-BE49-F238E27FC236}">
                <a16:creationId xmlns:a16="http://schemas.microsoft.com/office/drawing/2014/main" id="{8C01B873-0FFA-FDE5-642F-D68008029E6A}"/>
              </a:ext>
            </a:extLst>
          </p:cNvPr>
          <p:cNvPicPr>
            <a:picLocks noChangeAspect="1"/>
          </p:cNvPicPr>
          <p:nvPr/>
        </p:nvPicPr>
        <p:blipFill rotWithShape="1">
          <a:blip r:embed="rId5">
            <a:extLst>
              <a:ext uri="{28A0092B-C50C-407E-A947-70E740481C1C}">
                <a14:useLocalDpi xmlns:a14="http://schemas.microsoft.com/office/drawing/2010/main" val="0"/>
              </a:ext>
            </a:extLst>
          </a:blip>
          <a:srcRect t="19931" b="60333"/>
          <a:stretch/>
        </p:blipFill>
        <p:spPr>
          <a:xfrm>
            <a:off x="6748504" y="2286000"/>
            <a:ext cx="5711766" cy="1127234"/>
          </a:xfrm>
          <a:prstGeom prst="rect">
            <a:avLst/>
          </a:prstGeom>
        </p:spPr>
      </p:pic>
    </p:spTree>
    <p:extLst>
      <p:ext uri="{BB962C8B-B14F-4D97-AF65-F5344CB8AC3E}">
        <p14:creationId xmlns:p14="http://schemas.microsoft.com/office/powerpoint/2010/main" val="3830901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02F1E5E-14DB-20EE-8F9B-CE9F9A48493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7" r="237"/>
          <a:stretch/>
        </p:blipFill>
        <p:spPr/>
      </p:pic>
      <p:sp>
        <p:nvSpPr>
          <p:cNvPr id="3" name="Text Placeholder 2">
            <a:extLst>
              <a:ext uri="{FF2B5EF4-FFF2-40B4-BE49-F238E27FC236}">
                <a16:creationId xmlns:a16="http://schemas.microsoft.com/office/drawing/2014/main" id="{17411C81-66C1-579B-BD0D-6104674F712F}"/>
              </a:ext>
            </a:extLst>
          </p:cNvPr>
          <p:cNvSpPr>
            <a:spLocks noGrp="1"/>
          </p:cNvSpPr>
          <p:nvPr>
            <p:ph type="body" sz="quarter" idx="11"/>
          </p:nvPr>
        </p:nvSpPr>
        <p:spPr/>
        <p:txBody>
          <a:bodyPr/>
          <a:lstStyle/>
          <a:p>
            <a:r>
              <a:rPr lang="en-GB" dirty="0">
                <a:solidFill>
                  <a:srgbClr val="00084D"/>
                </a:solidFill>
              </a:rPr>
              <a:t>How to access health services online </a:t>
            </a:r>
          </a:p>
        </p:txBody>
      </p:sp>
      <p:sp>
        <p:nvSpPr>
          <p:cNvPr id="4" name="Text Placeholder 3">
            <a:extLst>
              <a:ext uri="{FF2B5EF4-FFF2-40B4-BE49-F238E27FC236}">
                <a16:creationId xmlns:a16="http://schemas.microsoft.com/office/drawing/2014/main" id="{77626AEB-F6E8-6A6B-43FD-7C499BECE2AB}"/>
              </a:ext>
            </a:extLst>
          </p:cNvPr>
          <p:cNvSpPr>
            <a:spLocks noGrp="1"/>
          </p:cNvSpPr>
          <p:nvPr>
            <p:ph type="body" sz="quarter" idx="12"/>
          </p:nvPr>
        </p:nvSpPr>
        <p:spPr/>
        <p:txBody>
          <a:bodyPr/>
          <a:lstStyle/>
          <a:p>
            <a:r>
              <a:rPr lang="en-GB" dirty="0">
                <a:solidFill>
                  <a:srgbClr val="00084D"/>
                </a:solidFill>
                <a:latin typeface="Avenir Next LT Pro Demi" panose="020B0504020202020204" pitchFamily="34" charset="77"/>
              </a:rPr>
              <a:t>Local health services</a:t>
            </a:r>
          </a:p>
          <a:p>
            <a:endParaRPr lang="en-GB" dirty="0">
              <a:solidFill>
                <a:srgbClr val="00084D"/>
              </a:solidFill>
              <a:latin typeface="Avenir Next LT Pro Demi" panose="020B0504020202020204" pitchFamily="34" charset="77"/>
            </a:endParaRPr>
          </a:p>
          <a:p>
            <a:r>
              <a:rPr lang="en-GB" dirty="0">
                <a:solidFill>
                  <a:srgbClr val="00084D"/>
                </a:solidFill>
                <a:latin typeface="Avenir Next LT Pro Demi" panose="020B0504020202020204" pitchFamily="34" charset="77"/>
              </a:rPr>
              <a:t>NHS websites and apps</a:t>
            </a:r>
          </a:p>
        </p:txBody>
      </p:sp>
    </p:spTree>
    <p:extLst>
      <p:ext uri="{BB962C8B-B14F-4D97-AF65-F5344CB8AC3E}">
        <p14:creationId xmlns:p14="http://schemas.microsoft.com/office/powerpoint/2010/main" val="3750815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82DB3-72D2-3FFE-FA09-079A7A1B2B4A}"/>
              </a:ext>
            </a:extLst>
          </p:cNvPr>
          <p:cNvSpPr>
            <a:spLocks noGrp="1"/>
          </p:cNvSpPr>
          <p:nvPr>
            <p:ph type="body" sz="quarter" idx="11"/>
          </p:nvPr>
        </p:nvSpPr>
        <p:spPr/>
        <p:txBody>
          <a:bodyPr/>
          <a:lstStyle/>
          <a:p>
            <a:r>
              <a:rPr lang="en-GB" dirty="0">
                <a:solidFill>
                  <a:srgbClr val="00084D"/>
                </a:solidFill>
              </a:rPr>
              <a:t>Local health services </a:t>
            </a:r>
          </a:p>
        </p:txBody>
      </p:sp>
      <p:sp>
        <p:nvSpPr>
          <p:cNvPr id="2" name="Text Placeholder 1">
            <a:extLst>
              <a:ext uri="{FF2B5EF4-FFF2-40B4-BE49-F238E27FC236}">
                <a16:creationId xmlns:a16="http://schemas.microsoft.com/office/drawing/2014/main" id="{AF31CCA2-4F88-51D7-3179-039FE1D6B409}"/>
              </a:ext>
            </a:extLst>
          </p:cNvPr>
          <p:cNvSpPr>
            <a:spLocks noGrp="1"/>
          </p:cNvSpPr>
          <p:nvPr>
            <p:ph type="body" sz="quarter" idx="12"/>
          </p:nvPr>
        </p:nvSpPr>
        <p:spPr/>
        <p:txBody>
          <a:bodyPr/>
          <a:lstStyle/>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Visit the website or download the app</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See the services available</a:t>
            </a:r>
          </a:p>
          <a:p>
            <a:pPr marL="514350" indent="-514350">
              <a:buClr>
                <a:srgbClr val="00084D"/>
              </a:buClr>
              <a:buFont typeface="+mj-lt"/>
              <a:buAutoNum type="arabicPeriod"/>
            </a:pPr>
            <a:r>
              <a:rPr lang="en-GB" dirty="0">
                <a:solidFill>
                  <a:srgbClr val="00084D"/>
                </a:solidFill>
                <a:latin typeface="Avenir Next LT Pro Demi" panose="020B0504020202020204" pitchFamily="34" charset="77"/>
              </a:rPr>
              <a:t>Book or order what you need</a:t>
            </a:r>
          </a:p>
        </p:txBody>
      </p:sp>
      <p:pic>
        <p:nvPicPr>
          <p:cNvPr id="2054" name="Picture 6" descr="Appointment Booking Interaction by Shivam Kaushik on Dribbble">
            <a:extLst>
              <a:ext uri="{FF2B5EF4-FFF2-40B4-BE49-F238E27FC236}">
                <a16:creationId xmlns:a16="http://schemas.microsoft.com/office/drawing/2014/main" id="{B6F5BF8D-9102-D130-FA90-E723EAC3C10A}"/>
              </a:ext>
            </a:extLst>
          </p:cNvPr>
          <p:cNvPicPr>
            <a:picLocks noGrp="1" noChangeAspect="1" noChangeArrowheads="1"/>
          </p:cNvPicPr>
          <p:nvPr>
            <p:ph type="pic" sz="quarter" idx="10"/>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5734" t="26785" r="35080" b="15602"/>
          <a:stretch/>
        </p:blipFill>
        <p:spPr bwMode="auto">
          <a:xfrm>
            <a:off x="8592856" y="2207712"/>
            <a:ext cx="1811032" cy="2681451"/>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6D69EF0E-0B3F-588C-3810-F46A252F6050}"/>
              </a:ext>
            </a:extLst>
          </p:cNvPr>
          <p:cNvPicPr>
            <a:picLocks noChangeAspect="1"/>
          </p:cNvPicPr>
          <p:nvPr/>
        </p:nvPicPr>
        <p:blipFill rotWithShape="1">
          <a:blip r:embed="rId4">
            <a:extLst>
              <a:ext uri="{28A0092B-C50C-407E-A947-70E740481C1C}">
                <a14:useLocalDpi xmlns:a14="http://schemas.microsoft.com/office/drawing/2010/main" val="0"/>
              </a:ext>
            </a:extLst>
          </a:blip>
          <a:srcRect l="56440" t="36333" r="12406" b="19366"/>
          <a:stretch/>
        </p:blipFill>
        <p:spPr>
          <a:xfrm>
            <a:off x="7960800" y="1825608"/>
            <a:ext cx="2913098" cy="4479965"/>
          </a:xfrm>
          <a:prstGeom prst="rect">
            <a:avLst/>
          </a:prstGeom>
        </p:spPr>
      </p:pic>
      <p:sp>
        <p:nvSpPr>
          <p:cNvPr id="9" name="TextBox 8">
            <a:extLst>
              <a:ext uri="{FF2B5EF4-FFF2-40B4-BE49-F238E27FC236}">
                <a16:creationId xmlns:a16="http://schemas.microsoft.com/office/drawing/2014/main" id="{0929E1A5-B4E4-071A-B230-BEB098D7DA52}"/>
              </a:ext>
            </a:extLst>
          </p:cNvPr>
          <p:cNvSpPr txBox="1"/>
          <p:nvPr/>
        </p:nvSpPr>
        <p:spPr>
          <a:xfrm>
            <a:off x="8688887" y="2329842"/>
            <a:ext cx="1027135" cy="100208"/>
          </a:xfrm>
          <a:prstGeom prst="rect">
            <a:avLst/>
          </a:prstGeom>
          <a:solidFill>
            <a:schemeClr val="bg1"/>
          </a:solidFill>
        </p:spPr>
        <p:txBody>
          <a:bodyPr wrap="square" rtlCol="0" anchor="ctr" anchorCtr="0">
            <a:noAutofit/>
          </a:bodyPr>
          <a:lstStyle/>
          <a:p>
            <a:r>
              <a:rPr lang="en-GB" sz="1400">
                <a:solidFill>
                  <a:srgbClr val="024731"/>
                </a:solidFill>
                <a:latin typeface="Lloyds Bank Jack" panose="02000503040000020004" pitchFamily="2" charset="77"/>
              </a:rPr>
              <a:t>GP</a:t>
            </a:r>
          </a:p>
        </p:txBody>
      </p:sp>
    </p:spTree>
    <p:extLst>
      <p:ext uri="{BB962C8B-B14F-4D97-AF65-F5344CB8AC3E}">
        <p14:creationId xmlns:p14="http://schemas.microsoft.com/office/powerpoint/2010/main" val="393331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033087BE-7820-C890-1FEC-846A8DE5D760}"/>
              </a:ext>
            </a:extLst>
          </p:cNvPr>
          <p:cNvPicPr>
            <a:picLocks noChangeAspect="1"/>
          </p:cNvPicPr>
          <p:nvPr/>
        </p:nvPicPr>
        <p:blipFill rotWithShape="1">
          <a:blip r:embed="rId3">
            <a:extLst>
              <a:ext uri="{28A0092B-C50C-407E-A947-70E740481C1C}">
                <a14:useLocalDpi xmlns:a14="http://schemas.microsoft.com/office/drawing/2010/main" val="0"/>
              </a:ext>
            </a:extLst>
          </a:blip>
          <a:srcRect t="19930" b="20057"/>
          <a:stretch/>
        </p:blipFill>
        <p:spPr>
          <a:xfrm>
            <a:off x="142753" y="2518769"/>
            <a:ext cx="5207806" cy="3125285"/>
          </a:xfrm>
          <a:prstGeom prst="rect">
            <a:avLst/>
          </a:prstGeom>
        </p:spPr>
      </p:pic>
      <p:pic>
        <p:nvPicPr>
          <p:cNvPr id="7" name="Picture Placeholder 6" descr="A screenshot of a web page&#10;&#10;Description automatically generated">
            <a:extLst>
              <a:ext uri="{FF2B5EF4-FFF2-40B4-BE49-F238E27FC236}">
                <a16:creationId xmlns:a16="http://schemas.microsoft.com/office/drawing/2014/main" id="{B6BFF968-0DB9-5C53-9A9B-53F4A7CF50F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tretch/>
        </p:blipFill>
        <p:spPr>
          <a:xfrm>
            <a:off x="944371" y="3280328"/>
            <a:ext cx="3604569" cy="1793431"/>
          </a:xfrm>
          <a:prstGeom prst="rect">
            <a:avLst/>
          </a:prstGeom>
        </p:spPr>
      </p:pic>
      <p:sp>
        <p:nvSpPr>
          <p:cNvPr id="3" name="Text Placeholder 2">
            <a:extLst>
              <a:ext uri="{FF2B5EF4-FFF2-40B4-BE49-F238E27FC236}">
                <a16:creationId xmlns:a16="http://schemas.microsoft.com/office/drawing/2014/main" id="{D79A077A-5E00-7DAA-1A32-0291A32EAE34}"/>
              </a:ext>
            </a:extLst>
          </p:cNvPr>
          <p:cNvSpPr>
            <a:spLocks noGrp="1"/>
          </p:cNvSpPr>
          <p:nvPr>
            <p:ph type="body" sz="quarter" idx="11"/>
          </p:nvPr>
        </p:nvSpPr>
        <p:spPr/>
        <p:txBody>
          <a:bodyPr/>
          <a:lstStyle/>
          <a:p>
            <a:r>
              <a:rPr lang="en-GB">
                <a:solidFill>
                  <a:srgbClr val="00084D"/>
                </a:solidFill>
              </a:rPr>
              <a:t>NHS websites and apps </a:t>
            </a:r>
          </a:p>
        </p:txBody>
      </p:sp>
      <p:sp>
        <p:nvSpPr>
          <p:cNvPr id="2" name="Text Placeholder 1">
            <a:extLst>
              <a:ext uri="{FF2B5EF4-FFF2-40B4-BE49-F238E27FC236}">
                <a16:creationId xmlns:a16="http://schemas.microsoft.com/office/drawing/2014/main" id="{88B91D21-C2DC-5CD2-BDD8-BFD5D83CC4DF}"/>
              </a:ext>
            </a:extLst>
          </p:cNvPr>
          <p:cNvSpPr>
            <a:spLocks noGrp="1"/>
          </p:cNvSpPr>
          <p:nvPr>
            <p:ph type="body" sz="quarter" idx="12"/>
          </p:nvPr>
        </p:nvSpPr>
        <p:spPr/>
        <p:txBody>
          <a:bodyPr/>
          <a:lstStyle/>
          <a:p>
            <a:pPr marL="514350" indent="-51435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Find info on health conditions</a:t>
            </a:r>
          </a:p>
          <a:p>
            <a:pPr marL="514350" indent="-51435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Get health advice</a:t>
            </a:r>
          </a:p>
          <a:p>
            <a:pPr marL="514350" indent="-51435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Look up local or UK healthcare services</a:t>
            </a:r>
          </a:p>
          <a:p>
            <a:pPr marL="514350" indent="-51435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Your NHS account</a:t>
            </a:r>
          </a:p>
        </p:txBody>
      </p:sp>
    </p:spTree>
    <p:extLst>
      <p:ext uri="{BB962C8B-B14F-4D97-AF65-F5344CB8AC3E}">
        <p14:creationId xmlns:p14="http://schemas.microsoft.com/office/powerpoint/2010/main" val="1180813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FEFDFC-4196-5939-AC24-D528B39D84DE}"/>
              </a:ext>
            </a:extLst>
          </p:cNvPr>
          <p:cNvSpPr>
            <a:spLocks noGrp="1"/>
          </p:cNvSpPr>
          <p:nvPr>
            <p:ph type="body" sz="quarter" idx="11"/>
          </p:nvPr>
        </p:nvSpPr>
        <p:spPr>
          <a:xfrm>
            <a:off x="384572" y="460852"/>
            <a:ext cx="8883501" cy="880759"/>
          </a:xfrm>
        </p:spPr>
        <p:txBody>
          <a:bodyPr lIns="91440" tIns="45720" rIns="91440" bIns="45720" anchor="t"/>
          <a:lstStyle/>
          <a:p>
            <a:r>
              <a:rPr lang="en-GB" dirty="0">
                <a:solidFill>
                  <a:srgbClr val="00084D"/>
                </a:solidFill>
              </a:rPr>
              <a:t>Today you've seen how to:</a:t>
            </a:r>
            <a:endParaRPr lang="en-US" dirty="0">
              <a:solidFill>
                <a:srgbClr val="00084D"/>
              </a:solidFill>
            </a:endParaRPr>
          </a:p>
        </p:txBody>
      </p:sp>
      <p:sp>
        <p:nvSpPr>
          <p:cNvPr id="4" name="Text Placeholder 3">
            <a:extLst>
              <a:ext uri="{FF2B5EF4-FFF2-40B4-BE49-F238E27FC236}">
                <a16:creationId xmlns:a16="http://schemas.microsoft.com/office/drawing/2014/main" id="{1F20725D-AA92-6D28-7ED6-BBB433A3A659}"/>
              </a:ext>
            </a:extLst>
          </p:cNvPr>
          <p:cNvSpPr>
            <a:spLocks noGrp="1"/>
          </p:cNvSpPr>
          <p:nvPr>
            <p:ph type="body" sz="quarter" idx="12"/>
          </p:nvPr>
        </p:nvSpPr>
        <p:spPr/>
        <p:txBody>
          <a:bodyPr/>
          <a:lstStyle/>
          <a:p>
            <a:pPr>
              <a:buClr>
                <a:srgbClr val="00084D"/>
              </a:buClr>
              <a:buFont typeface="Wingdings" pitchFamily="2" charset="2"/>
              <a:buChar char="ü"/>
            </a:pPr>
            <a:r>
              <a:rPr lang="en-GB" dirty="0">
                <a:solidFill>
                  <a:srgbClr val="00084D"/>
                </a:solidFill>
                <a:latin typeface="Avenir Next LT Pro Demi" panose="020B0504020202020204" pitchFamily="34" charset="77"/>
              </a:rPr>
              <a:t>List services you can book online</a:t>
            </a:r>
          </a:p>
          <a:p>
            <a:pPr>
              <a:buClr>
                <a:srgbClr val="00084D"/>
              </a:buClr>
              <a:buFont typeface="Wingdings" pitchFamily="2" charset="2"/>
              <a:buChar char="ü"/>
            </a:pPr>
            <a:r>
              <a:rPr lang="en-GB" dirty="0">
                <a:solidFill>
                  <a:srgbClr val="00084D"/>
                </a:solidFill>
                <a:latin typeface="Avenir Next LT Pro Demi" panose="020B0504020202020204" pitchFamily="34" charset="77"/>
              </a:rPr>
              <a:t>Find and book local services</a:t>
            </a:r>
          </a:p>
          <a:p>
            <a:pPr>
              <a:buClr>
                <a:srgbClr val="00084D"/>
              </a:buClr>
              <a:buFont typeface="Wingdings" pitchFamily="2" charset="2"/>
              <a:buChar char="ü"/>
            </a:pPr>
            <a:r>
              <a:rPr lang="en-GB" dirty="0">
                <a:solidFill>
                  <a:srgbClr val="00084D"/>
                </a:solidFill>
                <a:latin typeface="Avenir Next LT Pro Demi" panose="020B0504020202020204" pitchFamily="34" charset="77"/>
              </a:rPr>
              <a:t>Access health services online</a:t>
            </a:r>
          </a:p>
        </p:txBody>
      </p:sp>
      <p:pic>
        <p:nvPicPr>
          <p:cNvPr id="5" name="Picture Placeholder 4">
            <a:extLst>
              <a:ext uri="{FF2B5EF4-FFF2-40B4-BE49-F238E27FC236}">
                <a16:creationId xmlns:a16="http://schemas.microsoft.com/office/drawing/2014/main" id="{0E2D5F64-2790-D497-FCF1-3B07A5F067B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2" r="162"/>
          <a:stretch/>
        </p:blipFill>
        <p:spPr>
          <a:xfrm>
            <a:off x="7402513" y="2000250"/>
            <a:ext cx="3908425" cy="3921125"/>
          </a:xfrm>
          <a:prstGeom prst="rect">
            <a:avLst/>
          </a:prstGeom>
        </p:spPr>
      </p:pic>
    </p:spTree>
    <p:extLst>
      <p:ext uri="{BB962C8B-B14F-4D97-AF65-F5344CB8AC3E}">
        <p14:creationId xmlns:p14="http://schemas.microsoft.com/office/powerpoint/2010/main" val="2907636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33931-DAC2-41BF-5EE8-17392868921D}"/>
              </a:ext>
            </a:extLst>
          </p:cNvPr>
          <p:cNvSpPr>
            <a:spLocks noGrp="1"/>
          </p:cNvSpPr>
          <p:nvPr>
            <p:ph type="body" sz="quarter" idx="11"/>
          </p:nvPr>
        </p:nvSpPr>
        <p:spPr/>
        <p:txBody>
          <a:bodyPr/>
          <a:lstStyle/>
          <a:p>
            <a:r>
              <a:rPr lang="en-GB" dirty="0">
                <a:solidFill>
                  <a:srgbClr val="00084D"/>
                </a:solidFill>
              </a:rPr>
              <a:t>Any questions?</a:t>
            </a:r>
          </a:p>
        </p:txBody>
      </p:sp>
      <p:pic>
        <p:nvPicPr>
          <p:cNvPr id="11" name="Picture Placeholder 10">
            <a:extLst>
              <a:ext uri="{FF2B5EF4-FFF2-40B4-BE49-F238E27FC236}">
                <a16:creationId xmlns:a16="http://schemas.microsoft.com/office/drawing/2014/main" id="{B14D302A-05DB-6388-AF54-5361512DD3E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5" r="145"/>
          <a:stretch/>
        </p:blipFill>
        <p:spPr/>
      </p:pic>
    </p:spTree>
    <p:extLst>
      <p:ext uri="{BB962C8B-B14F-4D97-AF65-F5344CB8AC3E}">
        <p14:creationId xmlns:p14="http://schemas.microsoft.com/office/powerpoint/2010/main" val="1374845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4DCC0-01D0-85F3-759C-D906DDCD72D4}"/>
              </a:ext>
            </a:extLst>
          </p:cNvPr>
          <p:cNvSpPr>
            <a:spLocks noGrp="1"/>
          </p:cNvSpPr>
          <p:nvPr>
            <p:ph type="body" sz="quarter" idx="11"/>
          </p:nvPr>
        </p:nvSpPr>
        <p:spPr>
          <a:xfrm>
            <a:off x="941387" y="3468049"/>
            <a:ext cx="6249121" cy="985931"/>
          </a:xfrm>
        </p:spPr>
        <p:txBody>
          <a:bodyPr lIns="91440" tIns="45720" rIns="91440" bIns="45720" anchor="ctr"/>
          <a:lstStyle/>
          <a:p>
            <a:r>
              <a:rPr lang="en-GB" dirty="0">
                <a:solidFill>
                  <a:srgbClr val="05286A"/>
                </a:solidFill>
                <a:latin typeface="BoS Pill Gothic" panose="02000503030000020004" pitchFamily="50" charset="0"/>
              </a:rPr>
              <a:t>Post-session survey</a:t>
            </a:r>
          </a:p>
        </p:txBody>
      </p:sp>
      <p:pic>
        <p:nvPicPr>
          <p:cNvPr id="7" name="Picture Placeholder 6" descr="A qr code on a blue background&#10;&#10;Description automatically generated">
            <a:extLst>
              <a:ext uri="{FF2B5EF4-FFF2-40B4-BE49-F238E27FC236}">
                <a16:creationId xmlns:a16="http://schemas.microsoft.com/office/drawing/2014/main" id="{E50A393E-31D1-A154-94F4-7ED65E10027F}"/>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ackgroundRemoval t="10000" b="90000" l="10130" r="89870"/>
                    </a14:imgEffect>
                  </a14:imgLayer>
                </a14:imgProps>
              </a:ext>
              <a:ext uri="{28A0092B-C50C-407E-A947-70E740481C1C}">
                <a14:useLocalDpi xmlns:a14="http://schemas.microsoft.com/office/drawing/2010/main" val="0"/>
              </a:ext>
            </a:extLst>
          </a:blip>
          <a:srcRect l="22345" t="32793" r="21972" b="11344"/>
          <a:stretch/>
        </p:blipFill>
        <p:spPr>
          <a:xfrm>
            <a:off x="7402640" y="2000842"/>
            <a:ext cx="3908977" cy="3920345"/>
          </a:xfrm>
        </p:spPr>
      </p:pic>
    </p:spTree>
    <p:extLst>
      <p:ext uri="{BB962C8B-B14F-4D97-AF65-F5344CB8AC3E}">
        <p14:creationId xmlns:p14="http://schemas.microsoft.com/office/powerpoint/2010/main" val="2661023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background with white text&#10;&#10;Description automatically generated">
            <a:extLst>
              <a:ext uri="{FF2B5EF4-FFF2-40B4-BE49-F238E27FC236}">
                <a16:creationId xmlns:a16="http://schemas.microsoft.com/office/drawing/2014/main" id="{D5354A7F-C278-8A1C-E2F8-0E84D90CD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68" y="2020917"/>
            <a:ext cx="11854064" cy="4669027"/>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37089C3F-2DE9-0338-6931-E0270ABA3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7123" y="4880807"/>
            <a:ext cx="1628277" cy="1628277"/>
          </a:xfrm>
          <a:prstGeom prst="rect">
            <a:avLst/>
          </a:prstGeom>
          <a:ln w="76200">
            <a:solidFill>
              <a:srgbClr val="05286A"/>
            </a:solidFill>
          </a:ln>
        </p:spPr>
      </p:pic>
    </p:spTree>
    <p:extLst>
      <p:ext uri="{BB962C8B-B14F-4D97-AF65-F5344CB8AC3E}">
        <p14:creationId xmlns:p14="http://schemas.microsoft.com/office/powerpoint/2010/main" val="33790861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4DCC0-01D0-85F3-759C-D906DDCD72D4}"/>
              </a:ext>
            </a:extLst>
          </p:cNvPr>
          <p:cNvSpPr>
            <a:spLocks noGrp="1"/>
          </p:cNvSpPr>
          <p:nvPr>
            <p:ph type="body" sz="quarter" idx="11"/>
          </p:nvPr>
        </p:nvSpPr>
        <p:spPr>
          <a:xfrm>
            <a:off x="941387" y="3468049"/>
            <a:ext cx="6249121" cy="985931"/>
          </a:xfrm>
        </p:spPr>
        <p:txBody>
          <a:bodyPr lIns="91440" tIns="45720" rIns="91440" bIns="45720" anchor="ctr"/>
          <a:lstStyle/>
          <a:p>
            <a:r>
              <a:rPr lang="en-GB" dirty="0">
                <a:solidFill>
                  <a:srgbClr val="05286A"/>
                </a:solidFill>
                <a:latin typeface="BoS Pill Gothic" panose="02000503030000020004" pitchFamily="50" charset="0"/>
              </a:rPr>
              <a:t>Pre-session survey</a:t>
            </a:r>
          </a:p>
        </p:txBody>
      </p:sp>
      <p:pic>
        <p:nvPicPr>
          <p:cNvPr id="5" name="Picture Placeholder 4" descr="A qr code on a blue background&#10;&#10;Description automatically generated">
            <a:extLst>
              <a:ext uri="{FF2B5EF4-FFF2-40B4-BE49-F238E27FC236}">
                <a16:creationId xmlns:a16="http://schemas.microsoft.com/office/drawing/2014/main" id="{0C775B72-38D9-3354-F9C5-C3C980968511}"/>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ackgroundRemoval t="10000" b="90000" l="10130" r="89870"/>
                    </a14:imgEffect>
                  </a14:imgLayer>
                </a14:imgProps>
              </a:ext>
              <a:ext uri="{28A0092B-C50C-407E-A947-70E740481C1C}">
                <a14:useLocalDpi xmlns:a14="http://schemas.microsoft.com/office/drawing/2010/main" val="0"/>
              </a:ext>
            </a:extLst>
          </a:blip>
          <a:srcRect l="22151" t="32179" r="21448" b="11238"/>
          <a:stretch/>
        </p:blipFill>
        <p:spPr>
          <a:xfrm>
            <a:off x="7402640" y="2000842"/>
            <a:ext cx="3908977" cy="3920345"/>
          </a:xfrm>
        </p:spPr>
      </p:pic>
    </p:spTree>
    <p:extLst>
      <p:ext uri="{BB962C8B-B14F-4D97-AF65-F5344CB8AC3E}">
        <p14:creationId xmlns:p14="http://schemas.microsoft.com/office/powerpoint/2010/main" val="2603241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E1AB79-6A48-D263-AC9E-356FBBB54A7E}"/>
              </a:ext>
            </a:extLst>
          </p:cNvPr>
          <p:cNvSpPr>
            <a:spLocks noGrp="1"/>
          </p:cNvSpPr>
          <p:nvPr>
            <p:ph type="body" sz="quarter" idx="11"/>
          </p:nvPr>
        </p:nvSpPr>
        <p:spPr/>
        <p:txBody>
          <a:bodyPr/>
          <a:lstStyle/>
          <a:p>
            <a:r>
              <a:rPr lang="en-GB" dirty="0">
                <a:solidFill>
                  <a:srgbClr val="00084D"/>
                </a:solidFill>
              </a:rPr>
              <a:t>Welcome</a:t>
            </a:r>
          </a:p>
        </p:txBody>
      </p:sp>
      <p:pic>
        <p:nvPicPr>
          <p:cNvPr id="4" name="Picture Placeholder 2">
            <a:extLst>
              <a:ext uri="{FF2B5EF4-FFF2-40B4-BE49-F238E27FC236}">
                <a16:creationId xmlns:a16="http://schemas.microsoft.com/office/drawing/2014/main" id="{FDE8D5A4-645D-DBE3-E851-8470933F3F3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84" r="2304"/>
          <a:stretch/>
        </p:blipFill>
        <p:spPr>
          <a:xfrm>
            <a:off x="7402513" y="2000250"/>
            <a:ext cx="3848099" cy="3921125"/>
          </a:xfrm>
          <a:prstGeom prst="rect">
            <a:avLst/>
          </a:prstGeom>
        </p:spPr>
      </p:pic>
    </p:spTree>
    <p:extLst>
      <p:ext uri="{BB962C8B-B14F-4D97-AF65-F5344CB8AC3E}">
        <p14:creationId xmlns:p14="http://schemas.microsoft.com/office/powerpoint/2010/main" val="178789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EE74-3DB1-6C6C-D81E-6920ACF7B20C}"/>
              </a:ext>
            </a:extLst>
          </p:cNvPr>
          <p:cNvSpPr>
            <a:spLocks noGrp="1"/>
          </p:cNvSpPr>
          <p:nvPr>
            <p:ph type="body" sz="quarter" idx="11"/>
          </p:nvPr>
        </p:nvSpPr>
        <p:spPr>
          <a:xfrm>
            <a:off x="397378" y="2936034"/>
            <a:ext cx="6605306" cy="985931"/>
          </a:xfrm>
        </p:spPr>
        <p:txBody>
          <a:bodyPr/>
          <a:lstStyle/>
          <a:p>
            <a:r>
              <a:rPr lang="en-GB" dirty="0">
                <a:solidFill>
                  <a:srgbClr val="00084D"/>
                </a:solidFill>
              </a:rPr>
              <a:t>How to get the most from this session</a:t>
            </a:r>
          </a:p>
        </p:txBody>
      </p:sp>
      <p:pic>
        <p:nvPicPr>
          <p:cNvPr id="1026" name="Picture 2">
            <a:extLst>
              <a:ext uri="{FF2B5EF4-FFF2-40B4-BE49-F238E27FC236}">
                <a16:creationId xmlns:a16="http://schemas.microsoft.com/office/drawing/2014/main" id="{AC7D6C5A-8888-D7AF-93DD-2654D892000B}"/>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5" r="145"/>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3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CB3B5-50EE-45D3-EC9D-65F821C988B7}"/>
              </a:ext>
            </a:extLst>
          </p:cNvPr>
          <p:cNvSpPr>
            <a:spLocks noGrp="1"/>
          </p:cNvSpPr>
          <p:nvPr>
            <p:ph type="body" sz="quarter" idx="11"/>
          </p:nvPr>
        </p:nvSpPr>
        <p:spPr>
          <a:xfrm>
            <a:off x="411922" y="427457"/>
            <a:ext cx="8883501" cy="880759"/>
          </a:xfrm>
        </p:spPr>
        <p:txBody>
          <a:bodyPr lIns="91440" tIns="45720" rIns="91440" bIns="45720" anchor="t"/>
          <a:lstStyle/>
          <a:p>
            <a:r>
              <a:rPr lang="en-GB" dirty="0">
                <a:solidFill>
                  <a:srgbClr val="00084D"/>
                </a:solidFill>
              </a:rPr>
              <a:t>Today we want to help you:</a:t>
            </a:r>
          </a:p>
        </p:txBody>
      </p:sp>
      <p:sp>
        <p:nvSpPr>
          <p:cNvPr id="4" name="Text Placeholder 3">
            <a:extLst>
              <a:ext uri="{FF2B5EF4-FFF2-40B4-BE49-F238E27FC236}">
                <a16:creationId xmlns:a16="http://schemas.microsoft.com/office/drawing/2014/main" id="{1648167C-294F-15CC-7F35-BAAD88F96D53}"/>
              </a:ext>
            </a:extLst>
          </p:cNvPr>
          <p:cNvSpPr>
            <a:spLocks noGrp="1"/>
          </p:cNvSpPr>
          <p:nvPr>
            <p:ph type="body" sz="quarter" idx="12"/>
          </p:nvPr>
        </p:nvSpPr>
        <p:spPr/>
        <p:txBody>
          <a:bodyPr/>
          <a:lstStyle/>
          <a:p>
            <a:pPr>
              <a:buClr>
                <a:srgbClr val="00084D"/>
              </a:buClr>
              <a:buFont typeface="Wingdings" pitchFamily="2" charset="2"/>
              <a:buChar char="ü"/>
            </a:pPr>
            <a:r>
              <a:rPr lang="en-GB" dirty="0">
                <a:solidFill>
                  <a:srgbClr val="00084D"/>
                </a:solidFill>
                <a:latin typeface="Avenir Next LT Pro Demi" panose="020B0504020202020204" pitchFamily="34" charset="77"/>
              </a:rPr>
              <a:t>List services you can book online</a:t>
            </a:r>
          </a:p>
          <a:p>
            <a:pPr>
              <a:buClr>
                <a:srgbClr val="00084D"/>
              </a:buClr>
              <a:buFont typeface="Wingdings" pitchFamily="2" charset="2"/>
              <a:buChar char="ü"/>
            </a:pPr>
            <a:r>
              <a:rPr lang="en-GB" dirty="0">
                <a:solidFill>
                  <a:srgbClr val="00084D"/>
                </a:solidFill>
                <a:latin typeface="Avenir Next LT Pro Demi" panose="020B0504020202020204" pitchFamily="34" charset="77"/>
              </a:rPr>
              <a:t>Find and book local services</a:t>
            </a:r>
          </a:p>
          <a:p>
            <a:pPr>
              <a:buClr>
                <a:srgbClr val="00084D"/>
              </a:buClr>
              <a:buFont typeface="Wingdings" pitchFamily="2" charset="2"/>
              <a:buChar char="ü"/>
            </a:pPr>
            <a:r>
              <a:rPr lang="en-GB" dirty="0">
                <a:solidFill>
                  <a:srgbClr val="00084D"/>
                </a:solidFill>
                <a:latin typeface="Avenir Next LT Pro Demi" panose="020B0504020202020204" pitchFamily="34" charset="77"/>
              </a:rPr>
              <a:t>Access health services online</a:t>
            </a:r>
          </a:p>
        </p:txBody>
      </p:sp>
      <p:pic>
        <p:nvPicPr>
          <p:cNvPr id="5" name="Picture Placeholder 4">
            <a:extLst>
              <a:ext uri="{FF2B5EF4-FFF2-40B4-BE49-F238E27FC236}">
                <a16:creationId xmlns:a16="http://schemas.microsoft.com/office/drawing/2014/main" id="{8D86BCB0-9708-A719-2F6D-C0C1F463C34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2" r="162"/>
          <a:stretch/>
        </p:blipFill>
        <p:spPr>
          <a:xfrm>
            <a:off x="7402513" y="2000250"/>
            <a:ext cx="3908425" cy="3921125"/>
          </a:xfrm>
          <a:prstGeom prst="rect">
            <a:avLst/>
          </a:prstGeom>
        </p:spPr>
      </p:pic>
    </p:spTree>
    <p:extLst>
      <p:ext uri="{BB962C8B-B14F-4D97-AF65-F5344CB8AC3E}">
        <p14:creationId xmlns:p14="http://schemas.microsoft.com/office/powerpoint/2010/main" val="2755837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C6759EA-37BF-4569-72A3-C99EC693735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81" b="1781"/>
          <a:stretch/>
        </p:blipFill>
        <p:spPr/>
      </p:pic>
      <p:sp>
        <p:nvSpPr>
          <p:cNvPr id="3" name="Text Placeholder 2">
            <a:extLst>
              <a:ext uri="{FF2B5EF4-FFF2-40B4-BE49-F238E27FC236}">
                <a16:creationId xmlns:a16="http://schemas.microsoft.com/office/drawing/2014/main" id="{3575246C-AFA8-CD7D-5699-99EF695B6619}"/>
              </a:ext>
            </a:extLst>
          </p:cNvPr>
          <p:cNvSpPr>
            <a:spLocks noGrp="1"/>
          </p:cNvSpPr>
          <p:nvPr>
            <p:ph type="body" sz="quarter" idx="11"/>
          </p:nvPr>
        </p:nvSpPr>
        <p:spPr>
          <a:xfrm>
            <a:off x="310439" y="460852"/>
            <a:ext cx="9789274" cy="995777"/>
          </a:xfrm>
        </p:spPr>
        <p:txBody>
          <a:bodyPr/>
          <a:lstStyle/>
          <a:p>
            <a:r>
              <a:rPr lang="en-GB" dirty="0">
                <a:solidFill>
                  <a:srgbClr val="00084D"/>
                </a:solidFill>
              </a:rPr>
              <a:t>Why access services online? </a:t>
            </a:r>
          </a:p>
        </p:txBody>
      </p:sp>
    </p:spTree>
    <p:extLst>
      <p:ext uri="{BB962C8B-B14F-4D97-AF65-F5344CB8AC3E}">
        <p14:creationId xmlns:p14="http://schemas.microsoft.com/office/powerpoint/2010/main" val="319559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04A36D3-8A36-C39D-AEFF-C3FD4A33F7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81" b="1781"/>
          <a:stretch/>
        </p:blipFill>
        <p:spPr/>
      </p:pic>
      <p:sp>
        <p:nvSpPr>
          <p:cNvPr id="3" name="Text Placeholder 2">
            <a:extLst>
              <a:ext uri="{FF2B5EF4-FFF2-40B4-BE49-F238E27FC236}">
                <a16:creationId xmlns:a16="http://schemas.microsoft.com/office/drawing/2014/main" id="{18DAB7D2-B4F3-0238-9C45-2AE788B41702}"/>
              </a:ext>
            </a:extLst>
          </p:cNvPr>
          <p:cNvSpPr>
            <a:spLocks noGrp="1"/>
          </p:cNvSpPr>
          <p:nvPr>
            <p:ph type="body" sz="quarter" idx="11"/>
          </p:nvPr>
        </p:nvSpPr>
        <p:spPr/>
        <p:txBody>
          <a:bodyPr/>
          <a:lstStyle/>
          <a:p>
            <a:r>
              <a:rPr lang="en-GB" dirty="0">
                <a:solidFill>
                  <a:srgbClr val="00084D"/>
                </a:solidFill>
              </a:rPr>
              <a:t>What services can you access online? </a:t>
            </a:r>
          </a:p>
        </p:txBody>
      </p:sp>
    </p:spTree>
    <p:extLst>
      <p:ext uri="{BB962C8B-B14F-4D97-AF65-F5344CB8AC3E}">
        <p14:creationId xmlns:p14="http://schemas.microsoft.com/office/powerpoint/2010/main" val="3445952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09F4B0B-3C57-9705-D71B-3374D4B16FB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7" r="237"/>
          <a:stretch/>
        </p:blipFill>
        <p:spPr/>
      </p:pic>
      <p:sp>
        <p:nvSpPr>
          <p:cNvPr id="3" name="Text Placeholder 2">
            <a:extLst>
              <a:ext uri="{FF2B5EF4-FFF2-40B4-BE49-F238E27FC236}">
                <a16:creationId xmlns:a16="http://schemas.microsoft.com/office/drawing/2014/main" id="{ECEAC7C1-403F-FDE6-9497-4B5387566104}"/>
              </a:ext>
            </a:extLst>
          </p:cNvPr>
          <p:cNvSpPr>
            <a:spLocks noGrp="1"/>
          </p:cNvSpPr>
          <p:nvPr>
            <p:ph type="body" sz="quarter" idx="11"/>
          </p:nvPr>
        </p:nvSpPr>
        <p:spPr/>
        <p:txBody>
          <a:bodyPr/>
          <a:lstStyle/>
          <a:p>
            <a:r>
              <a:rPr lang="en-GB" dirty="0">
                <a:solidFill>
                  <a:srgbClr val="00084D"/>
                </a:solidFill>
              </a:rPr>
              <a:t>Some examples </a:t>
            </a:r>
          </a:p>
        </p:txBody>
      </p:sp>
      <p:sp>
        <p:nvSpPr>
          <p:cNvPr id="4" name="Text Placeholder 3">
            <a:extLst>
              <a:ext uri="{FF2B5EF4-FFF2-40B4-BE49-F238E27FC236}">
                <a16:creationId xmlns:a16="http://schemas.microsoft.com/office/drawing/2014/main" id="{4A928272-B1C1-BF96-EE9D-433BCCA36A28}"/>
              </a:ext>
            </a:extLst>
          </p:cNvPr>
          <p:cNvSpPr>
            <a:spLocks noGrp="1"/>
          </p:cNvSpPr>
          <p:nvPr>
            <p:ph type="body" sz="quarter" idx="12"/>
          </p:nvPr>
        </p:nvSpPr>
        <p:spPr/>
        <p:txBody>
          <a:bodyPr/>
          <a:lstStyle/>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Make an appointment</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Book a trip or activity</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Eat in – or out</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Sign up to keep fit</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Contact your council</a:t>
            </a:r>
          </a:p>
        </p:txBody>
      </p:sp>
    </p:spTree>
    <p:extLst>
      <p:ext uri="{BB962C8B-B14F-4D97-AF65-F5344CB8AC3E}">
        <p14:creationId xmlns:p14="http://schemas.microsoft.com/office/powerpoint/2010/main" val="4051229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9EB03DE-F8E7-C83D-59CB-FCF8F30E2F0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7" r="237"/>
          <a:stretch/>
        </p:blipFill>
        <p:spPr/>
      </p:pic>
      <p:sp>
        <p:nvSpPr>
          <p:cNvPr id="3" name="Text Placeholder 2">
            <a:extLst>
              <a:ext uri="{FF2B5EF4-FFF2-40B4-BE49-F238E27FC236}">
                <a16:creationId xmlns:a16="http://schemas.microsoft.com/office/drawing/2014/main" id="{BDB03BBE-21D7-F740-2522-0BD546561EB0}"/>
              </a:ext>
            </a:extLst>
          </p:cNvPr>
          <p:cNvSpPr>
            <a:spLocks noGrp="1"/>
          </p:cNvSpPr>
          <p:nvPr>
            <p:ph type="body" sz="quarter" idx="11"/>
          </p:nvPr>
        </p:nvSpPr>
        <p:spPr>
          <a:xfrm>
            <a:off x="741760" y="460852"/>
            <a:ext cx="8520993" cy="880759"/>
          </a:xfrm>
        </p:spPr>
        <p:txBody>
          <a:bodyPr lIns="91440" tIns="45720" rIns="91440" bIns="45720" anchor="t"/>
          <a:lstStyle/>
          <a:p>
            <a:r>
              <a:rPr lang="en-GB" dirty="0">
                <a:solidFill>
                  <a:srgbClr val="00084D"/>
                </a:solidFill>
              </a:rPr>
              <a:t>How to access local services online </a:t>
            </a:r>
            <a:endParaRPr lang="en-US" dirty="0">
              <a:solidFill>
                <a:srgbClr val="00084D"/>
              </a:solidFill>
            </a:endParaRPr>
          </a:p>
        </p:txBody>
      </p:sp>
      <p:sp>
        <p:nvSpPr>
          <p:cNvPr id="7" name="Text Placeholder 6">
            <a:extLst>
              <a:ext uri="{FF2B5EF4-FFF2-40B4-BE49-F238E27FC236}">
                <a16:creationId xmlns:a16="http://schemas.microsoft.com/office/drawing/2014/main" id="{B5D32C8B-0DFD-E781-C6AF-445E91C93F72}"/>
              </a:ext>
            </a:extLst>
          </p:cNvPr>
          <p:cNvSpPr>
            <a:spLocks noGrp="1"/>
          </p:cNvSpPr>
          <p:nvPr>
            <p:ph type="body" sz="quarter" idx="12"/>
          </p:nvPr>
        </p:nvSpPr>
        <p:spPr/>
        <p:txBody>
          <a:bodyPr/>
          <a:lstStyle/>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Search by company name or type of service</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Using apps / websites</a:t>
            </a:r>
          </a:p>
          <a:p>
            <a:pPr marL="457200" indent="-457200">
              <a:buClr>
                <a:srgbClr val="00084D"/>
              </a:buClr>
              <a:buFont typeface="Arial" panose="020B0604020202020204" pitchFamily="34" charset="0"/>
              <a:buChar char="•"/>
            </a:pPr>
            <a:r>
              <a:rPr lang="en-GB" dirty="0">
                <a:solidFill>
                  <a:srgbClr val="00084D"/>
                </a:solidFill>
                <a:latin typeface="Avenir Next LT Pro Demi" panose="020B0504020202020204" pitchFamily="34" charset="77"/>
              </a:rPr>
              <a:t>Local council websites</a:t>
            </a:r>
          </a:p>
        </p:txBody>
      </p:sp>
    </p:spTree>
    <p:extLst>
      <p:ext uri="{BB962C8B-B14F-4D97-AF65-F5344CB8AC3E}">
        <p14:creationId xmlns:p14="http://schemas.microsoft.com/office/powerpoint/2010/main" val="143933426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186615-8476-4A35-98CF-A5DD720FB9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DBFF71-83EB-4B6E-8E2C-BBB1A0E3D126}">
  <ds:schemaRefs>
    <ds:schemaRef ds:uri="a26ea033-2852-474a-8cc8-30d2b3b4aa0f"/>
    <ds:schemaRef ds:uri="http://purl.org/dc/dcmitype/"/>
    <ds:schemaRef ds:uri="http://purl.org/dc/elements/1.1/"/>
    <ds:schemaRef ds:uri="http://schemas.microsoft.com/sharepoint/v3"/>
    <ds:schemaRef ds:uri="8296b18e-8234-4d94-91b1-3ed3998a7eb5"/>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4B41D776-5206-40EC-828D-6A86C2E090FE}">
  <ds:schemaRefs>
    <ds:schemaRef ds:uri="http://schemas.microsoft.com/sharepoint/v3/contenttype/form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3392</Words>
  <Application>Microsoft Office PowerPoint</Application>
  <PresentationFormat>Widescreen</PresentationFormat>
  <Paragraphs>200</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Wingdings</vt:lpstr>
      <vt:lpstr>Arial</vt:lpstr>
      <vt:lpstr>Avenir Next LT Pro</vt:lpstr>
      <vt:lpstr>Symbol</vt:lpstr>
      <vt:lpstr>Courier New</vt:lpstr>
      <vt:lpstr>BoS Pill Gothic</vt:lpstr>
      <vt:lpstr>Calibri</vt:lpstr>
      <vt:lpstr>Lloyds Bank Jack Medium</vt:lpstr>
      <vt:lpstr>Avenir Next LT Pro Demi</vt:lpstr>
      <vt:lpstr>Lloyds Bank Jack</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Holmes, Em (Group Customer Inclusion)</dc:creator>
  <cp:lastModifiedBy>Holmes, Em (Group Customer Inclusion)</cp:lastModifiedBy>
  <cp:revision>13</cp:revision>
  <cp:lastPrinted>2023-08-30T17:26:52Z</cp:lastPrinted>
  <dcterms:created xsi:type="dcterms:W3CDTF">2023-08-16T10:45:07Z</dcterms:created>
  <dcterms:modified xsi:type="dcterms:W3CDTF">2024-05-24T18:11:14Z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Classification: Limited</vt:lpwstr>
  </property>
  <property fmtid="{D5CDD505-2E9C-101B-9397-08002B2CF9AE}" pid="4" name="ContentTypeId">
    <vt:lpwstr>0x010100544CB9857E5E2A4892872DEF097EB12C</vt:lpwstr>
  </property>
  <property fmtid="{D5CDD505-2E9C-101B-9397-08002B2CF9AE}" pid="5" name="MediaServiceImageTags">
    <vt:lpwstr/>
  </property>
</Properties>
</file>