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01_1424138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8"/>
  </p:notesMasterIdLst>
  <p:sldIdLst>
    <p:sldId id="281" r:id="rId5"/>
    <p:sldId id="287" r:id="rId6"/>
    <p:sldId id="282" r:id="rId7"/>
    <p:sldId id="296" r:id="rId8"/>
    <p:sldId id="271" r:id="rId9"/>
    <p:sldId id="272" r:id="rId10"/>
    <p:sldId id="273" r:id="rId11"/>
    <p:sldId id="274" r:id="rId12"/>
    <p:sldId id="297" r:id="rId13"/>
    <p:sldId id="298" r:id="rId14"/>
    <p:sldId id="299" r:id="rId15"/>
    <p:sldId id="300" r:id="rId16"/>
    <p:sldId id="275" r:id="rId17"/>
    <p:sldId id="276" r:id="rId18"/>
    <p:sldId id="289" r:id="rId19"/>
    <p:sldId id="283" r:id="rId20"/>
    <p:sldId id="301" r:id="rId21"/>
    <p:sldId id="277" r:id="rId22"/>
    <p:sldId id="278" r:id="rId23"/>
    <p:sldId id="279" r:id="rId24"/>
    <p:sldId id="302" r:id="rId25"/>
    <p:sldId id="288" r:id="rId26"/>
    <p:sldId id="257" r:id="rId27"/>
  </p:sldIdLst>
  <p:sldSz cx="12192000" cy="6858000"/>
  <p:notesSz cx="6858000" cy="9144000"/>
  <p:embeddedFontLst>
    <p:embeddedFont>
      <p:font typeface="Avenir Next LT Pro" panose="020B0504020202020204" pitchFamily="34" charset="0"/>
      <p:regular r:id="rId29"/>
      <p:bold r:id="rId30"/>
      <p:italic r:id="rId31"/>
      <p:boldItalic r:id="rId32"/>
    </p:embeddedFont>
    <p:embeddedFont>
      <p:font typeface="Avenir Next LT Pro Demi" panose="020B0704020202020204" pitchFamily="34" charset="0"/>
      <p:bold r:id="rId33"/>
      <p:boldItalic r:id="rId34"/>
    </p:embeddedFont>
    <p:embeddedFont>
      <p:font typeface="BoS Pill Gothic" panose="02000503030000020004" pitchFamily="50" charset="0"/>
      <p:bold r:id="rId35"/>
    </p:embeddedFont>
    <p:embeddedFont>
      <p:font typeface="Lloyds Bank Jack" panose="02000503040000020004" pitchFamily="50" charset="0"/>
      <p:regular r:id="rId36"/>
      <p:bold r:id="rId37"/>
      <p:italic r:id="rId38"/>
      <p:boldItalic r:id="rId39"/>
    </p:embeddedFont>
    <p:embeddedFont>
      <p:font typeface="Lloyds Bank Jack Medium" panose="02000606060000020004" pitchFamily="50"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U3DjVNNTKWK0DKs8SUBow==" hashData="R1q5rlQYiXyO65yYhN4cB1/kXXkUvTr+JnaOxskDgvQ2n5tTc+k5KXReufBziIze/szbzWa+TMpvvO/isz/w1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C526CD8F-A1F0-0ED0-5530-C8C4031BA19B}" name="Holmes, Em (Group Customer Inclusion)" initials="EH" userId="S::Emily.Holmes2@LloydsBanking.com::f0fbbf99-57c5-4bee-9415-35f2675381ec" providerId="AD"/>
  <p188:author id="{D166ADA9-AF04-E283-5A99-A5910D57E2C5}" name="Michael Osborne" initials="" userId="S::mike@upskilldigital.com::9c0de20d-36c4-4497-93c0-fd6961c417d7" providerId="AD"/>
  <p188:author id="{865A1CD2-5D88-1B70-DA30-1BDDB54B120C}" name="Franklin, Chris (Customer Inclusion, Customer Channels)" initials=""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84D"/>
    <a:srgbClr val="157EB3"/>
    <a:srgbClr val="05286A"/>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53D49-E21A-447A-8C85-F97ADA73C2F4}" v="2" dt="2024-05-15T12:09:0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2" autoAdjust="0"/>
    <p:restoredTop sz="74155" autoAdjust="0"/>
  </p:normalViewPr>
  <p:slideViewPr>
    <p:cSldViewPr snapToGrid="0">
      <p:cViewPr varScale="1">
        <p:scale>
          <a:sx n="82" d="100"/>
          <a:sy n="82" d="100"/>
        </p:scale>
        <p:origin x="480"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9C53D49-E21A-447A-8C85-F97ADA73C2F4}"/>
    <pc:docChg chg="custSel addSld delSld modSld modMainMaster">
      <pc:chgData name="Holmes, Em (Group Customer Inclusion)" userId="f0fbbf99-57c5-4bee-9415-35f2675381ec" providerId="ADAL" clId="{39C53D49-E21A-447A-8C85-F97ADA73C2F4}" dt="2024-05-24T18:12:18.156" v="6" actId="47"/>
      <pc:docMkLst>
        <pc:docMk/>
      </pc:docMkLst>
      <pc:sldChg chg="add">
        <pc:chgData name="Holmes, Em (Group Customer Inclusion)" userId="f0fbbf99-57c5-4bee-9415-35f2675381ec" providerId="ADAL" clId="{39C53D49-E21A-447A-8C85-F97ADA73C2F4}" dt="2024-05-24T18:11:58.924" v="3"/>
        <pc:sldMkLst>
          <pc:docMk/>
          <pc:sldMk cId="337908618" sldId="257"/>
        </pc:sldMkLst>
      </pc:sldChg>
      <pc:sldChg chg="delCm">
        <pc:chgData name="Holmes, Em (Group Customer Inclusion)" userId="f0fbbf99-57c5-4bee-9415-35f2675381ec" providerId="ADAL" clId="{39C53D49-E21A-447A-8C85-F97ADA73C2F4}" dt="2024-05-15T12:11:24.922" v="2"/>
        <pc:sldMkLst>
          <pc:docMk/>
          <pc:sldMk cId="3445952308" sldId="27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3445952308" sldId="273"/>
                <pc2:cmMk id="{095051B3-4523-40B1-8E42-FB887F3D2865}"/>
              </pc2:cmMkLst>
            </pc226:cmChg>
          </p:ext>
        </pc:extLst>
      </pc:sldChg>
      <pc:sldChg chg="delCm">
        <pc:chgData name="Holmes, Em (Group Customer Inclusion)" userId="f0fbbf99-57c5-4bee-9415-35f2675381ec" providerId="ADAL" clId="{39C53D49-E21A-447A-8C85-F97ADA73C2F4}" dt="2024-05-15T12:11:24.922" v="2"/>
        <pc:sldMkLst>
          <pc:docMk/>
          <pc:sldMk cId="4051229828" sldId="274"/>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4051229828" sldId="274"/>
                <pc2:cmMk id="{B3E13011-CEC2-41EB-9795-CA688F965ED5}"/>
              </pc2:cmMkLst>
            </pc226:cmChg>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4051229828" sldId="274"/>
                <pc2:cmMk id="{052A8C88-2EF0-4559-B005-50BA13583F56}"/>
              </pc2:cmMkLst>
            </pc226:cmChg>
          </p:ext>
        </pc:extLst>
      </pc:sldChg>
      <pc:sldChg chg="delCm">
        <pc:chgData name="Holmes, Em (Group Customer Inclusion)" userId="f0fbbf99-57c5-4bee-9415-35f2675381ec" providerId="ADAL" clId="{39C53D49-E21A-447A-8C85-F97ADA73C2F4}" dt="2024-05-15T12:11:24.922" v="2"/>
        <pc:sldMkLst>
          <pc:docMk/>
          <pc:sldMk cId="1439334267" sldId="275"/>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1439334267" sldId="275"/>
                <pc2:cmMk id="{E767FF01-6595-497D-97E3-595F794D9B89}"/>
              </pc2:cmMkLst>
            </pc226:cmChg>
          </p:ext>
        </pc:extLst>
      </pc:sldChg>
      <pc:sldChg chg="delCm">
        <pc:chgData name="Holmes, Em (Group Customer Inclusion)" userId="f0fbbf99-57c5-4bee-9415-35f2675381ec" providerId="ADAL" clId="{39C53D49-E21A-447A-8C85-F97ADA73C2F4}" dt="2024-05-15T12:11:24.922" v="2"/>
        <pc:sldMkLst>
          <pc:docMk/>
          <pc:sldMk cId="744994948" sldId="276"/>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744994948" sldId="276"/>
                <pc2:cmMk id="{30781007-2CFB-864C-801C-C103D4F62DB3}"/>
              </pc2:cmMkLst>
            </pc226:cmChg>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744994948" sldId="276"/>
                <pc2:cmMk id="{CF64291C-9182-4436-9AFC-7AB88E01E970}"/>
              </pc2:cmMkLst>
            </pc226:cmChg>
          </p:ext>
        </pc:extLst>
      </pc:sldChg>
      <pc:sldChg chg="delCm">
        <pc:chgData name="Holmes, Em (Group Customer Inclusion)" userId="f0fbbf99-57c5-4bee-9415-35f2675381ec" providerId="ADAL" clId="{39C53D49-E21A-447A-8C85-F97ADA73C2F4}" dt="2024-05-15T12:11:24.922" v="2"/>
        <pc:sldMkLst>
          <pc:docMk/>
          <pc:sldMk cId="846422749" sldId="27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846422749" sldId="277"/>
                <pc2:cmMk id="{E574F62A-5298-464C-ADAD-C18AA52B40BD}"/>
              </pc2:cmMkLst>
            </pc226:cmChg>
          </p:ext>
        </pc:extLst>
      </pc:sldChg>
      <pc:sldChg chg="delCm">
        <pc:chgData name="Holmes, Em (Group Customer Inclusion)" userId="f0fbbf99-57c5-4bee-9415-35f2675381ec" providerId="ADAL" clId="{39C53D49-E21A-447A-8C85-F97ADA73C2F4}" dt="2024-05-15T12:11:24.922" v="2"/>
        <pc:sldMkLst>
          <pc:docMk/>
          <pc:sldMk cId="3830901078" sldId="278"/>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3830901078" sldId="278"/>
                <pc2:cmMk id="{A834FCC6-2692-4EAE-8D52-13DF785DF3D1}"/>
              </pc2:cmMkLst>
            </pc226:cmChg>
          </p:ext>
        </pc:extLst>
      </pc:sldChg>
      <pc:sldChg chg="del">
        <pc:chgData name="Holmes, Em (Group Customer Inclusion)" userId="f0fbbf99-57c5-4bee-9415-35f2675381ec" providerId="ADAL" clId="{39C53D49-E21A-447A-8C85-F97ADA73C2F4}" dt="2024-05-24T18:12:05.471" v="4" actId="47"/>
        <pc:sldMkLst>
          <pc:docMk/>
          <pc:sldMk cId="1562994908" sldId="280"/>
        </pc:sldMkLst>
      </pc:sldChg>
      <pc:sldChg chg="delCm">
        <pc:chgData name="Holmes, Em (Group Customer Inclusion)" userId="f0fbbf99-57c5-4bee-9415-35f2675381ec" providerId="ADAL" clId="{39C53D49-E21A-447A-8C85-F97ADA73C2F4}" dt="2024-05-15T12:11:24.922" v="2"/>
        <pc:sldMkLst>
          <pc:docMk/>
          <pc:sldMk cId="3866032756" sldId="28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3866032756" sldId="283"/>
                <pc2:cmMk id="{33F2DB3C-5037-47CF-B4D4-7B39CE4ED9E9}"/>
              </pc2:cmMkLst>
            </pc226:cmChg>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3866032756" sldId="283"/>
                <pc2:cmMk id="{8B0DEFB9-F5E6-413D-9215-4EC17BF57143}"/>
              </pc2:cmMkLst>
            </pc226:cmChg>
          </p:ext>
        </pc:extLst>
      </pc:sldChg>
      <pc:sldChg chg="add">
        <pc:chgData name="Holmes, Em (Group Customer Inclusion)" userId="f0fbbf99-57c5-4bee-9415-35f2675381ec" providerId="ADAL" clId="{39C53D49-E21A-447A-8C85-F97ADA73C2F4}" dt="2024-05-15T12:08:53.310" v="0"/>
        <pc:sldMkLst>
          <pc:docMk/>
          <pc:sldMk cId="2603241571" sldId="287"/>
        </pc:sldMkLst>
      </pc:sldChg>
      <pc:sldChg chg="add">
        <pc:chgData name="Holmes, Em (Group Customer Inclusion)" userId="f0fbbf99-57c5-4bee-9415-35f2675381ec" providerId="ADAL" clId="{39C53D49-E21A-447A-8C85-F97ADA73C2F4}" dt="2024-05-15T12:09:05.109" v="1"/>
        <pc:sldMkLst>
          <pc:docMk/>
          <pc:sldMk cId="2661023566" sldId="288"/>
        </pc:sldMkLst>
      </pc:sldChg>
      <pc:sldChg chg="delCm">
        <pc:chgData name="Holmes, Em (Group Customer Inclusion)" userId="f0fbbf99-57c5-4bee-9415-35f2675381ec" providerId="ADAL" clId="{39C53D49-E21A-447A-8C85-F97ADA73C2F4}" dt="2024-05-15T12:11:24.922" v="2"/>
        <pc:sldMkLst>
          <pc:docMk/>
          <pc:sldMk cId="264899127" sldId="289"/>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264899127" sldId="289"/>
                <pc2:cmMk id="{8E65F20F-3EB5-48B0-A511-2B716A8831D9}"/>
              </pc2:cmMkLst>
            </pc226:cmChg>
          </p:ext>
        </pc:extLst>
      </pc:sldChg>
      <pc:sldChg chg="delCm">
        <pc:chgData name="Holmes, Em (Group Customer Inclusion)" userId="f0fbbf99-57c5-4bee-9415-35f2675381ec" providerId="ADAL" clId="{39C53D49-E21A-447A-8C85-F97ADA73C2F4}" dt="2024-05-15T12:11:24.922" v="2"/>
        <pc:sldMkLst>
          <pc:docMk/>
          <pc:sldMk cId="3680730941" sldId="296"/>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39C53D49-E21A-447A-8C85-F97ADA73C2F4}" dt="2024-05-15T12:11:24.922" v="2"/>
              <pc2:cmMkLst xmlns:pc2="http://schemas.microsoft.com/office/powerpoint/2019/9/main/command">
                <pc:docMk/>
                <pc:sldMk cId="3680730941" sldId="296"/>
                <pc2:cmMk id="{01121600-C45F-47AA-94EF-F886C0555E16}"/>
              </pc2:cmMkLst>
            </pc226:cmChg>
          </p:ext>
        </pc:extLst>
      </pc:sldChg>
      <pc:sldChg chg="del">
        <pc:chgData name="Holmes, Em (Group Customer Inclusion)" userId="f0fbbf99-57c5-4bee-9415-35f2675381ec" providerId="ADAL" clId="{39C53D49-E21A-447A-8C85-F97ADA73C2F4}" dt="2024-05-24T18:12:18.156" v="6" actId="47"/>
        <pc:sldMkLst>
          <pc:docMk/>
          <pc:sldMk cId="2980788495" sldId="304"/>
        </pc:sldMkLst>
      </pc:sldChg>
      <pc:sldMasterChg chg="modSldLayout">
        <pc:chgData name="Holmes, Em (Group Customer Inclusion)" userId="f0fbbf99-57c5-4bee-9415-35f2675381ec" providerId="ADAL" clId="{39C53D49-E21A-447A-8C85-F97ADA73C2F4}" dt="2024-05-24T18:12:09.547" v="5" actId="478"/>
        <pc:sldMasterMkLst>
          <pc:docMk/>
          <pc:sldMasterMk cId="4118352914" sldId="2147483660"/>
        </pc:sldMasterMkLst>
        <pc:sldLayoutChg chg="delSp mod">
          <pc:chgData name="Holmes, Em (Group Customer Inclusion)" userId="f0fbbf99-57c5-4bee-9415-35f2675381ec" providerId="ADAL" clId="{39C53D49-E21A-447A-8C85-F97ADA73C2F4}" dt="2024-05-24T18:12:09.547" v="5" actId="478"/>
          <pc:sldLayoutMkLst>
            <pc:docMk/>
            <pc:sldMasterMk cId="4118352914" sldId="2147483660"/>
            <pc:sldLayoutMk cId="2386947031" sldId="2147483680"/>
          </pc:sldLayoutMkLst>
          <pc:picChg chg="del">
            <ac:chgData name="Holmes, Em (Group Customer Inclusion)" userId="f0fbbf99-57c5-4bee-9415-35f2675381ec" providerId="ADAL" clId="{39C53D49-E21A-447A-8C85-F97ADA73C2F4}" dt="2024-05-24T18:12:09.547" v="5" actId="478"/>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Williams, Nicola ((Group Customer Inclusion))" userId="16f7d3d4-dd13-4ea8-9aba-d2692b196d41" providerId="ADAL" clId="{8FD8DD93-A30A-41F3-98FE-2F52A2193753}"/>
    <pc:docChg chg="undo custSel addSld delSld modSld sldOrd modMainMaster">
      <pc:chgData name="Williams, Nicola ((Group Customer Inclusion))" userId="16f7d3d4-dd13-4ea8-9aba-d2692b196d41" providerId="ADAL" clId="{8FD8DD93-A30A-41F3-98FE-2F52A2193753}" dt="2024-05-22T18:55:56.003" v="70" actId="1035"/>
      <pc:docMkLst>
        <pc:docMk/>
      </pc:docMkLst>
      <pc:sldChg chg="add del">
        <pc:chgData name="Williams, Nicola ((Group Customer Inclusion))" userId="16f7d3d4-dd13-4ea8-9aba-d2692b196d41" providerId="ADAL" clId="{8FD8DD93-A30A-41F3-98FE-2F52A2193753}" dt="2024-05-22T18:50:45.840" v="3" actId="47"/>
        <pc:sldMkLst>
          <pc:docMk/>
          <pc:sldMk cId="3774138106" sldId="303"/>
        </pc:sldMkLst>
      </pc:sldChg>
      <pc:sldChg chg="addSp delSp modSp mod ord">
        <pc:chgData name="Williams, Nicola ((Group Customer Inclusion))" userId="16f7d3d4-dd13-4ea8-9aba-d2692b196d41" providerId="ADAL" clId="{8FD8DD93-A30A-41F3-98FE-2F52A2193753}" dt="2024-05-22T18:55:56.003" v="70" actId="1035"/>
        <pc:sldMkLst>
          <pc:docMk/>
          <pc:sldMk cId="2980788495" sldId="304"/>
        </pc:sldMkLst>
        <pc:spChg chg="del">
          <ac:chgData name="Williams, Nicola ((Group Customer Inclusion))" userId="16f7d3d4-dd13-4ea8-9aba-d2692b196d41" providerId="ADAL" clId="{8FD8DD93-A30A-41F3-98FE-2F52A2193753}" dt="2024-05-22T18:50:49.786" v="4" actId="478"/>
          <ac:spMkLst>
            <pc:docMk/>
            <pc:sldMk cId="2980788495" sldId="304"/>
            <ac:spMk id="2" creationId="{BC64DCC0-01D0-85F3-759C-D906DDCD72D4}"/>
          </ac:spMkLst>
        </pc:spChg>
        <pc:spChg chg="add del mod">
          <ac:chgData name="Williams, Nicola ((Group Customer Inclusion))" userId="16f7d3d4-dd13-4ea8-9aba-d2692b196d41" providerId="ADAL" clId="{8FD8DD93-A30A-41F3-98FE-2F52A2193753}" dt="2024-05-22T18:52:21.817" v="27" actId="478"/>
          <ac:spMkLst>
            <pc:docMk/>
            <pc:sldMk cId="2980788495" sldId="304"/>
            <ac:spMk id="4" creationId="{46ED586B-D430-1F08-F536-95413F83F980}"/>
          </ac:spMkLst>
        </pc:spChg>
        <pc:spChg chg="add del mod">
          <ac:chgData name="Williams, Nicola ((Group Customer Inclusion))" userId="16f7d3d4-dd13-4ea8-9aba-d2692b196d41" providerId="ADAL" clId="{8FD8DD93-A30A-41F3-98FE-2F52A2193753}" dt="2024-05-22T18:52:21.817" v="27" actId="478"/>
          <ac:spMkLst>
            <pc:docMk/>
            <pc:sldMk cId="2980788495" sldId="304"/>
            <ac:spMk id="6" creationId="{E888E531-D395-1610-5FE2-B2E344AB639B}"/>
          </ac:spMkLst>
        </pc:spChg>
        <pc:picChg chg="del">
          <ac:chgData name="Williams, Nicola ((Group Customer Inclusion))" userId="16f7d3d4-dd13-4ea8-9aba-d2692b196d41" providerId="ADAL" clId="{8FD8DD93-A30A-41F3-98FE-2F52A2193753}" dt="2024-05-22T18:50:49.786" v="4" actId="478"/>
          <ac:picMkLst>
            <pc:docMk/>
            <pc:sldMk cId="2980788495" sldId="304"/>
            <ac:picMk id="7" creationId="{E50A393E-31D1-A154-94F4-7ED65E10027F}"/>
          </ac:picMkLst>
        </pc:picChg>
        <pc:picChg chg="add del mod">
          <ac:chgData name="Williams, Nicola ((Group Customer Inclusion))" userId="16f7d3d4-dd13-4ea8-9aba-d2692b196d41" providerId="ADAL" clId="{8FD8DD93-A30A-41F3-98FE-2F52A2193753}" dt="2024-05-22T18:53:28.043" v="32" actId="478"/>
          <ac:picMkLst>
            <pc:docMk/>
            <pc:sldMk cId="2980788495" sldId="304"/>
            <ac:picMk id="9" creationId="{B64B7CCB-BA47-BCD3-CBD8-D157A84EAA0F}"/>
          </ac:picMkLst>
        </pc:picChg>
        <pc:picChg chg="add mod">
          <ac:chgData name="Williams, Nicola ((Group Customer Inclusion))" userId="16f7d3d4-dd13-4ea8-9aba-d2692b196d41" providerId="ADAL" clId="{8FD8DD93-A30A-41F3-98FE-2F52A2193753}" dt="2024-05-22T18:55:56.003" v="70" actId="1035"/>
          <ac:picMkLst>
            <pc:docMk/>
            <pc:sldMk cId="2980788495" sldId="304"/>
            <ac:picMk id="10" creationId="{510FB9B5-881B-B44E-67B6-E3F6E45502DD}"/>
          </ac:picMkLst>
        </pc:picChg>
        <pc:picChg chg="add del mod modCrop">
          <ac:chgData name="Williams, Nicola ((Group Customer Inclusion))" userId="16f7d3d4-dd13-4ea8-9aba-d2692b196d41" providerId="ADAL" clId="{8FD8DD93-A30A-41F3-98FE-2F52A2193753}" dt="2024-05-22T18:53:44.209" v="39" actId="478"/>
          <ac:picMkLst>
            <pc:docMk/>
            <pc:sldMk cId="2980788495" sldId="304"/>
            <ac:picMk id="12" creationId="{3E8D9C99-C120-3298-E21E-764EB8C028DC}"/>
          </ac:picMkLst>
        </pc:picChg>
        <pc:picChg chg="add mod ord">
          <ac:chgData name="Williams, Nicola ((Group Customer Inclusion))" userId="16f7d3d4-dd13-4ea8-9aba-d2692b196d41" providerId="ADAL" clId="{8FD8DD93-A30A-41F3-98FE-2F52A2193753}" dt="2024-05-22T18:55:41.693" v="51" actId="14100"/>
          <ac:picMkLst>
            <pc:docMk/>
            <pc:sldMk cId="2980788495" sldId="304"/>
            <ac:picMk id="14" creationId="{D4C38614-4AAE-6CF7-D1CB-5ABC2F8BE6A5}"/>
          </ac:picMkLst>
        </pc:picChg>
      </pc:sldChg>
      <pc:sldMasterChg chg="modSldLayout">
        <pc:chgData name="Williams, Nicola ((Group Customer Inclusion))" userId="16f7d3d4-dd13-4ea8-9aba-d2692b196d41" providerId="ADAL" clId="{8FD8DD93-A30A-41F3-98FE-2F52A2193753}" dt="2024-05-22T18:50:25.091" v="2" actId="478"/>
        <pc:sldMasterMkLst>
          <pc:docMk/>
          <pc:sldMasterMk cId="4118352914" sldId="2147483660"/>
        </pc:sldMasterMkLst>
        <pc:sldLayoutChg chg="addSp delSp mod">
          <pc:chgData name="Williams, Nicola ((Group Customer Inclusion))" userId="16f7d3d4-dd13-4ea8-9aba-d2692b196d41" providerId="ADAL" clId="{8FD8DD93-A30A-41F3-98FE-2F52A2193753}" dt="2024-05-22T18:50:25.091" v="2" actId="478"/>
          <pc:sldLayoutMkLst>
            <pc:docMk/>
            <pc:sldMasterMk cId="4118352914" sldId="2147483660"/>
            <pc:sldLayoutMk cId="2386947031" sldId="2147483680"/>
          </pc:sldLayoutMkLst>
          <pc:picChg chg="add del">
            <ac:chgData name="Williams, Nicola ((Group Customer Inclusion))" userId="16f7d3d4-dd13-4ea8-9aba-d2692b196d41" providerId="ADAL" clId="{8FD8DD93-A30A-41F3-98FE-2F52A2193753}" dt="2024-05-22T18:50:25.091" v="2" actId="478"/>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venir Next LT Pro Demi" panose="020B0504020202020204" pitchFamily="34"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venir Next LT Pro Demi" panose="020B0504020202020204" pitchFamily="34" charset="77"/>
              </a:defRPr>
            </a:lvl1pPr>
          </a:lstStyle>
          <a:p>
            <a:fld id="{D5C45E34-29FC-4797-9C29-5F23DD7C4D43}" type="datetimeFigureOut">
              <a:rPr lang="en-GB" smtClean="0"/>
              <a:pPr/>
              <a:t>24/05/2024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venir Next LT Pro Demi" panose="020B0504020202020204" pitchFamily="34"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venir Next LT Pro Demi" panose="020B0504020202020204" pitchFamily="34" charset="77"/>
              </a:defRPr>
            </a:lvl1pPr>
          </a:lstStyle>
          <a:p>
            <a:fld id="{5EBEBF41-136C-406D-8E2D-B112DBFA8C1A}" type="slidenum">
              <a:rPr lang="en-GB" smtClean="0"/>
              <a:pPr/>
              <a:t>‹#›</a:t>
            </a:fld>
            <a:endParaRPr lang="en-GB" dirty="0"/>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venir Next LT Pro Demi" panose="020B0504020202020204" pitchFamily="34" charset="77"/>
        <a:ea typeface="+mn-ea"/>
        <a:cs typeface="+mn-cs"/>
      </a:defRPr>
    </a:lvl1pPr>
    <a:lvl2pPr marL="457200" algn="l" defTabSz="914400" rtl="0" eaLnBrk="1" latinLnBrk="0" hangingPunct="1">
      <a:defRPr sz="1200" b="1" i="0" kern="1200">
        <a:solidFill>
          <a:schemeClr val="tx1"/>
        </a:solidFill>
        <a:latin typeface="Avenir Next LT Pro Demi" panose="020B0504020202020204" pitchFamily="34" charset="77"/>
        <a:ea typeface="+mn-ea"/>
        <a:cs typeface="+mn-cs"/>
      </a:defRPr>
    </a:lvl2pPr>
    <a:lvl3pPr marL="914400" algn="l" defTabSz="914400" rtl="0" eaLnBrk="1" latinLnBrk="0" hangingPunct="1">
      <a:defRPr sz="1200" b="1" i="0" kern="1200">
        <a:solidFill>
          <a:schemeClr val="tx1"/>
        </a:solidFill>
        <a:latin typeface="Avenir Next LT Pro Demi" panose="020B0504020202020204" pitchFamily="34" charset="77"/>
        <a:ea typeface="+mn-ea"/>
        <a:cs typeface="+mn-cs"/>
      </a:defRPr>
    </a:lvl3pPr>
    <a:lvl4pPr marL="1371600" algn="l" defTabSz="914400" rtl="0" eaLnBrk="1" latinLnBrk="0" hangingPunct="1">
      <a:defRPr sz="1200" b="1" i="0" kern="1200">
        <a:solidFill>
          <a:schemeClr val="tx1"/>
        </a:solidFill>
        <a:latin typeface="Avenir Next LT Pro Demi" panose="020B0504020202020204" pitchFamily="34" charset="77"/>
        <a:ea typeface="+mn-ea"/>
        <a:cs typeface="+mn-cs"/>
      </a:defRPr>
    </a:lvl4pPr>
    <a:lvl5pPr marL="1828800" algn="l" defTabSz="914400" rtl="0" eaLnBrk="1" latinLnBrk="0" hangingPunct="1">
      <a:defRPr sz="1200" b="1" i="0" kern="1200">
        <a:solidFill>
          <a:schemeClr val="tx1"/>
        </a:solidFill>
        <a:latin typeface="Avenir Next LT Pro Demi" panose="020B0504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which.co.uk/" TargetMode="External"/><Relationship Id="rId3" Type="http://schemas.openxmlformats.org/officeDocument/2006/relationships/hyperlink" Target="https://www.confused.com/" TargetMode="External"/><Relationship Id="rId7" Type="http://schemas.openxmlformats.org/officeDocument/2006/relationships/hyperlink" Target="https://www.uswitch.co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ocompare.com/" TargetMode="External"/><Relationship Id="rId5" Type="http://schemas.openxmlformats.org/officeDocument/2006/relationships/hyperlink" Target="https://www.comparethemarket.com/" TargetMode="External"/><Relationship Id="rId4" Type="http://schemas.openxmlformats.org/officeDocument/2006/relationships/hyperlink" Target="https://www.moneysupermarket.com/" TargetMode="External"/><Relationship Id="rId9" Type="http://schemas.openxmlformats.org/officeDocument/2006/relationships/hyperlink" Target="https://uk.trustpilot.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ugoenergyapp.co.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loydsbankacademy.co.uk/learn-for-life-new/get-started-online/managing-your-bills-and-utiliti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for the "Sign Up" or "Create an Account" option. Click (or tap) on it to begin the registration process</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264012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 up your account</a:t>
            </a:r>
          </a:p>
          <a:p>
            <a:pPr marL="800100" lvl="1" indent="-34290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be asked to provide personal information, including your name, contact details, and sometimes your account or customer number</a:t>
            </a:r>
          </a:p>
          <a:p>
            <a:pPr marL="800100" lvl="1" indent="-34290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Create a strong password for your account. It's important to choose a password that's unique and difficult for others to guess</a:t>
            </a:r>
          </a:p>
          <a:p>
            <a:pPr marL="800100" lvl="1" indent="-34290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providers may send a verification code to your email or mobile number. Enter this code to confirm who you are</a:t>
            </a:r>
          </a:p>
          <a:p>
            <a:pPr marL="800100" lvl="1" indent="-34290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Input your billing details, such as your bank account or credit card information</a:t>
            </a:r>
          </a:p>
          <a:p>
            <a:pPr marL="800100" lvl="1" indent="-34290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 your communication preferences. You can choose to get your bills and notifications through email or text message</a:t>
            </a:r>
          </a:p>
          <a:p>
            <a:pPr marL="800100" marR="0" lvl="1"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Double-check all the information you've provided, and once you're satisfied, confirm your registration. At this stage, your online account is now created, and you can log in with your email and password</a:t>
            </a:r>
          </a:p>
          <a:p>
            <a:pPr marL="457200" lvl="1" indent="0">
              <a:lnSpc>
                <a:spcPct val="120000"/>
              </a:lnSpc>
              <a:buFont typeface="Courier New" panose="02070309020205020404" pitchFamily="49" charset="0"/>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253659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Once logged in, you can explore the various services offered by the provider, including paying your bills, monitoring your usage, and managing your account</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Emphasise that creating an online account is a one-time process that opens the door to easier and more flexible management of your utilities and services</a:t>
            </a:r>
          </a:p>
          <a:p>
            <a:pPr marL="342900" lvl="0" indent="-342900">
              <a:lnSpc>
                <a:spcPct val="120000"/>
              </a:lnSpc>
              <a:spcAft>
                <a:spcPts val="1200"/>
              </a:spcAft>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learners to ask questions or seek clarification if needed</a:t>
            </a:r>
            <a:r>
              <a:rPr lang="en-GB" b="1" dirty="0">
                <a:effectLst/>
              </a:rPr>
              <a:t> </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Note that they can use the app or website interchangeably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48627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you’re in these apps and websites, what do you think you'll be able to do there? </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your ideas and experiences</a:t>
            </a:r>
          </a:p>
          <a:p>
            <a:pPr>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Run a short discussion/chat-based activity</a:t>
            </a:r>
          </a:p>
          <a:p>
            <a:pPr marL="342900" lvl="0" indent="-342900">
              <a:lnSpc>
                <a:spcPct val="120000"/>
              </a:lnSpc>
              <a:spcAft>
                <a:spcPts val="1200"/>
              </a:spcAft>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group discussion (ask open-ended questions)</a:t>
            </a:r>
          </a:p>
          <a:p>
            <a:pPr marL="342900" lvl="0" indent="-342900">
              <a:lnSpc>
                <a:spcPct val="120000"/>
              </a:lnSpc>
              <a:spcAft>
                <a:spcPts val="1200"/>
              </a:spcAft>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Guide the discussion, if required, by getting the learners to think about what they may currently do offline (e.g. check paper account statements, phone to change their details or change tariff, etc.) and use these as examples of things that can be done digitally</a:t>
            </a:r>
            <a:r>
              <a:rPr lang="en-GB" sz="2800" b="1" dirty="0">
                <a:effectLst/>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let’s look at some of the most popular things you can use these apps and sites for … </a:t>
            </a:r>
          </a:p>
          <a:p>
            <a:pPr marL="0" lvl="0" indent="0">
              <a:lnSpc>
                <a:spcPct val="120000"/>
              </a:lnSpc>
              <a:spcAft>
                <a:spcPts val="1200"/>
              </a:spcAft>
              <a:buFont typeface="Symbol" pitchFamily="2"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(leads into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List the actions you can perform online, demonstrating/pointing out on the page where you can take actions, talking through them as you go</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most online services, you can perform the following actions</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View account – This is where you can see details about your account, like your billing history and usage</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 a bill – Use this option to pay your bills online without the need for paper checks or postal services</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changes – If you want to modify your plan, update your personal information, or change your preferences, this is where you can do it</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Compare options – Use this feature to explore different plans, services, or products to find what best suits your needs</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Get help – It's important to know where you can find help options online. Knowing where to find help will make your online experience smoother and more relaxed. Let’s look at how to find this kind of info now…</a:t>
            </a:r>
          </a:p>
          <a:p>
            <a:pPr marL="0" marR="0" lvl="0" indent="0" algn="l" defTabSz="914400" rtl="0" eaLnBrk="1" fontAlgn="auto" latinLnBrk="0" hangingPunct="1">
              <a:lnSpc>
                <a:spcPct val="120000"/>
              </a:lnSpc>
              <a:spcBef>
                <a:spcPts val="0"/>
              </a:spcBef>
              <a:spcAft>
                <a:spcPts val="1200"/>
              </a:spcAft>
              <a:buClrTx/>
              <a:buSzTx/>
              <a:buFont typeface="Symbol" pitchFamily="2" charset="2"/>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(leads into next slide)</a:t>
            </a:r>
          </a:p>
          <a:p>
            <a:pPr marL="0" lvl="0" indent="0">
              <a:lnSpc>
                <a:spcPct val="120000"/>
              </a:lnSpc>
              <a:spcAft>
                <a:spcPts val="1200"/>
              </a:spcAft>
              <a:buFont typeface="Symbol" pitchFamily="2"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Demonstrate (point out) where to find the options for online help for:</a:t>
            </a:r>
          </a:p>
          <a:p>
            <a:pPr>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FAQs – Frequently Asked Questions can provide quick answers to questions commonly asked by other customers. They're often found under the 'Help' or 'Support' section</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Chatbots – Some services offer chat support that allows you to interact with a virtual assistant for immediate assistance</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Help section – This is like having a user guide for the service. It may have more detailed information than in the FAQ section. Look for the help icon – this is sometimes shown as a question mark</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cs typeface="Arial" panose="020B0604020202020204" pitchFamily="34" charset="0"/>
              </a:rPr>
              <a:t>Contact Us – If you have a query that’s not in the FAQs, or just want support that is more tailored to your needs, you might want to reach out by phone or email. Look for the ‘Contact Us’ option. Be aware that different providers give different contact details – for example, they may not all give out phone numbers, and some have online forms to complete rather than giving an email address</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76925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When looking for new providers, comparison and review sites are your best friends. They help you find the best deals on various services like phones, insurance, broadband, and more. Here's how these sites can save you money:</a:t>
            </a:r>
            <a:r>
              <a:rPr lang="en-US" sz="800" b="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endParaRPr lang="en-GB" sz="14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learners to consider how they can save money with these tips</a:t>
            </a:r>
            <a:endParaRPr lang="en-GB" sz="11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Emphasise the choice and level of control learners have in managing their expenses online</a:t>
            </a:r>
            <a:endParaRPr lang="en-GB" sz="11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Compare products and providers to find the best product for you, at the lowest cost.  Think of comparison sites like online shopping malls. They gather options from different companies, showing you what's cheaper or better. There are some well-known ones like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Confused.com</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MoneySuperMarket</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Compare the Market</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GoCompare</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rPr>
              <a:t>uSwitch</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They show you options that might be cheaper or better than what you currently have</a:t>
            </a:r>
            <a:r>
              <a:rPr lang="en-US" sz="800" b="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See what others are saying – Look into review sites to know what people are saying about products and providers. Check out places like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8"/>
              </a:rPr>
              <a:t>Which?</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9"/>
              </a:rPr>
              <a:t>Trustpilot</a:t>
            </a: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These websites share thoughts from real users, helping you choose wisely.</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When using these sites, look at things like people’s experiences, customer service, and how happy they are overall</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Watch out for fake reviews: Not all reviews are from real people. Some might be fake or a bit too one-sided. When using review sites, look for patterns in reviews and get a feel for what people are generally saying. If something sounds too good to be true, it could be a good idea to dig a bit deeper. Genuine reviews usually tell you the good and not-so-good bits. If all reviews are all positives without any downsides, it's a bit odd. If this happens, double-check info from different places. If a service or product gets the thumbs up on different review sites, that's a good sign. But if reviews are all over the place, think twice about the info</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Switch over easily:</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usually complete your switch on the comparison site – No need to jump from one provider's website to another. Some sites will take you to the provider's page, but they should have all your information already. Just make sure everything's correct before you hit that 'buy' button</a:t>
            </a:r>
            <a:endParaRPr lang="en-GB" sz="11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with your old provider – In most cases, your switch will handle cancelling your old policy or account. But sometimes, you might need to reach out to your old provider to cancel yourself. It's always a good idea to double-check</a:t>
            </a:r>
            <a:r>
              <a:rPr lang="en-US" sz="800" b="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b="0" i="1" u="none"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b="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sites allow you not only to find the best deals but also to make choices based on real user experiences. Take advantage of the tools available to make informed decisions for your needs</a:t>
            </a:r>
            <a:r>
              <a:rPr lang="en-GB" b="0" i="1" u="none" dirty="0">
                <a:effectLst/>
              </a:rPr>
              <a:t> </a:t>
            </a:r>
            <a:r>
              <a:rPr lang="en-US" sz="800" b="0" i="1" u="none" dirty="0">
                <a:solidFill>
                  <a:srgbClr val="313233"/>
                </a:solidFill>
                <a:effectLst/>
                <a:latin typeface="Times New Roman" panose="02020603050405020304" pitchFamily="18" charset="0"/>
                <a:ea typeface="Times New Roman" panose="02020603050405020304" pitchFamily="18" charset="0"/>
              </a:rPr>
              <a:t> </a:t>
            </a:r>
            <a:endParaRPr lang="en-GB" sz="1000" b="0" i="1" u="none"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8089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Know exactly what you're spending </a:t>
            </a:r>
          </a:p>
          <a:p>
            <a:pPr marL="285750" lvl="0"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 meters and energy apps, like Ivie (https://ivie.co.uk) , Hugo Energy </a:t>
            </a:r>
            <a:r>
              <a:rPr lang="en-GB" b="0" i="1" dirty="0">
                <a:hlinkClick r:id="rId3"/>
              </a:rPr>
              <a:t>(hugoenergyapp.co.uk)</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b="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Utrack</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b="0" i="1" dirty="0"/>
              <a:t>www.uswitch.com/mobile-app)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help you see what you're spending on energy, and offer personalised tips to save money based on your usage. All these apps are free and work with whatever smart meter you have – they’re not tied to any specific energy provider. You can set alerts for usage limits and even compare tariffs from different providers.</a:t>
            </a:r>
          </a:p>
          <a:p>
            <a:pPr marL="285750" lvl="0"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Online accounts are useful for your other services and bills, too. Keep an eye on them to understand your habits, make changes, and save money on future bills. With o</a:t>
            </a:r>
            <a:r>
              <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nline access, you can keep an eye on payments too. </a:t>
            </a:r>
          </a:p>
          <a:p>
            <a:pPr marL="285750" lvl="0" indent="-285750">
              <a:lnSpc>
                <a:spcPct val="120000"/>
              </a:lnSpc>
              <a:buFont typeface="Courier New" panose="02070309020205020404" pitchFamily="49" charset="0"/>
              <a:buChar char="o"/>
            </a:pPr>
            <a:r>
              <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c</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heck your banking site or app for any payments or subscriptions for things you don’t need any more. Don't pay for stuff you're not using</a:t>
            </a:r>
            <a:endPar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402605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Emphasise the choice and level of control learners have in managing their accounts and bills online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Grab introductory offers – Companies often offer deals in the first year. You could take advantage of offers like free streaming or months of free service</a:t>
            </a:r>
            <a:endPar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Change to keep bills down – Don't let accounts auto-renew. Use comparison sites to find better deals. Ask your current provider to match or beat them</a:t>
            </a:r>
            <a:r>
              <a:rPr lang="en-GB" b="0" i="1" dirty="0">
                <a:effectLst/>
              </a:rPr>
              <a:t> </a:t>
            </a:r>
            <a:endPar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look at how to keep yourself safe when managing your bills at utilities online. Here’s what you need to remember:</a:t>
            </a:r>
          </a:p>
          <a:p>
            <a:pPr marL="342900" lvl="0" indent="-342900">
              <a:lnSpc>
                <a:spcPct val="120000"/>
              </a:lnSpc>
              <a:buFont typeface="Symbol" pitchFamily="2"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they've encountered suspicious sites before</a:t>
            </a:r>
          </a:p>
          <a:p>
            <a:pPr marL="342900" lvl="0" indent="-342900">
              <a:lnSpc>
                <a:spcPct val="120000"/>
              </a:lnSpc>
              <a:buFont typeface="Symbol" pitchFamily="2"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Always make sure you're on the official website. Look for a padlock symbol in the browser's address. This, together with 'https' in the front of the URL, means it's a secure connection. It doesn't guarantee that the site is legit, just that the connection is secure </a:t>
            </a:r>
          </a:p>
          <a:p>
            <a:pPr marL="342900" lvl="0" indent="-342900">
              <a:lnSpc>
                <a:spcPct val="120000"/>
              </a:lnSpc>
              <a:spcAft>
                <a:spcPts val="1200"/>
              </a:spcAft>
              <a:buFont typeface="Symbol" pitchFamily="2" charset="2"/>
              <a:buChar char=""/>
              <a:tabLst>
                <a:tab pos="457200" algn="l"/>
              </a:tabLst>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the site doesn't have both padlock and https, leave the site straight away. For the site name itself, do check the spelling and the format. If</a:t>
            </a:r>
            <a:r>
              <a:rPr lang="en-US" sz="1800" b="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something seems off, trust your instincts</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Point out the padlock symbol in the browser address bar</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your account details private. Try not to use the same usernames and passwords across different sites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Encourage questions about password strength and security habits. Check whether learners know/remember what makes a strong password. If the answers are vague, quickly run through the following and write up an example if required</a:t>
            </a:r>
          </a:p>
          <a:p>
            <a:pPr>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strong passwords, think of three short words. Join them all together, mixing in some numbers and symbols. </a:t>
            </a:r>
          </a:p>
          <a:p>
            <a:pPr marL="0" lvl="0" indent="0">
              <a:lnSpc>
                <a:spcPct val="120000"/>
              </a:lnSpc>
              <a:buFont typeface="Symbol" pitchFamily="2" charset="2"/>
              <a:buNone/>
              <a:tabLst>
                <a:tab pos="457200" algn="l"/>
              </a:tabLst>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Avoid sharing payment information when you’re on public Wi-Fi. Public Wi-Fi is generally less safe than private networks. So always use secure, private connections or your phone’s data when dealing with bills and utilities online</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we’ve done today</a:t>
            </a:r>
            <a:endPar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should now be able to</a:t>
            </a:r>
            <a:endParaRPr lang="en-GB" sz="11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View and manage bills online (including utility accounts, council tax, insurance, entertainment bills, rent, and credit agreements, etc.)  – and can now save time and money in doing so</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Access and manage various utility accounts online (including gas and electricity, water, phone bills, and internet/broadband, etc.)</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comparison sites to save money and find the right provider for you</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gained valuable skills! Now, it's your turn to put them into action. Try out what you've learned, and remember, we're here for any questions or feedback</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further assistance or want to explore more, visit our Academy site. We recommend you check out our ‘</a:t>
            </a:r>
            <a:r>
              <a:rPr lang="en-GB" sz="1200" b="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Managing your bills and utilities</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lesson</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MODERATOR NOTE – Share in chat: Managing your bills: https://www.bankofscotlandacademy.co.uk/learn-for-life/budgeting-basics/managing-bills/</a:t>
            </a: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marL="285750" indent="-285750"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on managing your bills at utilities online</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excited to be here with you to explore the benefits of managing your bills online and help you access and manage various utility accounts from the comfort of your home</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to make today’s learning experience practical, relatable, and, most importantly, helpful to you</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session will help you with the skills to access and manage a wide range of utilities and services from the convenience of your own devices – from council tax to phone bills, from insurance to entertainment bills, we've got you covered</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Whether you have your device with you today or not, we're here to help. If you do have it, we'll walk you through the steps. If not, don't worry; you can still learn the ropes for when you use it next</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b="0" i="1" dirty="0">
                <a:effectLst/>
              </a:rPr>
              <a:t> </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begin, here’s a </a:t>
            </a:r>
            <a:r>
              <a:rPr lang="en-GB" sz="1800" b="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a</a:t>
            </a: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Arial" panose="020B0604020202020204" pitchFamily="34" charset="0"/>
            </a:endParaRPr>
          </a:p>
          <a:p>
            <a:pPr algn="just" rtl="0" fontAlgn="base"/>
            <a:r>
              <a:rPr lang="en-GB" sz="2800" u="none" strike="noStrike" dirty="0">
                <a:solidFill>
                  <a:srgbClr val="313233"/>
                </a:solidFill>
                <a:effectLst/>
                <a:latin typeface="Arial" panose="020B0604020202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Arial" panose="020B0604020202020204" pitchFamily="34" charset="0"/>
              </a:rPr>
              <a:t>​</a:t>
            </a:r>
            <a:r>
              <a:rPr lang="en-GB" sz="2800" u="none" strike="noStrike" dirty="0">
                <a:solidFill>
                  <a:srgbClr val="313233"/>
                </a:solidFill>
                <a:effectLst/>
                <a:latin typeface="Arial" panose="020B0604020202020204" pitchFamily="34" charset="0"/>
              </a:rPr>
              <a:t> </a:t>
            </a:r>
            <a:r>
              <a:rPr lang="en-US" sz="2800" dirty="0">
                <a:solidFill>
                  <a:srgbClr val="000000"/>
                </a:solidFill>
                <a:effectLst/>
                <a:latin typeface="Arial" panose="020B0604020202020204" pitchFamily="34" charset="0"/>
              </a:rPr>
              <a:t>​</a:t>
            </a: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Arial" panose="020B0604020202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1" dirty="0">
                <a:solidFill>
                  <a:srgbClr val="000000"/>
                </a:solidFill>
                <a:effectLst/>
                <a:latin typeface="Arial" panose="020B0604020202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Arial" panose="020B0604020202020204" pitchFamily="34" charset="0"/>
              </a:rPr>
              <a:t>We’d like to make today as interactive as possible to make your experience more interesting</a:t>
            </a:r>
            <a:r>
              <a:rPr lang="en-GB" sz="1800" b="0" i="1" dirty="0">
                <a:solidFill>
                  <a:srgbClr val="000000"/>
                </a:solidFill>
                <a:effectLst/>
                <a:latin typeface="Arial" panose="020B0604020202020204" pitchFamily="34" charset="0"/>
              </a:rPr>
              <a:t>​</a:t>
            </a:r>
            <a:endParaRPr lang="en-GB" sz="1800" b="0" i="1"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we pose a question, feel free to type in the chat box or use the reaction emojis.  Much of what we’ll be asking today will be ideas or opinions, so don’t worry about getting it right or wrong – just go with your gut feeling!</a:t>
            </a:r>
          </a:p>
          <a:p>
            <a:pPr marL="285750" indent="-285750" algn="l" rtl="0" fontAlgn="base">
              <a:buFont typeface="Arial" panose="020B0604020202020204" pitchFamily="34" charset="0"/>
              <a:buChar char="•"/>
            </a:pPr>
            <a:r>
              <a:rPr lang="en-GB" sz="1800" dirty="0">
                <a:solidFill>
                  <a:srgbClr val="000000"/>
                </a:solidFill>
                <a:effectLst/>
                <a:latin typeface="Arial" panose="020B0604020202020204" pitchFamily="34" charset="0"/>
              </a:rPr>
              <a:t>​</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Today we want to help you:</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View and manage your bills online, and understand how this can save money and provide convenient options</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Access and manage utility accounts like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council tax, phone bills, internet/broadband, gas and electricity, water, insurance, entertainment bills, rent, and credit agreements online</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comparison sites to save money and find the right provider for you</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r>
              <a:rPr lang="en-GB" b="0" i="1" dirty="0">
                <a:effectLst/>
              </a:rPr>
              <a:t> </a:t>
            </a:r>
          </a:p>
          <a:p>
            <a:pPr marL="342900" lvl="0" indent="-342900">
              <a:lnSpc>
                <a:spcPct val="120000"/>
              </a:lnSpc>
              <a:spcAft>
                <a:spcPts val="1200"/>
              </a:spcAft>
              <a:buFont typeface="Symbol" pitchFamily="2" charset="2"/>
              <a:buChar char=""/>
              <a:tabLst>
                <a:tab pos="457200" algn="l"/>
              </a:tabLst>
            </a:pPr>
            <a:endParaRPr lang="en-GB" dirty="0">
              <a:effectLst/>
            </a:endParaRPr>
          </a:p>
          <a:p>
            <a:pPr marL="0" lvl="0" indent="0">
              <a:lnSpc>
                <a:spcPct val="120000"/>
              </a:lnSpc>
              <a:spcAft>
                <a:spcPts val="1200"/>
              </a:spcAft>
              <a:buFont typeface="Symbol" pitchFamily="2" charset="2"/>
              <a:buNone/>
              <a:tabLst>
                <a:tab pos="457200" algn="l"/>
              </a:tabLs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Read out the disclaimer on the slide at this point</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have a chat. Can anyone name a utility (or service) that can be managed online?</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your ideas and experiences</a:t>
            </a:r>
          </a:p>
          <a:p>
            <a:pPr marL="457200" indent="-228600">
              <a:lnSpc>
                <a:spcPct val="120000"/>
              </a:lnSpc>
              <a:spcAft>
                <a:spcPts val="12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Run a short discussion/chat-based activity. Allow participants to share their thoughts. Encourage participation and acknowledge responses positively.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some examples of utilities and services you can access online. Keep in mind you can manage a wide range of utilities and services online. Here are some examples: </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Access your phone bill statements, check usage, and pay your bills online through your mobile provider's website or app</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an eye on your internet usage, pay bills, and even upgrade your plan through your internet service provider's online platform</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See how much energy you’re using, submit meter readings, and pay your gas and electricity bills through your energy supplier's website or app</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your water usage, set up paperless billing, and pay your water bills online through your water company's website</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Review your insurance policies, make claims, and renew your coverage through your insurance provider's online portal</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Manage your streaming subscriptions, make changes to your services, and view your entertainment bills online through streaming service platforms</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 your rent online through your landlord's preferred method or a rent payment platform</a:t>
            </a:r>
            <a:endParaRPr lang="en-GB" sz="14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a:t>
            </a:r>
            <a:r>
              <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Ask learners which of these utilities and services they’d like to access online, and use their answers to show how much of this can be done online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Highlight that we’ll explain how to do this later in the lesson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people to ask if they have specific items or questions about certain utilities or services</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lots of benefits to managing your utilities and services online. It's convenient, quick, and can save you time and effort</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look at how you create an online account. This is how you’ll set up your profile with the service provider</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explore this step by step, so you know how to manage your accounts securely</a:t>
            </a:r>
          </a:p>
          <a:p>
            <a:pPr marL="342900" lvl="0" indent="-342900">
              <a:lnSpc>
                <a:spcPct val="120000"/>
              </a:lnSpc>
              <a:buFont typeface="Symbol" pitchFamily="2" charset="2"/>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Please feel free to ask questions along the way, and don’t hesitate to ask for help if you get stuck</a:t>
            </a:r>
          </a:p>
          <a:p>
            <a:pPr marL="457200" indent="-228600">
              <a:lnSpc>
                <a:spcPct val="120000"/>
              </a:lnSpc>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Walk through the process, explaining it as you go. (Alternatively, you could do this as a follow-me demo)</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B0604020202020204" pitchFamily="34" charset="0"/>
              <a:buChar char="•"/>
            </a:pPr>
            <a:r>
              <a:rPr lang="en-GB" sz="18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find your provider’s website or app. This could be your energy supplier, phone company, or any other utility service. You may have found this information from talking to your provider, or through one of their emails. If you’re going for the app option, you’ll need to find their app on your device’s app store</a:t>
            </a:r>
            <a:r>
              <a:rPr lang="en-GB" sz="2800" b="0" i="1" dirty="0">
                <a:effectLst/>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61522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45351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87385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BoS Pill Gothic" panose="02000503030000020004" pitchFamily="2" charset="77"/>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396726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252520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BoS Pill Gothic" panose="02000503030000020004" pitchFamily="2" charset="77"/>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00215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BoS Pill Gothic" panose="02000503030000020004" pitchFamily="2" charset="77"/>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47071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BoS Pill Gothic" panose="02000503030000020004" pitchFamily="2" charset="77"/>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162374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i="0" dirty="0">
              <a:latin typeface="Avenir Next LT Pro Demi" panose="020B0504020202020204" pitchFamily="34" charset="77"/>
            </a:endParaRPr>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0084D"/>
                </a:solidFill>
              </a:rPr>
              <a:t>Managing bills and utilities online </a:t>
            </a:r>
          </a:p>
        </p:txBody>
      </p:sp>
      <p:pic>
        <p:nvPicPr>
          <p:cNvPr id="4" name="Picture Placeholder 3">
            <a:extLst>
              <a:ext uri="{FF2B5EF4-FFF2-40B4-BE49-F238E27FC236}">
                <a16:creationId xmlns:a16="http://schemas.microsoft.com/office/drawing/2014/main" id="{80D6019F-D60E-015C-4EDF-FA37F8A4558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0084D"/>
                </a:solidFill>
              </a:rPr>
              <a:t>How do you access these utilities online? </a:t>
            </a:r>
          </a:p>
        </p:txBody>
      </p:sp>
      <p:grpSp>
        <p:nvGrpSpPr>
          <p:cNvPr id="4" name="Group 3">
            <a:extLst>
              <a:ext uri="{FF2B5EF4-FFF2-40B4-BE49-F238E27FC236}">
                <a16:creationId xmlns:a16="http://schemas.microsoft.com/office/drawing/2014/main" id="{9546DB74-ADA9-D942-8120-0686218D7199}"/>
              </a:ext>
            </a:extLst>
          </p:cNvPr>
          <p:cNvGrpSpPr/>
          <p:nvPr/>
        </p:nvGrpSpPr>
        <p:grpSpPr>
          <a:xfrm>
            <a:off x="2967376" y="2746243"/>
            <a:ext cx="2659459" cy="2250433"/>
            <a:chOff x="2967376" y="2746243"/>
            <a:chExt cx="2659459" cy="2250433"/>
          </a:xfrm>
        </p:grpSpPr>
        <p:pic>
          <p:nvPicPr>
            <p:cNvPr id="10" name="Graphic 9">
              <a:extLst>
                <a:ext uri="{FF2B5EF4-FFF2-40B4-BE49-F238E27FC236}">
                  <a16:creationId xmlns:a16="http://schemas.microsoft.com/office/drawing/2014/main" id="{710848A0-B173-55EE-A97D-53CEF3D3142B}"/>
                </a:ext>
              </a:extLst>
            </p:cNvPr>
            <p:cNvPicPr>
              <a:picLocks noChangeAspect="1"/>
            </p:cNvPicPr>
            <p:nvPr/>
          </p:nvPicPr>
          <p:blipFill rotWithShape="1">
            <a:blip r:embed="rId3">
              <a:extLst>
                <a:ext uri="{28A0092B-C50C-407E-A947-70E740481C1C}">
                  <a14:useLocalDpi xmlns:a14="http://schemas.microsoft.com/office/drawing/2010/main" val="0"/>
                </a:ext>
              </a:extLst>
            </a:blip>
            <a:srcRect r="6391"/>
            <a:stretch/>
          </p:blipFill>
          <p:spPr>
            <a:xfrm>
              <a:off x="3826835" y="2746243"/>
              <a:ext cx="1684965" cy="1777535"/>
            </a:xfrm>
            <a:prstGeom prst="rect">
              <a:avLst/>
            </a:prstGeom>
          </p:spPr>
        </p:pic>
        <p:sp>
          <p:nvSpPr>
            <p:cNvPr id="18" name="Arrow: Right 17">
              <a:extLst>
                <a:ext uri="{FF2B5EF4-FFF2-40B4-BE49-F238E27FC236}">
                  <a16:creationId xmlns:a16="http://schemas.microsoft.com/office/drawing/2014/main" id="{78BE027C-B400-C2DF-F7D6-A86D75F53C9C}"/>
                </a:ext>
              </a:extLst>
            </p:cNvPr>
            <p:cNvSpPr/>
            <p:nvPr/>
          </p:nvSpPr>
          <p:spPr>
            <a:xfrm>
              <a:off x="2967376"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25" name="TextBox 24">
              <a:extLst>
                <a:ext uri="{FF2B5EF4-FFF2-40B4-BE49-F238E27FC236}">
                  <a16:creationId xmlns:a16="http://schemas.microsoft.com/office/drawing/2014/main" id="{33F57FC6-420A-FC73-AB67-0F1833C79182}"/>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Sign up</a:t>
              </a:r>
            </a:p>
          </p:txBody>
        </p:sp>
      </p:grpSp>
      <p:grpSp>
        <p:nvGrpSpPr>
          <p:cNvPr id="13" name="Group 12">
            <a:extLst>
              <a:ext uri="{FF2B5EF4-FFF2-40B4-BE49-F238E27FC236}">
                <a16:creationId xmlns:a16="http://schemas.microsoft.com/office/drawing/2014/main" id="{95ED4102-1C8D-1B20-1B9B-3219B211E5D3}"/>
              </a:ext>
            </a:extLst>
          </p:cNvPr>
          <p:cNvGrpSpPr/>
          <p:nvPr/>
        </p:nvGrpSpPr>
        <p:grpSpPr>
          <a:xfrm>
            <a:off x="953647" y="2735011"/>
            <a:ext cx="1800000" cy="2261665"/>
            <a:chOff x="739917" y="2735011"/>
            <a:chExt cx="1800000" cy="2261665"/>
          </a:xfrm>
        </p:grpSpPr>
        <p:grpSp>
          <p:nvGrpSpPr>
            <p:cNvPr id="14" name="Group 13">
              <a:extLst>
                <a:ext uri="{FF2B5EF4-FFF2-40B4-BE49-F238E27FC236}">
                  <a16:creationId xmlns:a16="http://schemas.microsoft.com/office/drawing/2014/main" id="{07BDCA57-6C08-8A50-B4AE-11693CEDDEB8}"/>
                </a:ext>
              </a:extLst>
            </p:cNvPr>
            <p:cNvGrpSpPr/>
            <p:nvPr/>
          </p:nvGrpSpPr>
          <p:grpSpPr>
            <a:xfrm>
              <a:off x="739917" y="2735011"/>
              <a:ext cx="1800000" cy="2261665"/>
              <a:chOff x="739917" y="2735011"/>
              <a:chExt cx="1800000" cy="2261665"/>
            </a:xfrm>
          </p:grpSpPr>
          <p:pic>
            <p:nvPicPr>
              <p:cNvPr id="16" name="Graphic 8">
                <a:extLst>
                  <a:ext uri="{FF2B5EF4-FFF2-40B4-BE49-F238E27FC236}">
                    <a16:creationId xmlns:a16="http://schemas.microsoft.com/office/drawing/2014/main" id="{13F82BF6-1623-1D8C-3720-CEE1503264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9917" y="2735011"/>
                <a:ext cx="1800000" cy="1800000"/>
              </a:xfrm>
              <a:prstGeom prst="rect">
                <a:avLst/>
              </a:prstGeom>
            </p:spPr>
          </p:pic>
          <p:sp>
            <p:nvSpPr>
              <p:cNvPr id="17" name="TextBox 16">
                <a:extLst>
                  <a:ext uri="{FF2B5EF4-FFF2-40B4-BE49-F238E27FC236}">
                    <a16:creationId xmlns:a16="http://schemas.microsoft.com/office/drawing/2014/main" id="{F2CDA63B-4AC9-4C73-A2B2-4679E82E52F2}"/>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Find</a:t>
                </a:r>
              </a:p>
            </p:txBody>
          </p:sp>
        </p:grpSp>
        <p:pic>
          <p:nvPicPr>
            <p:cNvPr id="15" name="Graphic 65">
              <a:extLst>
                <a:ext uri="{FF2B5EF4-FFF2-40B4-BE49-F238E27FC236}">
                  <a16:creationId xmlns:a16="http://schemas.microsoft.com/office/drawing/2014/main" id="{4D983293-4BF6-F419-455C-F486ADC4D149}"/>
                </a:ext>
              </a:extLst>
            </p:cNvPr>
            <p:cNvPicPr>
              <a:picLocks noChangeAspect="1"/>
            </p:cNvPicPr>
            <p:nvPr/>
          </p:nvPicPr>
          <p:blipFill rotWithShape="1">
            <a:blip r:embed="rId5">
              <a:extLst>
                <a:ext uri="{28A0092B-C50C-407E-A947-70E740481C1C}">
                  <a14:useLocalDpi xmlns:a14="http://schemas.microsoft.com/office/drawing/2010/main" val="0"/>
                </a:ext>
              </a:extLst>
            </a:blip>
            <a:srcRect l="30088" t="36032" r="29602" b="24654"/>
            <a:stretch/>
          </p:blipFill>
          <p:spPr>
            <a:xfrm>
              <a:off x="1229072" y="3294790"/>
              <a:ext cx="533092" cy="519919"/>
            </a:xfrm>
            <a:prstGeom prst="rect">
              <a:avLst/>
            </a:prstGeom>
          </p:spPr>
        </p:pic>
      </p:grpSp>
    </p:spTree>
    <p:extLst>
      <p:ext uri="{BB962C8B-B14F-4D97-AF65-F5344CB8AC3E}">
        <p14:creationId xmlns:p14="http://schemas.microsoft.com/office/powerpoint/2010/main" val="9250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rPr>
              <a:t>How do you access these utilities online? </a:t>
            </a:r>
          </a:p>
        </p:txBody>
      </p:sp>
      <p:grpSp>
        <p:nvGrpSpPr>
          <p:cNvPr id="6" name="Group 5">
            <a:extLst>
              <a:ext uri="{FF2B5EF4-FFF2-40B4-BE49-F238E27FC236}">
                <a16:creationId xmlns:a16="http://schemas.microsoft.com/office/drawing/2014/main" id="{F9056AB6-B584-75F8-840F-103681F44791}"/>
              </a:ext>
            </a:extLst>
          </p:cNvPr>
          <p:cNvGrpSpPr/>
          <p:nvPr/>
        </p:nvGrpSpPr>
        <p:grpSpPr>
          <a:xfrm>
            <a:off x="6054294" y="2735011"/>
            <a:ext cx="2659459" cy="2261665"/>
            <a:chOff x="6054294" y="2735011"/>
            <a:chExt cx="2659459" cy="2261665"/>
          </a:xfrm>
        </p:grpSpPr>
        <p:pic>
          <p:nvPicPr>
            <p:cNvPr id="11" name="Graphic 10">
              <a:extLst>
                <a:ext uri="{FF2B5EF4-FFF2-40B4-BE49-F238E27FC236}">
                  <a16:creationId xmlns:a16="http://schemas.microsoft.com/office/drawing/2014/main" id="{B5EC3819-56FE-6720-7C55-D4B4B16710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13753" y="2735011"/>
              <a:ext cx="1800000" cy="1800000"/>
            </a:xfrm>
            <a:prstGeom prst="rect">
              <a:avLst/>
            </a:prstGeom>
          </p:spPr>
        </p:pic>
        <p:sp>
          <p:nvSpPr>
            <p:cNvPr id="19" name="Arrow: Right 18">
              <a:extLst>
                <a:ext uri="{FF2B5EF4-FFF2-40B4-BE49-F238E27FC236}">
                  <a16:creationId xmlns:a16="http://schemas.microsoft.com/office/drawing/2014/main" id="{52E1CAB1-4D0F-B0F3-D90B-9AD1DE0AF05D}"/>
                </a:ext>
              </a:extLst>
            </p:cNvPr>
            <p:cNvSpPr/>
            <p:nvPr/>
          </p:nvSpPr>
          <p:spPr>
            <a:xfrm>
              <a:off x="6054294"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26" name="TextBox 25">
              <a:extLst>
                <a:ext uri="{FF2B5EF4-FFF2-40B4-BE49-F238E27FC236}">
                  <a16:creationId xmlns:a16="http://schemas.microsoft.com/office/drawing/2014/main" id="{FE753F8B-DEE5-A0E1-6426-FD7CFBC59F2B}"/>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Set up</a:t>
              </a:r>
            </a:p>
          </p:txBody>
        </p:sp>
      </p:grpSp>
      <p:grpSp>
        <p:nvGrpSpPr>
          <p:cNvPr id="7" name="Group 6">
            <a:extLst>
              <a:ext uri="{FF2B5EF4-FFF2-40B4-BE49-F238E27FC236}">
                <a16:creationId xmlns:a16="http://schemas.microsoft.com/office/drawing/2014/main" id="{2D2E7BBC-3471-A01D-0BBD-D26AFE605A67}"/>
              </a:ext>
            </a:extLst>
          </p:cNvPr>
          <p:cNvGrpSpPr/>
          <p:nvPr/>
        </p:nvGrpSpPr>
        <p:grpSpPr>
          <a:xfrm>
            <a:off x="2967376" y="2746243"/>
            <a:ext cx="2659459" cy="2250433"/>
            <a:chOff x="2967376" y="2746243"/>
            <a:chExt cx="2659459" cy="2250433"/>
          </a:xfrm>
        </p:grpSpPr>
        <p:pic>
          <p:nvPicPr>
            <p:cNvPr id="8" name="Graphic 9">
              <a:extLst>
                <a:ext uri="{FF2B5EF4-FFF2-40B4-BE49-F238E27FC236}">
                  <a16:creationId xmlns:a16="http://schemas.microsoft.com/office/drawing/2014/main" id="{B5C80218-4821-27DD-12D8-79307BFC7A47}"/>
                </a:ext>
              </a:extLst>
            </p:cNvPr>
            <p:cNvPicPr>
              <a:picLocks noChangeAspect="1"/>
            </p:cNvPicPr>
            <p:nvPr/>
          </p:nvPicPr>
          <p:blipFill rotWithShape="1">
            <a:blip r:embed="rId4">
              <a:extLst>
                <a:ext uri="{28A0092B-C50C-407E-A947-70E740481C1C}">
                  <a14:useLocalDpi xmlns:a14="http://schemas.microsoft.com/office/drawing/2010/main" val="0"/>
                </a:ext>
              </a:extLst>
            </a:blip>
            <a:srcRect r="6391"/>
            <a:stretch/>
          </p:blipFill>
          <p:spPr>
            <a:xfrm>
              <a:off x="3826835" y="2746243"/>
              <a:ext cx="1684965" cy="1777535"/>
            </a:xfrm>
            <a:prstGeom prst="rect">
              <a:avLst/>
            </a:prstGeom>
          </p:spPr>
        </p:pic>
        <p:sp>
          <p:nvSpPr>
            <p:cNvPr id="12" name="Arrow: Right 17">
              <a:extLst>
                <a:ext uri="{FF2B5EF4-FFF2-40B4-BE49-F238E27FC236}">
                  <a16:creationId xmlns:a16="http://schemas.microsoft.com/office/drawing/2014/main" id="{4E015127-4617-3075-0304-111FA5E5AB8F}"/>
                </a:ext>
              </a:extLst>
            </p:cNvPr>
            <p:cNvSpPr/>
            <p:nvPr/>
          </p:nvSpPr>
          <p:spPr>
            <a:xfrm>
              <a:off x="2967376"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13" name="TextBox 12">
              <a:extLst>
                <a:ext uri="{FF2B5EF4-FFF2-40B4-BE49-F238E27FC236}">
                  <a16:creationId xmlns:a16="http://schemas.microsoft.com/office/drawing/2014/main" id="{019E7C02-4B63-2531-7E52-7426C6B48CFC}"/>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Sign up</a:t>
              </a:r>
            </a:p>
          </p:txBody>
        </p:sp>
      </p:grpSp>
      <p:grpSp>
        <p:nvGrpSpPr>
          <p:cNvPr id="14" name="Group 13">
            <a:extLst>
              <a:ext uri="{FF2B5EF4-FFF2-40B4-BE49-F238E27FC236}">
                <a16:creationId xmlns:a16="http://schemas.microsoft.com/office/drawing/2014/main" id="{FCB14931-B9A9-A2EC-C4F4-05BBFF6EE036}"/>
              </a:ext>
            </a:extLst>
          </p:cNvPr>
          <p:cNvGrpSpPr/>
          <p:nvPr/>
        </p:nvGrpSpPr>
        <p:grpSpPr>
          <a:xfrm>
            <a:off x="953647" y="2735011"/>
            <a:ext cx="1800000" cy="2261665"/>
            <a:chOff x="739917" y="2735011"/>
            <a:chExt cx="1800000" cy="2261665"/>
          </a:xfrm>
        </p:grpSpPr>
        <p:grpSp>
          <p:nvGrpSpPr>
            <p:cNvPr id="15" name="Group 14">
              <a:extLst>
                <a:ext uri="{FF2B5EF4-FFF2-40B4-BE49-F238E27FC236}">
                  <a16:creationId xmlns:a16="http://schemas.microsoft.com/office/drawing/2014/main" id="{82D7F541-78AD-A37A-EAE7-8369D7FF88AD}"/>
                </a:ext>
              </a:extLst>
            </p:cNvPr>
            <p:cNvGrpSpPr/>
            <p:nvPr/>
          </p:nvGrpSpPr>
          <p:grpSpPr>
            <a:xfrm>
              <a:off x="739917" y="2735011"/>
              <a:ext cx="1800000" cy="2261665"/>
              <a:chOff x="739917" y="2735011"/>
              <a:chExt cx="1800000" cy="2261665"/>
            </a:xfrm>
          </p:grpSpPr>
          <p:pic>
            <p:nvPicPr>
              <p:cNvPr id="17" name="Graphic 8">
                <a:extLst>
                  <a:ext uri="{FF2B5EF4-FFF2-40B4-BE49-F238E27FC236}">
                    <a16:creationId xmlns:a16="http://schemas.microsoft.com/office/drawing/2014/main" id="{60C9F4A5-B587-79C4-C176-99A04EF0123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9917" y="2735011"/>
                <a:ext cx="1800000" cy="1800000"/>
              </a:xfrm>
              <a:prstGeom prst="rect">
                <a:avLst/>
              </a:prstGeom>
            </p:spPr>
          </p:pic>
          <p:sp>
            <p:nvSpPr>
              <p:cNvPr id="20" name="TextBox 19">
                <a:extLst>
                  <a:ext uri="{FF2B5EF4-FFF2-40B4-BE49-F238E27FC236}">
                    <a16:creationId xmlns:a16="http://schemas.microsoft.com/office/drawing/2014/main" id="{15CC8429-AEBB-901B-A1B7-3EC7A3F5B966}"/>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Find</a:t>
                </a:r>
              </a:p>
            </p:txBody>
          </p:sp>
        </p:grpSp>
        <p:pic>
          <p:nvPicPr>
            <p:cNvPr id="16" name="Graphic 65">
              <a:extLst>
                <a:ext uri="{FF2B5EF4-FFF2-40B4-BE49-F238E27FC236}">
                  <a16:creationId xmlns:a16="http://schemas.microsoft.com/office/drawing/2014/main" id="{84EEE763-08D2-4332-E847-D378136B7117}"/>
                </a:ext>
              </a:extLst>
            </p:cNvPr>
            <p:cNvPicPr>
              <a:picLocks noChangeAspect="1"/>
            </p:cNvPicPr>
            <p:nvPr/>
          </p:nvPicPr>
          <p:blipFill rotWithShape="1">
            <a:blip r:embed="rId6">
              <a:extLst>
                <a:ext uri="{28A0092B-C50C-407E-A947-70E740481C1C}">
                  <a14:useLocalDpi xmlns:a14="http://schemas.microsoft.com/office/drawing/2010/main" val="0"/>
                </a:ext>
              </a:extLst>
            </a:blip>
            <a:srcRect l="30088" t="36032" r="29602" b="24654"/>
            <a:stretch/>
          </p:blipFill>
          <p:spPr>
            <a:xfrm>
              <a:off x="1229072" y="3294790"/>
              <a:ext cx="533092" cy="519919"/>
            </a:xfrm>
            <a:prstGeom prst="rect">
              <a:avLst/>
            </a:prstGeom>
          </p:spPr>
        </p:pic>
      </p:grpSp>
    </p:spTree>
    <p:extLst>
      <p:ext uri="{BB962C8B-B14F-4D97-AF65-F5344CB8AC3E}">
        <p14:creationId xmlns:p14="http://schemas.microsoft.com/office/powerpoint/2010/main" val="1084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rPr>
              <a:t>How do you access these utilities online? </a:t>
            </a:r>
          </a:p>
        </p:txBody>
      </p:sp>
      <p:grpSp>
        <p:nvGrpSpPr>
          <p:cNvPr id="7" name="Group 6">
            <a:extLst>
              <a:ext uri="{FF2B5EF4-FFF2-40B4-BE49-F238E27FC236}">
                <a16:creationId xmlns:a16="http://schemas.microsoft.com/office/drawing/2014/main" id="{AD2E577B-6506-5D67-A61E-7C6CE0077FCE}"/>
              </a:ext>
            </a:extLst>
          </p:cNvPr>
          <p:cNvGrpSpPr/>
          <p:nvPr/>
        </p:nvGrpSpPr>
        <p:grpSpPr>
          <a:xfrm>
            <a:off x="9141212" y="2735011"/>
            <a:ext cx="2531864" cy="2261665"/>
            <a:chOff x="9141212" y="2735011"/>
            <a:chExt cx="2531864" cy="2261665"/>
          </a:xfrm>
        </p:grpSpPr>
        <p:pic>
          <p:nvPicPr>
            <p:cNvPr id="12" name="Graphic 11">
              <a:extLst>
                <a:ext uri="{FF2B5EF4-FFF2-40B4-BE49-F238E27FC236}">
                  <a16:creationId xmlns:a16="http://schemas.microsoft.com/office/drawing/2014/main" id="{29DFF53D-9F63-2461-A6BF-54B84F26A8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73076" y="2735011"/>
              <a:ext cx="1800000" cy="1800000"/>
            </a:xfrm>
            <a:prstGeom prst="rect">
              <a:avLst/>
            </a:prstGeom>
          </p:spPr>
        </p:pic>
        <p:sp>
          <p:nvSpPr>
            <p:cNvPr id="20" name="Arrow: Right 19">
              <a:extLst>
                <a:ext uri="{FF2B5EF4-FFF2-40B4-BE49-F238E27FC236}">
                  <a16:creationId xmlns:a16="http://schemas.microsoft.com/office/drawing/2014/main" id="{DBBB44B3-48D4-5A11-9CE0-1F102E16BEB2}"/>
                </a:ext>
              </a:extLst>
            </p:cNvPr>
            <p:cNvSpPr/>
            <p:nvPr/>
          </p:nvSpPr>
          <p:spPr>
            <a:xfrm>
              <a:off x="9141212"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27" name="TextBox 26">
              <a:extLst>
                <a:ext uri="{FF2B5EF4-FFF2-40B4-BE49-F238E27FC236}">
                  <a16:creationId xmlns:a16="http://schemas.microsoft.com/office/drawing/2014/main" id="{2A3D4D8C-CBBC-2EB5-6629-EA4FA7C4870B}"/>
                </a:ext>
              </a:extLst>
            </p:cNvPr>
            <p:cNvSpPr txBox="1"/>
            <p:nvPr/>
          </p:nvSpPr>
          <p:spPr>
            <a:xfrm>
              <a:off x="9873076"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Explore</a:t>
              </a:r>
            </a:p>
          </p:txBody>
        </p:sp>
      </p:grpSp>
      <p:grpSp>
        <p:nvGrpSpPr>
          <p:cNvPr id="8" name="Group 7">
            <a:extLst>
              <a:ext uri="{FF2B5EF4-FFF2-40B4-BE49-F238E27FC236}">
                <a16:creationId xmlns:a16="http://schemas.microsoft.com/office/drawing/2014/main" id="{BEA65B0E-EB84-2DBE-5BDE-E4B4632BAD81}"/>
              </a:ext>
            </a:extLst>
          </p:cNvPr>
          <p:cNvGrpSpPr/>
          <p:nvPr/>
        </p:nvGrpSpPr>
        <p:grpSpPr>
          <a:xfrm>
            <a:off x="6054294" y="2735011"/>
            <a:ext cx="2659459" cy="2261665"/>
            <a:chOff x="6054294" y="2735011"/>
            <a:chExt cx="2659459" cy="2261665"/>
          </a:xfrm>
        </p:grpSpPr>
        <p:pic>
          <p:nvPicPr>
            <p:cNvPr id="13" name="Graphic 10">
              <a:extLst>
                <a:ext uri="{FF2B5EF4-FFF2-40B4-BE49-F238E27FC236}">
                  <a16:creationId xmlns:a16="http://schemas.microsoft.com/office/drawing/2014/main" id="{09204D26-790E-1010-13E4-65F4125BE6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13753" y="2735011"/>
              <a:ext cx="1800000" cy="1800000"/>
            </a:xfrm>
            <a:prstGeom prst="rect">
              <a:avLst/>
            </a:prstGeom>
          </p:spPr>
        </p:pic>
        <p:sp>
          <p:nvSpPr>
            <p:cNvPr id="14" name="Arrow: Right 18">
              <a:extLst>
                <a:ext uri="{FF2B5EF4-FFF2-40B4-BE49-F238E27FC236}">
                  <a16:creationId xmlns:a16="http://schemas.microsoft.com/office/drawing/2014/main" id="{7EF1726B-8006-749B-9645-3FDAFA7CEFC9}"/>
                </a:ext>
              </a:extLst>
            </p:cNvPr>
            <p:cNvSpPr/>
            <p:nvPr/>
          </p:nvSpPr>
          <p:spPr>
            <a:xfrm>
              <a:off x="6054294"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15" name="TextBox 14">
              <a:extLst>
                <a:ext uri="{FF2B5EF4-FFF2-40B4-BE49-F238E27FC236}">
                  <a16:creationId xmlns:a16="http://schemas.microsoft.com/office/drawing/2014/main" id="{ADE9738F-94DF-E16F-1F1C-15621D651F82}"/>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Set up</a:t>
              </a:r>
            </a:p>
          </p:txBody>
        </p:sp>
      </p:grpSp>
      <p:grpSp>
        <p:nvGrpSpPr>
          <p:cNvPr id="16" name="Group 15">
            <a:extLst>
              <a:ext uri="{FF2B5EF4-FFF2-40B4-BE49-F238E27FC236}">
                <a16:creationId xmlns:a16="http://schemas.microsoft.com/office/drawing/2014/main" id="{F70CC231-8FA7-96B4-1DD3-5D61676F2CEE}"/>
              </a:ext>
            </a:extLst>
          </p:cNvPr>
          <p:cNvGrpSpPr/>
          <p:nvPr/>
        </p:nvGrpSpPr>
        <p:grpSpPr>
          <a:xfrm>
            <a:off x="2967376" y="2746243"/>
            <a:ext cx="2659459" cy="2250433"/>
            <a:chOff x="2967376" y="2746243"/>
            <a:chExt cx="2659459" cy="2250433"/>
          </a:xfrm>
        </p:grpSpPr>
        <p:pic>
          <p:nvPicPr>
            <p:cNvPr id="17" name="Graphic 9">
              <a:extLst>
                <a:ext uri="{FF2B5EF4-FFF2-40B4-BE49-F238E27FC236}">
                  <a16:creationId xmlns:a16="http://schemas.microsoft.com/office/drawing/2014/main" id="{C58DADBB-607D-80A3-7069-2EF3C3C45380}"/>
                </a:ext>
              </a:extLst>
            </p:cNvPr>
            <p:cNvPicPr>
              <a:picLocks noChangeAspect="1"/>
            </p:cNvPicPr>
            <p:nvPr/>
          </p:nvPicPr>
          <p:blipFill rotWithShape="1">
            <a:blip r:embed="rId6">
              <a:extLst>
                <a:ext uri="{28A0092B-C50C-407E-A947-70E740481C1C}">
                  <a14:useLocalDpi xmlns:a14="http://schemas.microsoft.com/office/drawing/2010/main" val="0"/>
                </a:ext>
              </a:extLst>
            </a:blip>
            <a:srcRect r="6391"/>
            <a:stretch/>
          </p:blipFill>
          <p:spPr>
            <a:xfrm>
              <a:off x="3826835" y="2746243"/>
              <a:ext cx="1684965" cy="1777535"/>
            </a:xfrm>
            <a:prstGeom prst="rect">
              <a:avLst/>
            </a:prstGeom>
          </p:spPr>
        </p:pic>
        <p:sp>
          <p:nvSpPr>
            <p:cNvPr id="21" name="Arrow: Right 17">
              <a:extLst>
                <a:ext uri="{FF2B5EF4-FFF2-40B4-BE49-F238E27FC236}">
                  <a16:creationId xmlns:a16="http://schemas.microsoft.com/office/drawing/2014/main" id="{73F404FF-4C0C-FF04-4E07-00CB83BDAA17}"/>
                </a:ext>
              </a:extLst>
            </p:cNvPr>
            <p:cNvSpPr/>
            <p:nvPr/>
          </p:nvSpPr>
          <p:spPr>
            <a:xfrm>
              <a:off x="2967376" y="4654553"/>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endParaRPr>
            </a:p>
          </p:txBody>
        </p:sp>
        <p:sp>
          <p:nvSpPr>
            <p:cNvPr id="22" name="TextBox 21">
              <a:extLst>
                <a:ext uri="{FF2B5EF4-FFF2-40B4-BE49-F238E27FC236}">
                  <a16:creationId xmlns:a16="http://schemas.microsoft.com/office/drawing/2014/main" id="{9AFBCB70-7BA3-36E6-12A6-2E41D978E86B}"/>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Sign up</a:t>
              </a:r>
            </a:p>
          </p:txBody>
        </p:sp>
      </p:grpSp>
      <p:grpSp>
        <p:nvGrpSpPr>
          <p:cNvPr id="23" name="Group 22">
            <a:extLst>
              <a:ext uri="{FF2B5EF4-FFF2-40B4-BE49-F238E27FC236}">
                <a16:creationId xmlns:a16="http://schemas.microsoft.com/office/drawing/2014/main" id="{24A66367-461D-28A0-C097-F4E5E2F0F897}"/>
              </a:ext>
            </a:extLst>
          </p:cNvPr>
          <p:cNvGrpSpPr/>
          <p:nvPr/>
        </p:nvGrpSpPr>
        <p:grpSpPr>
          <a:xfrm>
            <a:off x="953647" y="2735011"/>
            <a:ext cx="1800000" cy="2261665"/>
            <a:chOff x="739917" y="2735011"/>
            <a:chExt cx="1800000" cy="2261665"/>
          </a:xfrm>
        </p:grpSpPr>
        <p:grpSp>
          <p:nvGrpSpPr>
            <p:cNvPr id="28" name="Group 27">
              <a:extLst>
                <a:ext uri="{FF2B5EF4-FFF2-40B4-BE49-F238E27FC236}">
                  <a16:creationId xmlns:a16="http://schemas.microsoft.com/office/drawing/2014/main" id="{A3BDBA87-874F-510B-9179-A5630318E049}"/>
                </a:ext>
              </a:extLst>
            </p:cNvPr>
            <p:cNvGrpSpPr/>
            <p:nvPr/>
          </p:nvGrpSpPr>
          <p:grpSpPr>
            <a:xfrm>
              <a:off x="739917" y="2735011"/>
              <a:ext cx="1800000" cy="2261665"/>
              <a:chOff x="739917" y="2735011"/>
              <a:chExt cx="1800000" cy="2261665"/>
            </a:xfrm>
          </p:grpSpPr>
          <p:pic>
            <p:nvPicPr>
              <p:cNvPr id="30" name="Graphic 8">
                <a:extLst>
                  <a:ext uri="{FF2B5EF4-FFF2-40B4-BE49-F238E27FC236}">
                    <a16:creationId xmlns:a16="http://schemas.microsoft.com/office/drawing/2014/main" id="{8C022FDF-36C8-FBDD-09BD-4EED9240BB5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9917" y="2735011"/>
                <a:ext cx="1800000" cy="1800000"/>
              </a:xfrm>
              <a:prstGeom prst="rect">
                <a:avLst/>
              </a:prstGeom>
            </p:spPr>
          </p:pic>
          <p:sp>
            <p:nvSpPr>
              <p:cNvPr id="31" name="TextBox 30">
                <a:extLst>
                  <a:ext uri="{FF2B5EF4-FFF2-40B4-BE49-F238E27FC236}">
                    <a16:creationId xmlns:a16="http://schemas.microsoft.com/office/drawing/2014/main" id="{B942D212-0B31-02BF-6826-902D7935EDF1}"/>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Find</a:t>
                </a:r>
              </a:p>
            </p:txBody>
          </p:sp>
        </p:grpSp>
        <p:pic>
          <p:nvPicPr>
            <p:cNvPr id="29" name="Graphic 65">
              <a:extLst>
                <a:ext uri="{FF2B5EF4-FFF2-40B4-BE49-F238E27FC236}">
                  <a16:creationId xmlns:a16="http://schemas.microsoft.com/office/drawing/2014/main" id="{C6274C69-7EF6-C926-4229-69FC84434B6E}"/>
                </a:ext>
              </a:extLst>
            </p:cNvPr>
            <p:cNvPicPr>
              <a:picLocks noChangeAspect="1"/>
            </p:cNvPicPr>
            <p:nvPr/>
          </p:nvPicPr>
          <p:blipFill rotWithShape="1">
            <a:blip r:embed="rId8">
              <a:extLst>
                <a:ext uri="{28A0092B-C50C-407E-A947-70E740481C1C}">
                  <a14:useLocalDpi xmlns:a14="http://schemas.microsoft.com/office/drawing/2010/main" val="0"/>
                </a:ext>
              </a:extLst>
            </a:blip>
            <a:srcRect l="30088" t="36032" r="29602" b="24654"/>
            <a:stretch/>
          </p:blipFill>
          <p:spPr>
            <a:xfrm>
              <a:off x="1229072" y="3294790"/>
              <a:ext cx="533092" cy="519919"/>
            </a:xfrm>
            <a:prstGeom prst="rect">
              <a:avLst/>
            </a:prstGeom>
          </p:spPr>
        </p:pic>
      </p:grpSp>
    </p:spTree>
    <p:extLst>
      <p:ext uri="{BB962C8B-B14F-4D97-AF65-F5344CB8AC3E}">
        <p14:creationId xmlns:p14="http://schemas.microsoft.com/office/powerpoint/2010/main" val="15729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5BB0-A06F-B36C-4BA6-C98A568919E3}"/>
              </a:ext>
            </a:extLst>
          </p:cNvPr>
          <p:cNvSpPr>
            <a:spLocks noGrp="1"/>
          </p:cNvSpPr>
          <p:nvPr>
            <p:ph type="title"/>
          </p:nvPr>
        </p:nvSpPr>
        <p:spPr/>
        <p:txBody>
          <a:bodyPr/>
          <a:lstStyle/>
          <a:p>
            <a:r>
              <a:rPr lang="en-US" dirty="0"/>
              <a:t>What can you do online?</a:t>
            </a:r>
          </a:p>
        </p:txBody>
      </p:sp>
      <p:pic>
        <p:nvPicPr>
          <p:cNvPr id="4" name="Picture Placeholder 3">
            <a:extLst>
              <a:ext uri="{FF2B5EF4-FFF2-40B4-BE49-F238E27FC236}">
                <a16:creationId xmlns:a16="http://schemas.microsoft.com/office/drawing/2014/main" id="{F83257EE-DAD9-DD44-73BF-4B597ADA796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2" b="22"/>
          <a:stretch/>
        </p:blipFill>
        <p:spPr/>
      </p:pic>
    </p:spTree>
    <p:extLst>
      <p:ext uri="{BB962C8B-B14F-4D97-AF65-F5344CB8AC3E}">
        <p14:creationId xmlns:p14="http://schemas.microsoft.com/office/powerpoint/2010/main" val="143933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rPr>
              <a:t>You can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nchor="t"/>
          <a:lstStyle/>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View account</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Pay a bill</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Make changes</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Compare options</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Get help</a:t>
            </a:r>
          </a:p>
        </p:txBody>
      </p:sp>
      <p:pic>
        <p:nvPicPr>
          <p:cNvPr id="5" name="Picture Placeholder 4">
            <a:extLst>
              <a:ext uri="{FF2B5EF4-FFF2-40B4-BE49-F238E27FC236}">
                <a16:creationId xmlns:a16="http://schemas.microsoft.com/office/drawing/2014/main" id="{9FD34D44-490F-BC56-3306-20150372963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rPr>
              <a:t>Help options</a:t>
            </a:r>
          </a:p>
        </p:txBody>
      </p:sp>
      <p:sp>
        <p:nvSpPr>
          <p:cNvPr id="5" name="Text Placeholder 4">
            <a:extLst>
              <a:ext uri="{FF2B5EF4-FFF2-40B4-BE49-F238E27FC236}">
                <a16:creationId xmlns:a16="http://schemas.microsoft.com/office/drawing/2014/main" id="{75C3C5C9-33BE-CBAE-D846-73EC07DDCCAE}"/>
              </a:ext>
            </a:extLst>
          </p:cNvPr>
          <p:cNvSpPr>
            <a:spLocks noGrp="1"/>
          </p:cNvSpPr>
          <p:nvPr>
            <p:ph type="body" sz="quarter" idx="12"/>
          </p:nvPr>
        </p:nvSpPr>
        <p:spPr/>
        <p:txBody>
          <a:bodyPr/>
          <a:lstStyle/>
          <a:p>
            <a:pPr>
              <a:lnSpc>
                <a:spcPct val="150000"/>
              </a:lnSpc>
            </a:pPr>
            <a:r>
              <a:rPr lang="en-GB" dirty="0">
                <a:solidFill>
                  <a:srgbClr val="00084D"/>
                </a:solidFill>
                <a:latin typeface="Avenir Next LT Pro Demi" panose="020B0504020202020204" pitchFamily="34" charset="77"/>
              </a:rPr>
              <a:t>FAQs</a:t>
            </a:r>
          </a:p>
          <a:p>
            <a:pPr>
              <a:lnSpc>
                <a:spcPct val="150000"/>
              </a:lnSpc>
            </a:pPr>
            <a:r>
              <a:rPr lang="en-GB" dirty="0">
                <a:solidFill>
                  <a:srgbClr val="00084D"/>
                </a:solidFill>
                <a:latin typeface="Avenir Next LT Pro Demi" panose="020B0504020202020204" pitchFamily="34" charset="77"/>
              </a:rPr>
              <a:t>Chatbots</a:t>
            </a:r>
          </a:p>
          <a:p>
            <a:pPr>
              <a:lnSpc>
                <a:spcPct val="150000"/>
              </a:lnSpc>
            </a:pPr>
            <a:r>
              <a:rPr lang="en-GB" dirty="0">
                <a:solidFill>
                  <a:srgbClr val="00084D"/>
                </a:solidFill>
                <a:latin typeface="Avenir Next LT Pro Demi" panose="020B0504020202020204" pitchFamily="34" charset="77"/>
              </a:rPr>
              <a:t>Help pages</a:t>
            </a:r>
          </a:p>
          <a:p>
            <a:pPr>
              <a:lnSpc>
                <a:spcPct val="150000"/>
              </a:lnSpc>
            </a:pPr>
            <a:r>
              <a:rPr lang="en-GB" dirty="0">
                <a:solidFill>
                  <a:srgbClr val="00084D"/>
                </a:solidFill>
                <a:latin typeface="Avenir Next LT Pro Demi" panose="020B0504020202020204" pitchFamily="34" charset="77"/>
              </a:rPr>
              <a:t>Contact Us </a:t>
            </a:r>
          </a:p>
        </p:txBody>
      </p:sp>
      <p:pic>
        <p:nvPicPr>
          <p:cNvPr id="8" name="Picture Placeholder 7">
            <a:extLst>
              <a:ext uri="{FF2B5EF4-FFF2-40B4-BE49-F238E27FC236}">
                <a16:creationId xmlns:a16="http://schemas.microsoft.com/office/drawing/2014/main" id="{5CEA1C70-CBD5-BB89-5BCD-0F4ABF7E6B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prstGeom prst="rect">
            <a:avLst/>
          </a:prstGeom>
        </p:spPr>
      </p:pic>
    </p:spTree>
    <p:extLst>
      <p:ext uri="{BB962C8B-B14F-4D97-AF65-F5344CB8AC3E}">
        <p14:creationId xmlns:p14="http://schemas.microsoft.com/office/powerpoint/2010/main" val="26489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358F104-128E-3F64-E5F8-7E0487879A2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a:off x="741760" y="2000841"/>
            <a:ext cx="3908977" cy="3920345"/>
          </a:xfr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741760" y="460852"/>
            <a:ext cx="8883501" cy="880759"/>
          </a:xfrm>
        </p:spPr>
        <p:txBody>
          <a:bodyPr/>
          <a:lstStyle/>
          <a:p>
            <a:r>
              <a:rPr lang="en-GB" dirty="0">
                <a:solidFill>
                  <a:srgbClr val="00084D"/>
                </a:solidFill>
              </a:rPr>
              <a:t>Find the best deal online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a:xfrm>
            <a:off x="5059680" y="2000840"/>
            <a:ext cx="6390560" cy="3920345"/>
          </a:xfrm>
        </p:spPr>
        <p:txBody>
          <a:bodyPr anchor="ctr"/>
          <a:lstStyle/>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Compare products and providers</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See what others are saying</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Switch over easily</a:t>
            </a:r>
          </a:p>
        </p:txBody>
      </p:sp>
    </p:spTree>
    <p:extLst>
      <p:ext uri="{BB962C8B-B14F-4D97-AF65-F5344CB8AC3E}">
        <p14:creationId xmlns:p14="http://schemas.microsoft.com/office/powerpoint/2010/main" val="386603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37718" y="460852"/>
            <a:ext cx="9667514" cy="880759"/>
          </a:xfrm>
        </p:spPr>
        <p:txBody>
          <a:bodyPr/>
          <a:lstStyle/>
          <a:p>
            <a:r>
              <a:rPr lang="en-GB" dirty="0">
                <a:solidFill>
                  <a:srgbClr val="00084D"/>
                </a:solidFill>
              </a:rPr>
              <a:t>Know what you’re spending</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Smart meters and energy apps</a:t>
            </a:r>
          </a:p>
          <a:p>
            <a:pPr marL="514350" indent="-51435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Online accounts</a:t>
            </a:r>
          </a:p>
          <a:p>
            <a:pPr marL="514350" indent="-51435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Banking sites and apps</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b="1" dirty="0">
              <a:latin typeface="BoS Pill Gothic" panose="02000503030000020004" pitchFamily="2" charset="77"/>
            </a:endParaRPr>
          </a:p>
        </p:txBody>
      </p:sp>
    </p:spTree>
    <p:extLst>
      <p:ext uri="{BB962C8B-B14F-4D97-AF65-F5344CB8AC3E}">
        <p14:creationId xmlns:p14="http://schemas.microsoft.com/office/powerpoint/2010/main" val="58415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00084D"/>
                </a:solidFill>
              </a:rPr>
              <a:t>More money-saving tips</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Make the most of special offers</a:t>
            </a:r>
          </a:p>
          <a:p>
            <a:pPr marL="514350" indent="-51435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Check before you renew</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b="1" dirty="0">
              <a:latin typeface="BoS Pill Gothic" panose="02000503030000020004" pitchFamily="2" charset="77"/>
            </a:endParaRPr>
          </a:p>
        </p:txBody>
      </p:sp>
    </p:spTree>
    <p:extLst>
      <p:ext uri="{BB962C8B-B14F-4D97-AF65-F5344CB8AC3E}">
        <p14:creationId xmlns:p14="http://schemas.microsoft.com/office/powerpoint/2010/main" val="84642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084D"/>
                </a:solidFill>
              </a:rPr>
              <a:t>Staying safe online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5059680" y="2000840"/>
            <a:ext cx="5303520" cy="3920345"/>
          </a:xfrm>
        </p:spPr>
        <p:txBody>
          <a:bodyPr/>
          <a:lstStyle/>
          <a:p>
            <a:pPr marL="457200" indent="-457200">
              <a:buClr>
                <a:srgbClr val="00084D"/>
              </a:buClr>
              <a:buFont typeface="Arial" panose="020B0604020202020204" pitchFamily="34" charset="0"/>
              <a:buChar char="•"/>
            </a:pPr>
            <a:r>
              <a:rPr lang="en-GB" dirty="0">
                <a:solidFill>
                  <a:srgbClr val="00084D"/>
                </a:solidFill>
              </a:rPr>
              <a:t>Check the site</a:t>
            </a:r>
          </a:p>
          <a:p>
            <a:pPr marL="457200" indent="-457200">
              <a:buClr>
                <a:srgbClr val="00084D"/>
              </a:buClr>
              <a:buFont typeface="Arial" panose="020B0604020202020204" pitchFamily="34" charset="0"/>
              <a:buChar char="•"/>
            </a:pPr>
            <a:r>
              <a:rPr lang="en-GB" dirty="0">
                <a:solidFill>
                  <a:srgbClr val="00084D"/>
                </a:solidFill>
              </a:rPr>
              <a:t>Keep your details safe</a:t>
            </a:r>
          </a:p>
          <a:p>
            <a:pPr marL="457200" indent="-457200">
              <a:buClr>
                <a:srgbClr val="00084D"/>
              </a:buClr>
              <a:buFont typeface="Arial" panose="020B0604020202020204" pitchFamily="34" charset="0"/>
              <a:buChar char="•"/>
            </a:pPr>
            <a:r>
              <a:rPr lang="en-GB" dirty="0">
                <a:solidFill>
                  <a:srgbClr val="00084D"/>
                </a:solidFill>
              </a:rPr>
              <a:t>Don’t pay or share over public Wi-Fi </a:t>
            </a:r>
          </a:p>
        </p:txBody>
      </p:sp>
      <p:pic>
        <p:nvPicPr>
          <p:cNvPr id="5" name="Picture Placeholder 4">
            <a:extLst>
              <a:ext uri="{FF2B5EF4-FFF2-40B4-BE49-F238E27FC236}">
                <a16:creationId xmlns:a16="http://schemas.microsoft.com/office/drawing/2014/main" id="{905B823D-901C-A49C-8968-2A684E3F4AD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 r="142"/>
          <a:stretch/>
        </p:blipFill>
        <p:spPr>
          <a:xfrm>
            <a:off x="741363" y="2000250"/>
            <a:ext cx="3910012" cy="3921125"/>
          </a:xfrm>
        </p:spPr>
      </p:pic>
    </p:spTree>
    <p:extLst>
      <p:ext uri="{BB962C8B-B14F-4D97-AF65-F5344CB8AC3E}">
        <p14:creationId xmlns:p14="http://schemas.microsoft.com/office/powerpoint/2010/main" val="383090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53004" y="460852"/>
            <a:ext cx="8883501" cy="880759"/>
          </a:xfrm>
        </p:spPr>
        <p:txBody>
          <a:bodyPr/>
          <a:lstStyle/>
          <a:p>
            <a:r>
              <a:rPr lang="en-GB" dirty="0">
                <a:solidFill>
                  <a:srgbClr val="00084D"/>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lvl="0">
              <a:buClr>
                <a:srgbClr val="00084D"/>
              </a:buClr>
            </a:pPr>
            <a:r>
              <a:rPr lang="en-GB" dirty="0">
                <a:solidFill>
                  <a:srgbClr val="00084D"/>
                </a:solidFill>
                <a:latin typeface="Avenir Next LT Pro Demi" panose="020B0504020202020204" pitchFamily="34" charset="77"/>
              </a:rPr>
              <a:t>View and manage bills online</a:t>
            </a:r>
          </a:p>
          <a:p>
            <a:pPr lvl="0">
              <a:buClr>
                <a:srgbClr val="00084D"/>
              </a:buClr>
            </a:pPr>
            <a:r>
              <a:rPr lang="en-GB" dirty="0">
                <a:solidFill>
                  <a:srgbClr val="00084D"/>
                </a:solidFill>
                <a:latin typeface="Avenir Next LT Pro Demi" panose="020B0504020202020204" pitchFamily="34" charset="77"/>
              </a:rPr>
              <a:t>Access and manage utility accounts online</a:t>
            </a:r>
          </a:p>
          <a:p>
            <a:pPr lvl="0">
              <a:buClr>
                <a:srgbClr val="00084D"/>
              </a:buClr>
            </a:pPr>
            <a:r>
              <a:rPr lang="en-GB" dirty="0">
                <a:solidFill>
                  <a:srgbClr val="00084D"/>
                </a:solidFill>
                <a:latin typeface="Avenir Next LT Pro Demi" panose="020B0504020202020204" pitchFamily="34" charset="77"/>
              </a:rPr>
              <a:t>Use comparison sites to save money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084D"/>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00084D"/>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dirty="0">
                <a:solidFill>
                  <a:srgbClr val="00084D"/>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72791" y="460852"/>
            <a:ext cx="8883501" cy="880759"/>
          </a:xfrm>
        </p:spPr>
        <p:txBody>
          <a:bodyPr/>
          <a:lstStyle/>
          <a:p>
            <a:r>
              <a:rPr lang="en-GB" dirty="0">
                <a:solidFill>
                  <a:srgbClr val="00084D"/>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084D"/>
              </a:buClr>
              <a:buFont typeface="Wingdings" pitchFamily="2" charset="2"/>
              <a:buChar char="ü"/>
            </a:pPr>
            <a:r>
              <a:rPr lang="en-GB" dirty="0">
                <a:solidFill>
                  <a:srgbClr val="00084D"/>
                </a:solidFill>
                <a:latin typeface="Avenir Next LT Pro Demi" panose="020B0504020202020204" pitchFamily="34" charset="77"/>
              </a:rPr>
              <a:t>View and manage bills online</a:t>
            </a:r>
          </a:p>
          <a:p>
            <a:pPr>
              <a:buClr>
                <a:srgbClr val="00084D"/>
              </a:buClr>
              <a:buFont typeface="Wingdings" pitchFamily="2" charset="2"/>
              <a:buChar char="ü"/>
            </a:pPr>
            <a:r>
              <a:rPr lang="en-GB" dirty="0">
                <a:solidFill>
                  <a:srgbClr val="00084D"/>
                </a:solidFill>
                <a:latin typeface="Avenir Next LT Pro Demi" panose="020B0504020202020204" pitchFamily="34" charset="77"/>
              </a:rPr>
              <a:t>Access and manage utility accounts online</a:t>
            </a:r>
          </a:p>
          <a:p>
            <a:pPr>
              <a:buClr>
                <a:srgbClr val="00084D"/>
              </a:buClr>
              <a:buFont typeface="Wingdings" pitchFamily="2" charset="2"/>
              <a:buChar char="ü"/>
            </a:pPr>
            <a:r>
              <a:rPr lang="en-GB" dirty="0">
                <a:solidFill>
                  <a:srgbClr val="00084D"/>
                </a:solidFill>
                <a:latin typeface="Avenir Next LT Pro Demi" panose="020B0504020202020204" pitchFamily="34" charset="77"/>
              </a:rPr>
              <a:t>Use comparison sites to save money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
        <p:nvSpPr>
          <p:cNvPr id="2" name="TextBox 1">
            <a:extLst>
              <a:ext uri="{FF2B5EF4-FFF2-40B4-BE49-F238E27FC236}">
                <a16:creationId xmlns:a16="http://schemas.microsoft.com/office/drawing/2014/main" id="{307EE70F-82EB-CFEF-8190-361F4A2642D1}"/>
              </a:ext>
            </a:extLst>
          </p:cNvPr>
          <p:cNvSpPr txBox="1"/>
          <p:nvPr/>
        </p:nvSpPr>
        <p:spPr>
          <a:xfrm>
            <a:off x="603117" y="5921187"/>
            <a:ext cx="7778883" cy="646331"/>
          </a:xfrm>
          <a:prstGeom prst="rect">
            <a:avLst/>
          </a:prstGeom>
          <a:noFill/>
        </p:spPr>
        <p:txBody>
          <a:bodyPr wrap="square">
            <a:spAutoFit/>
          </a:bodyPr>
          <a:lstStyle/>
          <a:p>
            <a:r>
              <a:rPr lang="en-GB" sz="1800" dirty="0">
                <a:latin typeface="Avenir Next LT Pro" panose="020B0504020202020204" pitchFamily="34" charset="77"/>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52C26C1-9E47-3B65-E71D-072A1F4DFB0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084D"/>
                </a:solidFill>
              </a:rPr>
              <a:t>What utilities can you access online? </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rPr>
              <a:t>Some examples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Gas, electricity, water</a:t>
            </a:r>
          </a:p>
          <a:p>
            <a:pPr marL="45720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Insurance</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Internet/broadband</a:t>
            </a:r>
          </a:p>
          <a:p>
            <a:pPr marL="45720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Phone bills</a:t>
            </a:r>
          </a:p>
          <a:p>
            <a:pPr marL="457200" lvl="0" indent="-457200">
              <a:buClr>
                <a:srgbClr val="00084D"/>
              </a:buClr>
              <a:buFont typeface="Arial" panose="020B0604020202020204" pitchFamily="34" charset="0"/>
              <a:buChar char="•"/>
            </a:pPr>
            <a:r>
              <a:rPr lang="en-GB" dirty="0">
                <a:solidFill>
                  <a:srgbClr val="00084D"/>
                </a:solidFill>
                <a:latin typeface="Avenir Next LT Pro Demi" panose="020B0504020202020204" pitchFamily="34" charset="77"/>
              </a:rPr>
              <a:t>Entertainment bills</a:t>
            </a:r>
          </a:p>
        </p:txBody>
      </p:sp>
      <p:pic>
        <p:nvPicPr>
          <p:cNvPr id="5" name="Picture Placeholder 4">
            <a:extLst>
              <a:ext uri="{FF2B5EF4-FFF2-40B4-BE49-F238E27FC236}">
                <a16:creationId xmlns:a16="http://schemas.microsoft.com/office/drawing/2014/main" id="{BDF2E104-449D-1E0E-2B44-EC51428A2E0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xfrm>
            <a:off x="741759" y="2000840"/>
            <a:ext cx="3913200" cy="3924580"/>
          </a:xfrm>
        </p:spPr>
      </p:pic>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rPr>
              <a:t>How do you access these utilities online? </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rPr>
              <a:t>How do you access these utilities online? </a:t>
            </a:r>
          </a:p>
        </p:txBody>
      </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solidFill>
                      <a:srgbClr val="00084D"/>
                    </a:solidFill>
                    <a:effectLst/>
                    <a:uLnTx/>
                    <a:uFillTx/>
                    <a:latin typeface="Avenir Next LT Pro Demi" panose="020B0504020202020204" pitchFamily="34" charset="77"/>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4">
              <a:extLst>
                <a:ext uri="{28A0092B-C50C-407E-A947-70E740481C1C}">
                  <a14:useLocalDpi xmlns:a14="http://schemas.microsoft.com/office/drawing/2010/main" val="0"/>
                </a:ext>
              </a:extLst>
            </a:blip>
            <a:srcRect l="30088" t="36032" r="29602" b="24654"/>
            <a:stretch/>
          </p:blipFill>
          <p:spPr>
            <a:xfrm>
              <a:off x="1229072" y="3294790"/>
              <a:ext cx="533092" cy="519919"/>
            </a:xfrm>
            <a:prstGeom prst="rect">
              <a:avLst/>
            </a:prstGeom>
          </p:spPr>
        </p:pic>
      </p:grpSp>
      <p:pic>
        <p:nvPicPr>
          <p:cNvPr id="4" name="Graphic 65">
            <a:extLst>
              <a:ext uri="{FF2B5EF4-FFF2-40B4-BE49-F238E27FC236}">
                <a16:creationId xmlns:a16="http://schemas.microsoft.com/office/drawing/2014/main" id="{F43722EA-123D-5DFD-C07C-CEDB644F3103}"/>
              </a:ext>
            </a:extLst>
          </p:cNvPr>
          <p:cNvPicPr>
            <a:picLocks noChangeAspect="1"/>
          </p:cNvPicPr>
          <p:nvPr/>
        </p:nvPicPr>
        <p:blipFill rotWithShape="1">
          <a:blip r:embed="rId4">
            <a:extLst>
              <a:ext uri="{28A0092B-C50C-407E-A947-70E740481C1C}">
                <a14:useLocalDpi xmlns:a14="http://schemas.microsoft.com/office/drawing/2010/main" val="0"/>
              </a:ext>
            </a:extLst>
          </a:blip>
          <a:srcRect l="30088" t="36032" r="29602" b="24654"/>
          <a:stretch/>
        </p:blipFill>
        <p:spPr>
          <a:xfrm>
            <a:off x="1877003" y="3546538"/>
            <a:ext cx="326318" cy="318255"/>
          </a:xfrm>
          <a:prstGeom prst="rect">
            <a:avLst/>
          </a:prstGeom>
        </p:spPr>
      </p:pic>
    </p:spTree>
    <p:extLst>
      <p:ext uri="{BB962C8B-B14F-4D97-AF65-F5344CB8AC3E}">
        <p14:creationId xmlns:p14="http://schemas.microsoft.com/office/powerpoint/2010/main" val="14295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BFF71-83EB-4B6E-8E2C-BBB1A0E3D126}">
  <ds:schemaRefs>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sharepoint/v3"/>
    <ds:schemaRef ds:uri="http://www.w3.org/XML/1998/namespace"/>
    <ds:schemaRef ds:uri="http://schemas.microsoft.com/office/infopath/2007/PartnerControls"/>
    <ds:schemaRef ds:uri="a26ea033-2852-474a-8cc8-30d2b3b4aa0f"/>
    <ds:schemaRef ds:uri="8296b18e-8234-4d94-91b1-3ed3998a7eb5"/>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3810</Words>
  <Application>Microsoft Office PowerPoint</Application>
  <PresentationFormat>Widescreen</PresentationFormat>
  <Paragraphs>250</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Wingdings</vt:lpstr>
      <vt:lpstr>Avenir Next LT Pro</vt:lpstr>
      <vt:lpstr>Symbol</vt:lpstr>
      <vt:lpstr>Arial</vt:lpstr>
      <vt:lpstr>Courier New</vt:lpstr>
      <vt:lpstr>BoS Pill Gothic</vt:lpstr>
      <vt:lpstr>Calibri</vt:lpstr>
      <vt:lpstr>Lloyds Bank Jack Medium</vt:lpstr>
      <vt:lpstr>Avenir Next LT Pro Demi</vt:lpstr>
      <vt:lpstr>Times New Roman</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14</cp:revision>
  <cp:lastPrinted>2023-08-30T17:26:52Z</cp:lastPrinted>
  <dcterms:created xsi:type="dcterms:W3CDTF">2023-08-16T10:45:07Z</dcterms:created>
  <dcterms:modified xsi:type="dcterms:W3CDTF">2024-05-24T18:12:20Z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